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29" r:id="rId6"/>
    <p:sldMasterId id="2147484559" r:id="rId7"/>
    <p:sldMasterId id="2147484605" r:id="rId8"/>
  </p:sldMasterIdLst>
  <p:notesMasterIdLst>
    <p:notesMasterId r:id="rId160"/>
  </p:notesMasterIdLst>
  <p:handoutMasterIdLst>
    <p:handoutMasterId r:id="rId161"/>
  </p:handoutMasterIdLst>
  <p:sldIdLst>
    <p:sldId id="1702" r:id="rId9"/>
    <p:sldId id="1706" r:id="rId10"/>
    <p:sldId id="1806" r:id="rId11"/>
    <p:sldId id="1707" r:id="rId12"/>
    <p:sldId id="1708" r:id="rId13"/>
    <p:sldId id="1709" r:id="rId14"/>
    <p:sldId id="1710" r:id="rId15"/>
    <p:sldId id="1711" r:id="rId16"/>
    <p:sldId id="1816" r:id="rId17"/>
    <p:sldId id="1817" r:id="rId18"/>
    <p:sldId id="1818" r:id="rId19"/>
    <p:sldId id="1819" r:id="rId20"/>
    <p:sldId id="1820" r:id="rId21"/>
    <p:sldId id="1821" r:id="rId22"/>
    <p:sldId id="1822" r:id="rId23"/>
    <p:sldId id="1823" r:id="rId24"/>
    <p:sldId id="1824" r:id="rId25"/>
    <p:sldId id="1825" r:id="rId26"/>
    <p:sldId id="1826" r:id="rId27"/>
    <p:sldId id="1827" r:id="rId28"/>
    <p:sldId id="1828" r:id="rId29"/>
    <p:sldId id="1829" r:id="rId30"/>
    <p:sldId id="1712" r:id="rId31"/>
    <p:sldId id="1813" r:id="rId32"/>
    <p:sldId id="1815" r:id="rId33"/>
    <p:sldId id="1713" r:id="rId34"/>
    <p:sldId id="1714" r:id="rId35"/>
    <p:sldId id="1715" r:id="rId36"/>
    <p:sldId id="1716" r:id="rId37"/>
    <p:sldId id="1717" r:id="rId38"/>
    <p:sldId id="1718" r:id="rId39"/>
    <p:sldId id="1719" r:id="rId40"/>
    <p:sldId id="1720" r:id="rId41"/>
    <p:sldId id="1721" r:id="rId42"/>
    <p:sldId id="1722" r:id="rId43"/>
    <p:sldId id="1723" r:id="rId44"/>
    <p:sldId id="1724" r:id="rId45"/>
    <p:sldId id="1725" r:id="rId46"/>
    <p:sldId id="1726" r:id="rId47"/>
    <p:sldId id="1727" r:id="rId48"/>
    <p:sldId id="1728" r:id="rId49"/>
    <p:sldId id="1731" r:id="rId50"/>
    <p:sldId id="1730" r:id="rId51"/>
    <p:sldId id="1807" r:id="rId52"/>
    <p:sldId id="1732" r:id="rId53"/>
    <p:sldId id="1733" r:id="rId54"/>
    <p:sldId id="1734" r:id="rId55"/>
    <p:sldId id="1735" r:id="rId56"/>
    <p:sldId id="1736" r:id="rId57"/>
    <p:sldId id="1737" r:id="rId58"/>
    <p:sldId id="1738" r:id="rId59"/>
    <p:sldId id="1739" r:id="rId60"/>
    <p:sldId id="1740" r:id="rId61"/>
    <p:sldId id="1741" r:id="rId62"/>
    <p:sldId id="1742" r:id="rId63"/>
    <p:sldId id="1743" r:id="rId64"/>
    <p:sldId id="1744" r:id="rId65"/>
    <p:sldId id="1745" r:id="rId66"/>
    <p:sldId id="1746" r:id="rId67"/>
    <p:sldId id="1747" r:id="rId68"/>
    <p:sldId id="1748" r:id="rId69"/>
    <p:sldId id="1749" r:id="rId70"/>
    <p:sldId id="1750" r:id="rId71"/>
    <p:sldId id="1751" r:id="rId72"/>
    <p:sldId id="1752" r:id="rId73"/>
    <p:sldId id="1753" r:id="rId74"/>
    <p:sldId id="1754" r:id="rId75"/>
    <p:sldId id="1833" r:id="rId76"/>
    <p:sldId id="1834" r:id="rId77"/>
    <p:sldId id="1835" r:id="rId78"/>
    <p:sldId id="1705" r:id="rId79"/>
    <p:sldId id="1688" r:id="rId80"/>
    <p:sldId id="1689" r:id="rId81"/>
    <p:sldId id="1690" r:id="rId82"/>
    <p:sldId id="1697" r:id="rId83"/>
    <p:sldId id="1677" r:id="rId84"/>
    <p:sldId id="1676" r:id="rId85"/>
    <p:sldId id="1679" r:id="rId86"/>
    <p:sldId id="1598" r:id="rId87"/>
    <p:sldId id="1604" r:id="rId88"/>
    <p:sldId id="1597" r:id="rId89"/>
    <p:sldId id="1611" r:id="rId90"/>
    <p:sldId id="1681" r:id="rId91"/>
    <p:sldId id="1612" r:id="rId92"/>
    <p:sldId id="1675" r:id="rId93"/>
    <p:sldId id="1692" r:id="rId94"/>
    <p:sldId id="1693" r:id="rId95"/>
    <p:sldId id="1694" r:id="rId96"/>
    <p:sldId id="1682" r:id="rId97"/>
    <p:sldId id="1683" r:id="rId98"/>
    <p:sldId id="1687" r:id="rId99"/>
    <p:sldId id="1700" r:id="rId100"/>
    <p:sldId id="1696" r:id="rId101"/>
    <p:sldId id="1701" r:id="rId102"/>
    <p:sldId id="1808" r:id="rId103"/>
    <p:sldId id="1831" r:id="rId104"/>
    <p:sldId id="1809" r:id="rId105"/>
    <p:sldId id="1810" r:id="rId106"/>
    <p:sldId id="1811" r:id="rId107"/>
    <p:sldId id="1812" r:id="rId108"/>
    <p:sldId id="1635" r:id="rId109"/>
    <p:sldId id="1704" r:id="rId110"/>
    <p:sldId id="1755" r:id="rId111"/>
    <p:sldId id="1756" r:id="rId112"/>
    <p:sldId id="1757" r:id="rId113"/>
    <p:sldId id="1758" r:id="rId114"/>
    <p:sldId id="1760" r:id="rId115"/>
    <p:sldId id="1761" r:id="rId116"/>
    <p:sldId id="1762" r:id="rId117"/>
    <p:sldId id="1763" r:id="rId118"/>
    <p:sldId id="1764" r:id="rId119"/>
    <p:sldId id="1765" r:id="rId120"/>
    <p:sldId id="1766" r:id="rId121"/>
    <p:sldId id="1767" r:id="rId122"/>
    <p:sldId id="1768" r:id="rId123"/>
    <p:sldId id="1769" r:id="rId124"/>
    <p:sldId id="1770" r:id="rId125"/>
    <p:sldId id="1771" r:id="rId126"/>
    <p:sldId id="1772" r:id="rId127"/>
    <p:sldId id="1773" r:id="rId128"/>
    <p:sldId id="1774" r:id="rId129"/>
    <p:sldId id="1775" r:id="rId130"/>
    <p:sldId id="1776" r:id="rId131"/>
    <p:sldId id="1777" r:id="rId132"/>
    <p:sldId id="1778" r:id="rId133"/>
    <p:sldId id="1779" r:id="rId134"/>
    <p:sldId id="1780" r:id="rId135"/>
    <p:sldId id="1781" r:id="rId136"/>
    <p:sldId id="1782" r:id="rId137"/>
    <p:sldId id="1783" r:id="rId138"/>
    <p:sldId id="1784" r:id="rId139"/>
    <p:sldId id="1785" r:id="rId140"/>
    <p:sldId id="1786" r:id="rId141"/>
    <p:sldId id="1787" r:id="rId142"/>
    <p:sldId id="1788" r:id="rId143"/>
    <p:sldId id="1789" r:id="rId144"/>
    <p:sldId id="1790" r:id="rId145"/>
    <p:sldId id="1791" r:id="rId146"/>
    <p:sldId id="1792" r:id="rId147"/>
    <p:sldId id="1793" r:id="rId148"/>
    <p:sldId id="1794" r:id="rId149"/>
    <p:sldId id="1795" r:id="rId150"/>
    <p:sldId id="1796" r:id="rId151"/>
    <p:sldId id="1797" r:id="rId152"/>
    <p:sldId id="1798" r:id="rId153"/>
    <p:sldId id="1799" r:id="rId154"/>
    <p:sldId id="1800" r:id="rId155"/>
    <p:sldId id="1801" r:id="rId156"/>
    <p:sldId id="1802" r:id="rId157"/>
    <p:sldId id="1803" r:id="rId158"/>
    <p:sldId id="1804" r:id="rId1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Opening Slides" id="{E1C8FB21-FF75-44A0-8090-B2FB240B014B}">
          <p14:sldIdLst>
            <p14:sldId id="1702"/>
            <p14:sldId id="1706"/>
            <p14:sldId id="1806"/>
            <p14:sldId id="1707"/>
            <p14:sldId id="1708"/>
            <p14:sldId id="1709"/>
            <p14:sldId id="1710"/>
            <p14:sldId id="1711"/>
            <p14:sldId id="1816"/>
            <p14:sldId id="1817"/>
            <p14:sldId id="1818"/>
            <p14:sldId id="1819"/>
            <p14:sldId id="1820"/>
            <p14:sldId id="1821"/>
            <p14:sldId id="1822"/>
            <p14:sldId id="1823"/>
            <p14:sldId id="1824"/>
            <p14:sldId id="1825"/>
            <p14:sldId id="1826"/>
            <p14:sldId id="1827"/>
            <p14:sldId id="1828"/>
            <p14:sldId id="1829"/>
            <p14:sldId id="1712"/>
            <p14:sldId id="1813"/>
            <p14:sldId id="1815"/>
            <p14:sldId id="1713"/>
            <p14:sldId id="1714"/>
            <p14:sldId id="1715"/>
            <p14:sldId id="1716"/>
            <p14:sldId id="1717"/>
            <p14:sldId id="1718"/>
            <p14:sldId id="1719"/>
            <p14:sldId id="1720"/>
            <p14:sldId id="1721"/>
            <p14:sldId id="1722"/>
            <p14:sldId id="1723"/>
            <p14:sldId id="1724"/>
            <p14:sldId id="1725"/>
            <p14:sldId id="1726"/>
            <p14:sldId id="1727"/>
            <p14:sldId id="1728"/>
            <p14:sldId id="1731"/>
            <p14:sldId id="1730"/>
            <p14:sldId id="1807"/>
            <p14:sldId id="1732"/>
            <p14:sldId id="1733"/>
            <p14:sldId id="1734"/>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753"/>
            <p14:sldId id="1754"/>
            <p14:sldId id="1833"/>
            <p14:sldId id="1834"/>
            <p14:sldId id="1835"/>
            <p14:sldId id="1705"/>
          </p14:sldIdLst>
        </p14:section>
        <p14:section name="Content" id="{4F610E7C-F3BE-417F-ACEA-594AAD51D8A9}">
          <p14:sldIdLst>
            <p14:sldId id="1688"/>
            <p14:sldId id="1689"/>
            <p14:sldId id="1690"/>
            <p14:sldId id="1697"/>
            <p14:sldId id="1677"/>
            <p14:sldId id="1676"/>
            <p14:sldId id="1679"/>
            <p14:sldId id="1598"/>
            <p14:sldId id="1604"/>
            <p14:sldId id="1597"/>
            <p14:sldId id="1611"/>
            <p14:sldId id="1681"/>
            <p14:sldId id="1612"/>
            <p14:sldId id="1675"/>
            <p14:sldId id="1692"/>
            <p14:sldId id="1693"/>
            <p14:sldId id="1694"/>
            <p14:sldId id="1682"/>
            <p14:sldId id="1683"/>
            <p14:sldId id="1687"/>
            <p14:sldId id="1700"/>
            <p14:sldId id="1696"/>
            <p14:sldId id="1701"/>
            <p14:sldId id="1808"/>
            <p14:sldId id="1831"/>
            <p14:sldId id="1809"/>
            <p14:sldId id="1810"/>
            <p14:sldId id="1811"/>
            <p14:sldId id="1812"/>
            <p14:sldId id="1635"/>
            <p14:sldId id="1704"/>
            <p14:sldId id="1755"/>
            <p14:sldId id="1756"/>
            <p14:sldId id="1757"/>
            <p14:sldId id="1758"/>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779"/>
            <p14:sldId id="1780"/>
            <p14:sldId id="1781"/>
            <p14:sldId id="1782"/>
            <p14:sldId id="1783"/>
            <p14:sldId id="1784"/>
            <p14:sldId id="1785"/>
            <p14:sldId id="1786"/>
            <p14:sldId id="1787"/>
            <p14:sldId id="1788"/>
            <p14:sldId id="1789"/>
            <p14:sldId id="1790"/>
            <p14:sldId id="1791"/>
            <p14:sldId id="1792"/>
            <p14:sldId id="1793"/>
            <p14:sldId id="1794"/>
            <p14:sldId id="1795"/>
            <p14:sldId id="1796"/>
            <p14:sldId id="1797"/>
            <p14:sldId id="1798"/>
            <p14:sldId id="1799"/>
            <p14:sldId id="1800"/>
            <p14:sldId id="1801"/>
            <p14:sldId id="1802"/>
            <p14:sldId id="1803"/>
            <p14:sldId id="18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a:srgbClr val="0078D7"/>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89" autoAdjust="0"/>
    <p:restoredTop sz="76260" autoAdjust="0"/>
  </p:normalViewPr>
  <p:slideViewPr>
    <p:cSldViewPr>
      <p:cViewPr varScale="1">
        <p:scale>
          <a:sx n="77" d="100"/>
          <a:sy n="77" d="100"/>
        </p:scale>
        <p:origin x="252" y="48"/>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200" d="100"/>
        <a:sy n="200" d="100"/>
      </p:scale>
      <p:origin x="0" y="-15258"/>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slide" Target="slides/slide15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handoutMaster" Target="handoutMasters/handoutMaster1.xml"/><Relationship Id="rId16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slide" Target="slides/slide148.xml"/><Relationship Id="rId16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E1E2BF-B986-4C3E-9E37-8DFCE714B492}"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E276A3B1-1D3D-4FA2-AFBE-9BDDDF4BA2EF}">
      <dgm:prSet phldrT="[Text]"/>
      <dgm:spPr/>
      <dgm:t>
        <a:bodyPr/>
        <a:lstStyle/>
        <a:p>
          <a:r>
            <a:rPr lang="en-US" dirty="0"/>
            <a:t>Windows Server 2016</a:t>
          </a:r>
        </a:p>
      </dgm:t>
    </dgm:pt>
    <dgm:pt modelId="{F2BC3B31-BC0D-4499-98BB-D1DDEC05F0F4}" type="parTrans" cxnId="{07D461B9-9055-4B0B-8E3A-00A7C228E00D}">
      <dgm:prSet/>
      <dgm:spPr/>
      <dgm:t>
        <a:bodyPr/>
        <a:lstStyle/>
        <a:p>
          <a:endParaRPr lang="en-US"/>
        </a:p>
      </dgm:t>
    </dgm:pt>
    <dgm:pt modelId="{E503D151-A906-4D8B-A5BE-5ACFC8ADE5D1}" type="sibTrans" cxnId="{07D461B9-9055-4B0B-8E3A-00A7C228E00D}">
      <dgm:prSet/>
      <dgm:spPr/>
      <dgm:t>
        <a:bodyPr/>
        <a:lstStyle/>
        <a:p>
          <a:endParaRPr lang="en-US"/>
        </a:p>
      </dgm:t>
    </dgm:pt>
    <dgm:pt modelId="{590036A4-494F-49B6-934D-A7A4B1A43CE4}">
      <dgm:prSet phldrT="[Text]"/>
      <dgm:spPr/>
      <dgm:t>
        <a:bodyPr/>
        <a:lstStyle/>
        <a:p>
          <a:r>
            <a:rPr lang="en-US" dirty="0"/>
            <a:t>Windows Server version 1709</a:t>
          </a:r>
        </a:p>
      </dgm:t>
    </dgm:pt>
    <dgm:pt modelId="{E1495086-2056-483F-B994-8CE2D249C9AB}" type="parTrans" cxnId="{DD500777-F9E2-462E-8581-8287AD07555B}">
      <dgm:prSet/>
      <dgm:spPr/>
      <dgm:t>
        <a:bodyPr/>
        <a:lstStyle/>
        <a:p>
          <a:endParaRPr lang="en-US"/>
        </a:p>
      </dgm:t>
    </dgm:pt>
    <dgm:pt modelId="{DADAE9AD-0BDD-4DE5-B5A5-276A4D915EB5}" type="sibTrans" cxnId="{DD500777-F9E2-462E-8581-8287AD07555B}">
      <dgm:prSet/>
      <dgm:spPr/>
      <dgm:t>
        <a:bodyPr/>
        <a:lstStyle/>
        <a:p>
          <a:endParaRPr lang="en-US"/>
        </a:p>
      </dgm:t>
    </dgm:pt>
    <dgm:pt modelId="{598FA784-4D18-41CA-9667-A41456798568}">
      <dgm:prSet phldrT="[Text]"/>
      <dgm:spPr/>
      <dgm:t>
        <a:bodyPr/>
        <a:lstStyle/>
        <a:p>
          <a:r>
            <a:rPr lang="en-US" dirty="0"/>
            <a:t>Future</a:t>
          </a:r>
        </a:p>
      </dgm:t>
    </dgm:pt>
    <dgm:pt modelId="{B61729B5-2AD6-4EC3-B3F8-F26AD9321389}" type="parTrans" cxnId="{F7E10040-136A-419D-A9E8-0C3252549736}">
      <dgm:prSet/>
      <dgm:spPr/>
      <dgm:t>
        <a:bodyPr/>
        <a:lstStyle/>
        <a:p>
          <a:endParaRPr lang="en-US"/>
        </a:p>
      </dgm:t>
    </dgm:pt>
    <dgm:pt modelId="{51241AAC-2A8E-4D50-8F0D-A2EDF784104C}" type="sibTrans" cxnId="{F7E10040-136A-419D-A9E8-0C3252549736}">
      <dgm:prSet/>
      <dgm:spPr/>
      <dgm:t>
        <a:bodyPr/>
        <a:lstStyle/>
        <a:p>
          <a:endParaRPr lang="en-US"/>
        </a:p>
      </dgm:t>
    </dgm:pt>
    <dgm:pt modelId="{91BCB021-A8FA-43A8-B97E-6E62153C0CD0}">
      <dgm:prSet phldrT="[Text]"/>
      <dgm:spPr/>
      <dgm:t>
        <a:bodyPr/>
        <a:lstStyle/>
        <a:p>
          <a:r>
            <a:rPr lang="en-US" dirty="0"/>
            <a:t>1 container per pod</a:t>
          </a:r>
        </a:p>
      </dgm:t>
    </dgm:pt>
    <dgm:pt modelId="{8866EEF7-3060-4F10-8C2F-DC579C4CC6E8}" type="parTrans" cxnId="{BDE22FA9-CE5B-4240-AED6-C599F1973238}">
      <dgm:prSet/>
      <dgm:spPr/>
      <dgm:t>
        <a:bodyPr/>
        <a:lstStyle/>
        <a:p>
          <a:endParaRPr lang="en-US"/>
        </a:p>
      </dgm:t>
    </dgm:pt>
    <dgm:pt modelId="{A161DCD6-8E23-45FE-8FF2-B477AE6936A7}" type="sibTrans" cxnId="{BDE22FA9-CE5B-4240-AED6-C599F1973238}">
      <dgm:prSet/>
      <dgm:spPr/>
      <dgm:t>
        <a:bodyPr/>
        <a:lstStyle/>
        <a:p>
          <a:endParaRPr lang="en-US"/>
        </a:p>
      </dgm:t>
    </dgm:pt>
    <dgm:pt modelId="{88E6AB95-F7B1-4AF6-A004-EB01C8C5A381}">
      <dgm:prSet phldrT="[Text]"/>
      <dgm:spPr/>
      <dgm:t>
        <a:bodyPr/>
        <a:lstStyle/>
        <a:p>
          <a:r>
            <a:rPr lang="en-US" dirty="0"/>
            <a:t>Multiple net interfaces required</a:t>
          </a:r>
        </a:p>
      </dgm:t>
    </dgm:pt>
    <dgm:pt modelId="{7AA64596-A412-4FF9-A7BC-04DEDE11EB77}" type="parTrans" cxnId="{A46997DC-2324-4D49-AA7E-913C9BE0E205}">
      <dgm:prSet/>
      <dgm:spPr/>
      <dgm:t>
        <a:bodyPr/>
        <a:lstStyle/>
        <a:p>
          <a:endParaRPr lang="en-US"/>
        </a:p>
      </dgm:t>
    </dgm:pt>
    <dgm:pt modelId="{28106986-B7C3-47AA-B9DF-1F08D16BD170}" type="sibTrans" cxnId="{A46997DC-2324-4D49-AA7E-913C9BE0E205}">
      <dgm:prSet/>
      <dgm:spPr/>
      <dgm:t>
        <a:bodyPr/>
        <a:lstStyle/>
        <a:p>
          <a:endParaRPr lang="en-US"/>
        </a:p>
      </dgm:t>
    </dgm:pt>
    <dgm:pt modelId="{13B6B67D-424B-49D6-AA06-93D1AEDEC3D5}">
      <dgm:prSet phldrT="[Text]"/>
      <dgm:spPr/>
      <dgm:t>
        <a:bodyPr/>
        <a:lstStyle/>
        <a:p>
          <a:r>
            <a:rPr lang="en-US" dirty="0"/>
            <a:t>Local storage only</a:t>
          </a:r>
        </a:p>
      </dgm:t>
    </dgm:pt>
    <dgm:pt modelId="{3E243AA6-C7FF-445F-80AB-C5C2E4F55F9C}" type="parTrans" cxnId="{95ECA507-D795-4DD3-8FDD-8224B2DE51CF}">
      <dgm:prSet/>
      <dgm:spPr/>
      <dgm:t>
        <a:bodyPr/>
        <a:lstStyle/>
        <a:p>
          <a:endParaRPr lang="en-US"/>
        </a:p>
      </dgm:t>
    </dgm:pt>
    <dgm:pt modelId="{40C52555-CE6E-4A6F-92AC-69E04B0624DF}" type="sibTrans" cxnId="{95ECA507-D795-4DD3-8FDD-8224B2DE51CF}">
      <dgm:prSet/>
      <dgm:spPr/>
      <dgm:t>
        <a:bodyPr/>
        <a:lstStyle/>
        <a:p>
          <a:endParaRPr lang="en-US"/>
        </a:p>
      </dgm:t>
    </dgm:pt>
    <dgm:pt modelId="{BEAC1990-746D-4BB3-B742-BBD2B630D864}">
      <dgm:prSet phldrT="[Text]"/>
      <dgm:spPr/>
      <dgm:t>
        <a:bodyPr/>
        <a:lstStyle/>
        <a:p>
          <a:r>
            <a:rPr lang="en-US" dirty="0"/>
            <a:t>Multiple containers per pod (process isolation)</a:t>
          </a:r>
        </a:p>
      </dgm:t>
    </dgm:pt>
    <dgm:pt modelId="{3ED2F6FA-B2C7-439B-9C79-D82E78623C12}" type="parTrans" cxnId="{A08423C6-50B6-4221-AAA8-065F5855A160}">
      <dgm:prSet/>
      <dgm:spPr/>
      <dgm:t>
        <a:bodyPr/>
        <a:lstStyle/>
        <a:p>
          <a:endParaRPr lang="en-US"/>
        </a:p>
      </dgm:t>
    </dgm:pt>
    <dgm:pt modelId="{A82AC6B5-CF8E-4D67-8299-5DBD32877BD5}" type="sibTrans" cxnId="{A08423C6-50B6-4221-AAA8-065F5855A160}">
      <dgm:prSet/>
      <dgm:spPr/>
      <dgm:t>
        <a:bodyPr/>
        <a:lstStyle/>
        <a:p>
          <a:endParaRPr lang="en-US"/>
        </a:p>
      </dgm:t>
    </dgm:pt>
    <dgm:pt modelId="{5080E0EC-C388-4666-A97A-7DAA79FCAC20}">
      <dgm:prSet phldrT="[Text]"/>
      <dgm:spPr/>
      <dgm:t>
        <a:bodyPr/>
        <a:lstStyle/>
        <a:p>
          <a:r>
            <a:rPr lang="en-US" dirty="0"/>
            <a:t>Faster kernel-mode </a:t>
          </a:r>
          <a:r>
            <a:rPr lang="en-US" dirty="0" err="1"/>
            <a:t>kube</a:t>
          </a:r>
          <a:r>
            <a:rPr lang="en-US" dirty="0"/>
            <a:t>-proxy</a:t>
          </a:r>
        </a:p>
      </dgm:t>
    </dgm:pt>
    <dgm:pt modelId="{1A35A4DB-3475-4421-B411-0035B9C819DB}" type="parTrans" cxnId="{C7985EF7-35E4-4AB5-BDF6-B075B5E54DFA}">
      <dgm:prSet/>
      <dgm:spPr/>
      <dgm:t>
        <a:bodyPr/>
        <a:lstStyle/>
        <a:p>
          <a:endParaRPr lang="en-US"/>
        </a:p>
      </dgm:t>
    </dgm:pt>
    <dgm:pt modelId="{9B683B67-20DF-4133-9ABD-D48E46AFF6E8}" type="sibTrans" cxnId="{C7985EF7-35E4-4AB5-BDF6-B075B5E54DFA}">
      <dgm:prSet/>
      <dgm:spPr/>
      <dgm:t>
        <a:bodyPr/>
        <a:lstStyle/>
        <a:p>
          <a:endParaRPr lang="en-US"/>
        </a:p>
      </dgm:t>
    </dgm:pt>
    <dgm:pt modelId="{214D80D7-85F3-462A-801E-421C2D215D82}">
      <dgm:prSet phldrT="[Text]"/>
      <dgm:spPr/>
      <dgm:t>
        <a:bodyPr/>
        <a:lstStyle/>
        <a:p>
          <a:r>
            <a:rPr lang="en-US" dirty="0"/>
            <a:t>User-mode </a:t>
          </a:r>
          <a:r>
            <a:rPr lang="en-US" dirty="0" err="1"/>
            <a:t>kube</a:t>
          </a:r>
          <a:r>
            <a:rPr lang="en-US" dirty="0"/>
            <a:t>-proxy</a:t>
          </a:r>
        </a:p>
      </dgm:t>
    </dgm:pt>
    <dgm:pt modelId="{29A3E96A-606F-4109-82D8-DB270A4D340D}" type="parTrans" cxnId="{0BB762CB-E673-4CBD-B26B-88EE5C56AA0B}">
      <dgm:prSet/>
      <dgm:spPr/>
      <dgm:t>
        <a:bodyPr/>
        <a:lstStyle/>
        <a:p>
          <a:endParaRPr lang="en-US"/>
        </a:p>
      </dgm:t>
    </dgm:pt>
    <dgm:pt modelId="{2015FAD7-526C-423F-BEAE-6BC1B9AD32CF}" type="sibTrans" cxnId="{0BB762CB-E673-4CBD-B26B-88EE5C56AA0B}">
      <dgm:prSet/>
      <dgm:spPr/>
      <dgm:t>
        <a:bodyPr/>
        <a:lstStyle/>
        <a:p>
          <a:endParaRPr lang="en-US"/>
        </a:p>
      </dgm:t>
    </dgm:pt>
    <dgm:pt modelId="{E2FE7F8E-DA46-4746-BA8A-ACA6C2AB0F93}">
      <dgm:prSet phldrT="[Text]"/>
      <dgm:spPr/>
      <dgm:t>
        <a:bodyPr/>
        <a:lstStyle/>
        <a:p>
          <a:r>
            <a:rPr lang="en-US" dirty="0"/>
            <a:t>SMB mounts supported</a:t>
          </a:r>
        </a:p>
      </dgm:t>
    </dgm:pt>
    <dgm:pt modelId="{1962847F-5E01-483F-936E-823E89D7D793}" type="parTrans" cxnId="{D1EE2EF9-A562-4897-B16C-72EAC265BEFE}">
      <dgm:prSet/>
      <dgm:spPr/>
      <dgm:t>
        <a:bodyPr/>
        <a:lstStyle/>
        <a:p>
          <a:endParaRPr lang="en-US"/>
        </a:p>
      </dgm:t>
    </dgm:pt>
    <dgm:pt modelId="{0780C65F-F134-4C55-8703-E934102FD373}" type="sibTrans" cxnId="{D1EE2EF9-A562-4897-B16C-72EAC265BEFE}">
      <dgm:prSet/>
      <dgm:spPr/>
      <dgm:t>
        <a:bodyPr/>
        <a:lstStyle/>
        <a:p>
          <a:endParaRPr lang="en-US"/>
        </a:p>
      </dgm:t>
    </dgm:pt>
    <dgm:pt modelId="{59DB5316-4EF9-47C3-BC44-A897FC251289}">
      <dgm:prSet phldrT="[Text]"/>
      <dgm:spPr/>
      <dgm:t>
        <a:bodyPr/>
        <a:lstStyle/>
        <a:p>
          <a:r>
            <a:rPr lang="en-US" dirty="0"/>
            <a:t>CNI Plugin</a:t>
          </a:r>
        </a:p>
      </dgm:t>
    </dgm:pt>
    <dgm:pt modelId="{B2038F69-1BFA-46CF-8FCB-178ECDEDE043}" type="parTrans" cxnId="{A9F5424B-3796-4EE1-95FF-A7ED79844825}">
      <dgm:prSet/>
      <dgm:spPr/>
      <dgm:t>
        <a:bodyPr/>
        <a:lstStyle/>
        <a:p>
          <a:endParaRPr lang="en-US"/>
        </a:p>
      </dgm:t>
    </dgm:pt>
    <dgm:pt modelId="{FAAAFCE9-DA88-4AEC-9DB2-153E052FD885}" type="sibTrans" cxnId="{A9F5424B-3796-4EE1-95FF-A7ED79844825}">
      <dgm:prSet/>
      <dgm:spPr/>
      <dgm:t>
        <a:bodyPr/>
        <a:lstStyle/>
        <a:p>
          <a:endParaRPr lang="en-US"/>
        </a:p>
      </dgm:t>
    </dgm:pt>
    <dgm:pt modelId="{1F476A63-28B9-4A35-B8CA-E5FEE83E1FC2}">
      <dgm:prSet phldrT="[Text]"/>
      <dgm:spPr/>
      <dgm:t>
        <a:bodyPr/>
        <a:lstStyle/>
        <a:p>
          <a:r>
            <a:rPr lang="en-US" dirty="0"/>
            <a:t>Multiple containers per pod with Hyper-V isolation</a:t>
          </a:r>
        </a:p>
      </dgm:t>
    </dgm:pt>
    <dgm:pt modelId="{78DECE77-4029-4B26-9B47-D5652CA3E781}" type="parTrans" cxnId="{BF07F04E-9A4F-49F1-AA75-9DA0DC1A5AB8}">
      <dgm:prSet/>
      <dgm:spPr/>
      <dgm:t>
        <a:bodyPr/>
        <a:lstStyle/>
        <a:p>
          <a:endParaRPr lang="en-US"/>
        </a:p>
      </dgm:t>
    </dgm:pt>
    <dgm:pt modelId="{D17A2C68-7C1B-4572-9E0D-531AB201B860}" type="sibTrans" cxnId="{BF07F04E-9A4F-49F1-AA75-9DA0DC1A5AB8}">
      <dgm:prSet/>
      <dgm:spPr/>
      <dgm:t>
        <a:bodyPr/>
        <a:lstStyle/>
        <a:p>
          <a:endParaRPr lang="en-US"/>
        </a:p>
      </dgm:t>
    </dgm:pt>
    <dgm:pt modelId="{73C25E51-BABD-4523-B96B-01172920EFE8}">
      <dgm:prSet phldrT="[Text]"/>
      <dgm:spPr/>
      <dgm:t>
        <a:bodyPr/>
        <a:lstStyle/>
        <a:p>
          <a:r>
            <a:rPr lang="en-US" dirty="0"/>
            <a:t>Linux &amp; Windows pods on same host</a:t>
          </a:r>
        </a:p>
      </dgm:t>
    </dgm:pt>
    <dgm:pt modelId="{A89F6C80-095D-414E-ADCD-46D0B01413E8}" type="parTrans" cxnId="{6350A261-38C7-4A5F-9214-6B4D53EF3982}">
      <dgm:prSet/>
      <dgm:spPr/>
      <dgm:t>
        <a:bodyPr/>
        <a:lstStyle/>
        <a:p>
          <a:endParaRPr lang="en-US"/>
        </a:p>
      </dgm:t>
    </dgm:pt>
    <dgm:pt modelId="{7B412ECE-1F85-42A1-9E47-555B475D4277}" type="sibTrans" cxnId="{6350A261-38C7-4A5F-9214-6B4D53EF3982}">
      <dgm:prSet/>
      <dgm:spPr/>
      <dgm:t>
        <a:bodyPr/>
        <a:lstStyle/>
        <a:p>
          <a:endParaRPr lang="en-US"/>
        </a:p>
      </dgm:t>
    </dgm:pt>
    <dgm:pt modelId="{575CD944-3F34-422E-B353-9485E1DE2D3B}">
      <dgm:prSet phldrT="[Text]"/>
      <dgm:spPr/>
      <dgm:t>
        <a:bodyPr/>
        <a:lstStyle/>
        <a:p>
          <a:r>
            <a:rPr lang="en-US" dirty="0"/>
            <a:t>Continued network plugin development</a:t>
          </a:r>
        </a:p>
      </dgm:t>
    </dgm:pt>
    <dgm:pt modelId="{EE299BAB-3FFE-4D64-A51D-4A1BA9FCCB91}" type="parTrans" cxnId="{F17ECF6C-58AD-4330-94A9-529F20D90FF1}">
      <dgm:prSet/>
      <dgm:spPr/>
      <dgm:t>
        <a:bodyPr/>
        <a:lstStyle/>
        <a:p>
          <a:endParaRPr lang="en-US"/>
        </a:p>
      </dgm:t>
    </dgm:pt>
    <dgm:pt modelId="{373574DF-0ACA-4E9B-B162-E7AC32EB16F4}" type="sibTrans" cxnId="{F17ECF6C-58AD-4330-94A9-529F20D90FF1}">
      <dgm:prSet/>
      <dgm:spPr/>
      <dgm:t>
        <a:bodyPr/>
        <a:lstStyle/>
        <a:p>
          <a:endParaRPr lang="en-US"/>
        </a:p>
      </dgm:t>
    </dgm:pt>
    <dgm:pt modelId="{1556D0AC-3B56-479A-8F40-74E2A3114D43}">
      <dgm:prSet phldrT="[Text]"/>
      <dgm:spPr/>
      <dgm:t>
        <a:bodyPr/>
        <a:lstStyle/>
        <a:p>
          <a:r>
            <a:rPr lang="en-US" dirty="0"/>
            <a:t>First Windows release with containers</a:t>
          </a:r>
        </a:p>
      </dgm:t>
    </dgm:pt>
    <dgm:pt modelId="{5D8AAACD-2BBA-45DE-98B6-02FA2C7931BD}" type="parTrans" cxnId="{C3498F54-9070-4117-A321-6E4A7A1356F5}">
      <dgm:prSet/>
      <dgm:spPr/>
      <dgm:t>
        <a:bodyPr/>
        <a:lstStyle/>
        <a:p>
          <a:endParaRPr lang="en-US"/>
        </a:p>
      </dgm:t>
    </dgm:pt>
    <dgm:pt modelId="{68629B38-74AA-40E6-834A-93087D5A6FFC}" type="sibTrans" cxnId="{C3498F54-9070-4117-A321-6E4A7A1356F5}">
      <dgm:prSet/>
      <dgm:spPr/>
      <dgm:t>
        <a:bodyPr/>
        <a:lstStyle/>
        <a:p>
          <a:endParaRPr lang="en-US"/>
        </a:p>
      </dgm:t>
    </dgm:pt>
    <dgm:pt modelId="{555E3A52-B0AA-4E24-AD2F-828D2D633DFE}" type="pres">
      <dgm:prSet presAssocID="{F7E1E2BF-B986-4C3E-9E37-8DFCE714B492}" presName="Name0" presStyleCnt="0">
        <dgm:presLayoutVars>
          <dgm:dir/>
          <dgm:resizeHandles val="exact"/>
        </dgm:presLayoutVars>
      </dgm:prSet>
      <dgm:spPr/>
    </dgm:pt>
    <dgm:pt modelId="{5473D1D2-E4C0-4F69-B8CA-9454402836F3}" type="pres">
      <dgm:prSet presAssocID="{E276A3B1-1D3D-4FA2-AFBE-9BDDDF4BA2EF}" presName="composite" presStyleCnt="0"/>
      <dgm:spPr/>
    </dgm:pt>
    <dgm:pt modelId="{9F6790DA-DBAB-477E-96D3-58B15DF8B598}" type="pres">
      <dgm:prSet presAssocID="{E276A3B1-1D3D-4FA2-AFBE-9BDDDF4BA2EF}" presName="bgChev" presStyleLbl="node1" presStyleIdx="0" presStyleCnt="3"/>
      <dgm:spPr/>
    </dgm:pt>
    <dgm:pt modelId="{AB0E41E3-D186-4D8E-8D4D-6B0EE33033E3}" type="pres">
      <dgm:prSet presAssocID="{E276A3B1-1D3D-4FA2-AFBE-9BDDDF4BA2EF}" presName="txNode" presStyleLbl="fgAcc1" presStyleIdx="0" presStyleCnt="3" custScaleY="302328" custLinFactY="41149" custLinFactNeighborX="-4262" custLinFactNeighborY="100000">
        <dgm:presLayoutVars>
          <dgm:bulletEnabled val="1"/>
        </dgm:presLayoutVars>
      </dgm:prSet>
      <dgm:spPr/>
    </dgm:pt>
    <dgm:pt modelId="{967DDAE4-9D57-48E6-BFE0-A22816313BFB}" type="pres">
      <dgm:prSet presAssocID="{E503D151-A906-4D8B-A5BE-5ACFC8ADE5D1}" presName="compositeSpace" presStyleCnt="0"/>
      <dgm:spPr/>
    </dgm:pt>
    <dgm:pt modelId="{1D92FCD7-96B8-4FBB-A6C0-91034BD8863D}" type="pres">
      <dgm:prSet presAssocID="{590036A4-494F-49B6-934D-A7A4B1A43CE4}" presName="composite" presStyleCnt="0"/>
      <dgm:spPr/>
    </dgm:pt>
    <dgm:pt modelId="{9B1AE1C5-F864-4ACF-9F22-030E97A4A309}" type="pres">
      <dgm:prSet presAssocID="{590036A4-494F-49B6-934D-A7A4B1A43CE4}" presName="bgChev" presStyleLbl="node1" presStyleIdx="1" presStyleCnt="3"/>
      <dgm:spPr/>
    </dgm:pt>
    <dgm:pt modelId="{3978A5F2-88F5-44EC-8FE3-16F2960A0959}" type="pres">
      <dgm:prSet presAssocID="{590036A4-494F-49B6-934D-A7A4B1A43CE4}" presName="txNode" presStyleLbl="fgAcc1" presStyleIdx="1" presStyleCnt="3" custScaleY="303617" custLinFactY="17628" custLinFactNeighborX="942" custLinFactNeighborY="100000">
        <dgm:presLayoutVars>
          <dgm:bulletEnabled val="1"/>
        </dgm:presLayoutVars>
      </dgm:prSet>
      <dgm:spPr/>
    </dgm:pt>
    <dgm:pt modelId="{2F44CD9A-F124-40CA-9477-8386C54DECB8}" type="pres">
      <dgm:prSet presAssocID="{DADAE9AD-0BDD-4DE5-B5A5-276A4D915EB5}" presName="compositeSpace" presStyleCnt="0"/>
      <dgm:spPr/>
    </dgm:pt>
    <dgm:pt modelId="{754B2C50-DD9D-4E05-A054-28D59EB81991}" type="pres">
      <dgm:prSet presAssocID="{598FA784-4D18-41CA-9667-A41456798568}" presName="composite" presStyleCnt="0"/>
      <dgm:spPr/>
    </dgm:pt>
    <dgm:pt modelId="{FCC5D285-A513-42D5-BD40-A3F019ABE965}" type="pres">
      <dgm:prSet presAssocID="{598FA784-4D18-41CA-9667-A41456798568}" presName="bgChev" presStyleLbl="node1" presStyleIdx="2" presStyleCnt="3"/>
      <dgm:spPr/>
    </dgm:pt>
    <dgm:pt modelId="{9881DD88-0073-4F24-B97B-60B7C2A77E33}" type="pres">
      <dgm:prSet presAssocID="{598FA784-4D18-41CA-9667-A41456798568}" presName="txNode" presStyleLbl="fgAcc1" presStyleIdx="2" presStyleCnt="3" custScaleX="87684" custScaleY="302329" custLinFactY="16889" custLinFactNeighborX="-1247" custLinFactNeighborY="100000">
        <dgm:presLayoutVars>
          <dgm:bulletEnabled val="1"/>
        </dgm:presLayoutVars>
      </dgm:prSet>
      <dgm:spPr/>
    </dgm:pt>
  </dgm:ptLst>
  <dgm:cxnLst>
    <dgm:cxn modelId="{95ECA507-D795-4DD3-8FDD-8224B2DE51CF}" srcId="{E276A3B1-1D3D-4FA2-AFBE-9BDDDF4BA2EF}" destId="{13B6B67D-424B-49D6-AA06-93D1AEDEC3D5}" srcOrd="3" destOrd="0" parTransId="{3E243AA6-C7FF-445F-80AB-C5C2E4F55F9C}" sibTransId="{40C52555-CE6E-4A6F-92AC-69E04B0624DF}"/>
    <dgm:cxn modelId="{A98F1733-46BF-4FFE-880E-B92C4BCA3882}" type="presOf" srcId="{598FA784-4D18-41CA-9667-A41456798568}" destId="{9881DD88-0073-4F24-B97B-60B7C2A77E33}" srcOrd="0" destOrd="0" presId="urn:microsoft.com/office/officeart/2005/8/layout/chevronAccent+Icon"/>
    <dgm:cxn modelId="{CC2F8935-718C-468F-817C-DD9DD2859EC1}" type="presOf" srcId="{575CD944-3F34-422E-B353-9485E1DE2D3B}" destId="{9881DD88-0073-4F24-B97B-60B7C2A77E33}" srcOrd="0" destOrd="1" presId="urn:microsoft.com/office/officeart/2005/8/layout/chevronAccent+Icon"/>
    <dgm:cxn modelId="{014AC538-38F3-4F9B-8B8C-940EB3451DAD}" type="presOf" srcId="{59DB5316-4EF9-47C3-BC44-A897FC251289}" destId="{3978A5F2-88F5-44EC-8FE3-16F2960A0959}" srcOrd="0" destOrd="3" presId="urn:microsoft.com/office/officeart/2005/8/layout/chevronAccent+Icon"/>
    <dgm:cxn modelId="{F7E10040-136A-419D-A9E8-0C3252549736}" srcId="{F7E1E2BF-B986-4C3E-9E37-8DFCE714B492}" destId="{598FA784-4D18-41CA-9667-A41456798568}" srcOrd="2" destOrd="0" parTransId="{B61729B5-2AD6-4EC3-B3F8-F26AD9321389}" sibTransId="{51241AAC-2A8E-4D50-8F0D-A2EDF784104C}"/>
    <dgm:cxn modelId="{6350A261-38C7-4A5F-9214-6B4D53EF3982}" srcId="{598FA784-4D18-41CA-9667-A41456798568}" destId="{73C25E51-BABD-4523-B96B-01172920EFE8}" srcOrd="2" destOrd="0" parTransId="{A89F6C80-095D-414E-ADCD-46D0B01413E8}" sibTransId="{7B412ECE-1F85-42A1-9E47-555B475D4277}"/>
    <dgm:cxn modelId="{366DF469-A1DC-47A9-B59F-74E519F9E210}" type="presOf" srcId="{214D80D7-85F3-462A-801E-421C2D215D82}" destId="{AB0E41E3-D186-4D8E-8D4D-6B0EE33033E3}" srcOrd="0" destOrd="5" presId="urn:microsoft.com/office/officeart/2005/8/layout/chevronAccent+Icon"/>
    <dgm:cxn modelId="{A9F5424B-3796-4EE1-95FF-A7ED79844825}" srcId="{590036A4-494F-49B6-934D-A7A4B1A43CE4}" destId="{59DB5316-4EF9-47C3-BC44-A897FC251289}" srcOrd="2" destOrd="0" parTransId="{B2038F69-1BFA-46CF-8FCB-178ECDEDE043}" sibTransId="{FAAAFCE9-DA88-4AEC-9DB2-153E052FD885}"/>
    <dgm:cxn modelId="{64EE424C-98B1-4A11-A23A-B11DD1CAA30F}" type="presOf" srcId="{91BCB021-A8FA-43A8-B97E-6E62153C0CD0}" destId="{AB0E41E3-D186-4D8E-8D4D-6B0EE33033E3}" srcOrd="0" destOrd="2" presId="urn:microsoft.com/office/officeart/2005/8/layout/chevronAccent+Icon"/>
    <dgm:cxn modelId="{F17ECF6C-58AD-4330-94A9-529F20D90FF1}" srcId="{598FA784-4D18-41CA-9667-A41456798568}" destId="{575CD944-3F34-422E-B353-9485E1DE2D3B}" srcOrd="0" destOrd="0" parTransId="{EE299BAB-3FFE-4D64-A51D-4A1BA9FCCB91}" sibTransId="{373574DF-0ACA-4E9B-B162-E7AC32EB16F4}"/>
    <dgm:cxn modelId="{BF07F04E-9A4F-49F1-AA75-9DA0DC1A5AB8}" srcId="{598FA784-4D18-41CA-9667-A41456798568}" destId="{1F476A63-28B9-4A35-B8CA-E5FEE83E1FC2}" srcOrd="1" destOrd="0" parTransId="{78DECE77-4029-4B26-9B47-D5652CA3E781}" sibTransId="{D17A2C68-7C1B-4572-9E0D-531AB201B860}"/>
    <dgm:cxn modelId="{C3498F54-9070-4117-A321-6E4A7A1356F5}" srcId="{E276A3B1-1D3D-4FA2-AFBE-9BDDDF4BA2EF}" destId="{1556D0AC-3B56-479A-8F40-74E2A3114D43}" srcOrd="0" destOrd="0" parTransId="{5D8AAACD-2BBA-45DE-98B6-02FA2C7931BD}" sibTransId="{68629B38-74AA-40E6-834A-93087D5A6FFC}"/>
    <dgm:cxn modelId="{DD500777-F9E2-462E-8581-8287AD07555B}" srcId="{F7E1E2BF-B986-4C3E-9E37-8DFCE714B492}" destId="{590036A4-494F-49B6-934D-A7A4B1A43CE4}" srcOrd="1" destOrd="0" parTransId="{E1495086-2056-483F-B994-8CE2D249C9AB}" sibTransId="{DADAE9AD-0BDD-4DE5-B5A5-276A4D915EB5}"/>
    <dgm:cxn modelId="{0C7A0678-3D45-4FD6-AEA4-C62263385F81}" type="presOf" srcId="{BEAC1990-746D-4BB3-B742-BBD2B630D864}" destId="{3978A5F2-88F5-44EC-8FE3-16F2960A0959}" srcOrd="0" destOrd="1" presId="urn:microsoft.com/office/officeart/2005/8/layout/chevronAccent+Icon"/>
    <dgm:cxn modelId="{22B66181-BBBF-4085-AAA2-638739A70DC3}" type="presOf" srcId="{E2FE7F8E-DA46-4746-BA8A-ACA6C2AB0F93}" destId="{3978A5F2-88F5-44EC-8FE3-16F2960A0959}" srcOrd="0" destOrd="4" presId="urn:microsoft.com/office/officeart/2005/8/layout/chevronAccent+Icon"/>
    <dgm:cxn modelId="{8ED3748D-BCA7-488D-8AAB-00FA094E2320}" type="presOf" srcId="{F7E1E2BF-B986-4C3E-9E37-8DFCE714B492}" destId="{555E3A52-B0AA-4E24-AD2F-828D2D633DFE}" srcOrd="0" destOrd="0" presId="urn:microsoft.com/office/officeart/2005/8/layout/chevronAccent+Icon"/>
    <dgm:cxn modelId="{997C3D9B-D1DD-4A52-B016-BF47EBA77572}" type="presOf" srcId="{5080E0EC-C388-4666-A97A-7DAA79FCAC20}" destId="{3978A5F2-88F5-44EC-8FE3-16F2960A0959}" srcOrd="0" destOrd="2" presId="urn:microsoft.com/office/officeart/2005/8/layout/chevronAccent+Icon"/>
    <dgm:cxn modelId="{CF5B779C-FFCD-401F-8E41-53B3A2D6707A}" type="presOf" srcId="{13B6B67D-424B-49D6-AA06-93D1AEDEC3D5}" destId="{AB0E41E3-D186-4D8E-8D4D-6B0EE33033E3}" srcOrd="0" destOrd="4" presId="urn:microsoft.com/office/officeart/2005/8/layout/chevronAccent+Icon"/>
    <dgm:cxn modelId="{1D0D51A1-F55D-4DB8-B9FB-8B30BA7F5C4C}" type="presOf" srcId="{E276A3B1-1D3D-4FA2-AFBE-9BDDDF4BA2EF}" destId="{AB0E41E3-D186-4D8E-8D4D-6B0EE33033E3}" srcOrd="0" destOrd="0" presId="urn:microsoft.com/office/officeart/2005/8/layout/chevronAccent+Icon"/>
    <dgm:cxn modelId="{88BDC2A8-0B11-47F4-82A9-426A7037BB7D}" type="presOf" srcId="{1556D0AC-3B56-479A-8F40-74E2A3114D43}" destId="{AB0E41E3-D186-4D8E-8D4D-6B0EE33033E3}" srcOrd="0" destOrd="1" presId="urn:microsoft.com/office/officeart/2005/8/layout/chevronAccent+Icon"/>
    <dgm:cxn modelId="{BDE22FA9-CE5B-4240-AED6-C599F1973238}" srcId="{E276A3B1-1D3D-4FA2-AFBE-9BDDDF4BA2EF}" destId="{91BCB021-A8FA-43A8-B97E-6E62153C0CD0}" srcOrd="1" destOrd="0" parTransId="{8866EEF7-3060-4F10-8C2F-DC579C4CC6E8}" sibTransId="{A161DCD6-8E23-45FE-8FF2-B477AE6936A7}"/>
    <dgm:cxn modelId="{8A9F48B2-BE77-415E-828E-C752D58B9A36}" type="presOf" srcId="{1F476A63-28B9-4A35-B8CA-E5FEE83E1FC2}" destId="{9881DD88-0073-4F24-B97B-60B7C2A77E33}" srcOrd="0" destOrd="2" presId="urn:microsoft.com/office/officeart/2005/8/layout/chevronAccent+Icon"/>
    <dgm:cxn modelId="{07D461B9-9055-4B0B-8E3A-00A7C228E00D}" srcId="{F7E1E2BF-B986-4C3E-9E37-8DFCE714B492}" destId="{E276A3B1-1D3D-4FA2-AFBE-9BDDDF4BA2EF}" srcOrd="0" destOrd="0" parTransId="{F2BC3B31-BC0D-4499-98BB-D1DDEC05F0F4}" sibTransId="{E503D151-A906-4D8B-A5BE-5ACFC8ADE5D1}"/>
    <dgm:cxn modelId="{A08423C6-50B6-4221-AAA8-065F5855A160}" srcId="{590036A4-494F-49B6-934D-A7A4B1A43CE4}" destId="{BEAC1990-746D-4BB3-B742-BBD2B630D864}" srcOrd="0" destOrd="0" parTransId="{3ED2F6FA-B2C7-439B-9C79-D82E78623C12}" sibTransId="{A82AC6B5-CF8E-4D67-8299-5DBD32877BD5}"/>
    <dgm:cxn modelId="{0BB762CB-E673-4CBD-B26B-88EE5C56AA0B}" srcId="{E276A3B1-1D3D-4FA2-AFBE-9BDDDF4BA2EF}" destId="{214D80D7-85F3-462A-801E-421C2D215D82}" srcOrd="4" destOrd="0" parTransId="{29A3E96A-606F-4109-82D8-DB270A4D340D}" sibTransId="{2015FAD7-526C-423F-BEAE-6BC1B9AD32CF}"/>
    <dgm:cxn modelId="{C7EF7BD6-C1B0-4E34-A13E-7566BE588558}" type="presOf" srcId="{590036A4-494F-49B6-934D-A7A4B1A43CE4}" destId="{3978A5F2-88F5-44EC-8FE3-16F2960A0959}" srcOrd="0" destOrd="0" presId="urn:microsoft.com/office/officeart/2005/8/layout/chevronAccent+Icon"/>
    <dgm:cxn modelId="{A46997DC-2324-4D49-AA7E-913C9BE0E205}" srcId="{E276A3B1-1D3D-4FA2-AFBE-9BDDDF4BA2EF}" destId="{88E6AB95-F7B1-4AF6-A004-EB01C8C5A381}" srcOrd="2" destOrd="0" parTransId="{7AA64596-A412-4FF9-A7BC-04DEDE11EB77}" sibTransId="{28106986-B7C3-47AA-B9DF-1F08D16BD170}"/>
    <dgm:cxn modelId="{4C7D87E3-AD6E-45EC-9199-4B8742E7FEB9}" type="presOf" srcId="{73C25E51-BABD-4523-B96B-01172920EFE8}" destId="{9881DD88-0073-4F24-B97B-60B7C2A77E33}" srcOrd="0" destOrd="3" presId="urn:microsoft.com/office/officeart/2005/8/layout/chevronAccent+Icon"/>
    <dgm:cxn modelId="{C7985EF7-35E4-4AB5-BDF6-B075B5E54DFA}" srcId="{590036A4-494F-49B6-934D-A7A4B1A43CE4}" destId="{5080E0EC-C388-4666-A97A-7DAA79FCAC20}" srcOrd="1" destOrd="0" parTransId="{1A35A4DB-3475-4421-B411-0035B9C819DB}" sibTransId="{9B683B67-20DF-4133-9ABD-D48E46AFF6E8}"/>
    <dgm:cxn modelId="{D1EE2EF9-A562-4897-B16C-72EAC265BEFE}" srcId="{590036A4-494F-49B6-934D-A7A4B1A43CE4}" destId="{E2FE7F8E-DA46-4746-BA8A-ACA6C2AB0F93}" srcOrd="3" destOrd="0" parTransId="{1962847F-5E01-483F-936E-823E89D7D793}" sibTransId="{0780C65F-F134-4C55-8703-E934102FD373}"/>
    <dgm:cxn modelId="{C37345FD-500C-4B89-B18A-803D9470FE30}" type="presOf" srcId="{88E6AB95-F7B1-4AF6-A004-EB01C8C5A381}" destId="{AB0E41E3-D186-4D8E-8D4D-6B0EE33033E3}" srcOrd="0" destOrd="3" presId="urn:microsoft.com/office/officeart/2005/8/layout/chevronAccent+Icon"/>
    <dgm:cxn modelId="{6C0C38C9-1837-4257-B1DD-42D9508AE649}" type="presParOf" srcId="{555E3A52-B0AA-4E24-AD2F-828D2D633DFE}" destId="{5473D1D2-E4C0-4F69-B8CA-9454402836F3}" srcOrd="0" destOrd="0" presId="urn:microsoft.com/office/officeart/2005/8/layout/chevronAccent+Icon"/>
    <dgm:cxn modelId="{01A8AC38-2CF3-4D2C-9D18-EE2097C9FFC6}" type="presParOf" srcId="{5473D1D2-E4C0-4F69-B8CA-9454402836F3}" destId="{9F6790DA-DBAB-477E-96D3-58B15DF8B598}" srcOrd="0" destOrd="0" presId="urn:microsoft.com/office/officeart/2005/8/layout/chevronAccent+Icon"/>
    <dgm:cxn modelId="{4FBE9DB1-2457-463D-B40C-6CE962DF6421}" type="presParOf" srcId="{5473D1D2-E4C0-4F69-B8CA-9454402836F3}" destId="{AB0E41E3-D186-4D8E-8D4D-6B0EE33033E3}" srcOrd="1" destOrd="0" presId="urn:microsoft.com/office/officeart/2005/8/layout/chevronAccent+Icon"/>
    <dgm:cxn modelId="{F73FC796-3BDE-4BE1-8C11-1CBEBD266240}" type="presParOf" srcId="{555E3A52-B0AA-4E24-AD2F-828D2D633DFE}" destId="{967DDAE4-9D57-48E6-BFE0-A22816313BFB}" srcOrd="1" destOrd="0" presId="urn:microsoft.com/office/officeart/2005/8/layout/chevronAccent+Icon"/>
    <dgm:cxn modelId="{32C56AD7-137F-475F-9351-F58A59B64924}" type="presParOf" srcId="{555E3A52-B0AA-4E24-AD2F-828D2D633DFE}" destId="{1D92FCD7-96B8-4FBB-A6C0-91034BD8863D}" srcOrd="2" destOrd="0" presId="urn:microsoft.com/office/officeart/2005/8/layout/chevronAccent+Icon"/>
    <dgm:cxn modelId="{E7D42496-3F7D-48BB-A8D9-D33C7F774CA7}" type="presParOf" srcId="{1D92FCD7-96B8-4FBB-A6C0-91034BD8863D}" destId="{9B1AE1C5-F864-4ACF-9F22-030E97A4A309}" srcOrd="0" destOrd="0" presId="urn:microsoft.com/office/officeart/2005/8/layout/chevronAccent+Icon"/>
    <dgm:cxn modelId="{86969755-CFF4-4A2F-AED2-FAF9B5E46CE4}" type="presParOf" srcId="{1D92FCD7-96B8-4FBB-A6C0-91034BD8863D}" destId="{3978A5F2-88F5-44EC-8FE3-16F2960A0959}" srcOrd="1" destOrd="0" presId="urn:microsoft.com/office/officeart/2005/8/layout/chevronAccent+Icon"/>
    <dgm:cxn modelId="{90101631-3CCF-4BD0-9035-CEC1B6ACF380}" type="presParOf" srcId="{555E3A52-B0AA-4E24-AD2F-828D2D633DFE}" destId="{2F44CD9A-F124-40CA-9477-8386C54DECB8}" srcOrd="3" destOrd="0" presId="urn:microsoft.com/office/officeart/2005/8/layout/chevronAccent+Icon"/>
    <dgm:cxn modelId="{E124DB41-7813-455F-9686-DD9A92D64218}" type="presParOf" srcId="{555E3A52-B0AA-4E24-AD2F-828D2D633DFE}" destId="{754B2C50-DD9D-4E05-A054-28D59EB81991}" srcOrd="4" destOrd="0" presId="urn:microsoft.com/office/officeart/2005/8/layout/chevronAccent+Icon"/>
    <dgm:cxn modelId="{20FAE26F-C0B9-406F-A30E-579678A39A40}" type="presParOf" srcId="{754B2C50-DD9D-4E05-A054-28D59EB81991}" destId="{FCC5D285-A513-42D5-BD40-A3F019ABE965}" srcOrd="0" destOrd="0" presId="urn:microsoft.com/office/officeart/2005/8/layout/chevronAccent+Icon"/>
    <dgm:cxn modelId="{DEA30A47-DAC6-47A4-A60F-3E2BA9F846E0}" type="presParOf" srcId="{754B2C50-DD9D-4E05-A054-28D59EB81991}" destId="{9881DD88-0073-4F24-B97B-60B7C2A77E33}"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790DA-DBAB-477E-96D3-58B15DF8B598}">
      <dsp:nvSpPr>
        <dsp:cNvPr id="0" name=""/>
        <dsp:cNvSpPr/>
      </dsp:nvSpPr>
      <dsp:spPr>
        <a:xfrm>
          <a:off x="5114" y="2199554"/>
          <a:ext cx="3588757" cy="1385260"/>
        </a:xfrm>
        <a:prstGeom prst="chevron">
          <a:avLst>
            <a:gd name="adj" fmla="val 4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E41E3-D186-4D8E-8D4D-6B0EE33033E3}">
      <dsp:nvSpPr>
        <dsp:cNvPr id="0" name=""/>
        <dsp:cNvSpPr/>
      </dsp:nvSpPr>
      <dsp:spPr>
        <a:xfrm>
          <a:off x="832956" y="2288969"/>
          <a:ext cx="3030506" cy="418803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Windows Server 2016</a:t>
          </a:r>
        </a:p>
        <a:p>
          <a:pPr marL="171450" lvl="1" indent="-171450" algn="l" defTabSz="755650">
            <a:lnSpc>
              <a:spcPct val="90000"/>
            </a:lnSpc>
            <a:spcBef>
              <a:spcPct val="0"/>
            </a:spcBef>
            <a:spcAft>
              <a:spcPct val="15000"/>
            </a:spcAft>
            <a:buChar char="•"/>
          </a:pPr>
          <a:r>
            <a:rPr lang="en-US" sz="1700" kern="1200" dirty="0"/>
            <a:t>First Windows release with containers</a:t>
          </a:r>
        </a:p>
        <a:p>
          <a:pPr marL="171450" lvl="1" indent="-171450" algn="l" defTabSz="755650">
            <a:lnSpc>
              <a:spcPct val="90000"/>
            </a:lnSpc>
            <a:spcBef>
              <a:spcPct val="0"/>
            </a:spcBef>
            <a:spcAft>
              <a:spcPct val="15000"/>
            </a:spcAft>
            <a:buChar char="•"/>
          </a:pPr>
          <a:r>
            <a:rPr lang="en-US" sz="1700" kern="1200" dirty="0"/>
            <a:t>1 container per pod</a:t>
          </a:r>
        </a:p>
        <a:p>
          <a:pPr marL="171450" lvl="1" indent="-171450" algn="l" defTabSz="755650">
            <a:lnSpc>
              <a:spcPct val="90000"/>
            </a:lnSpc>
            <a:spcBef>
              <a:spcPct val="0"/>
            </a:spcBef>
            <a:spcAft>
              <a:spcPct val="15000"/>
            </a:spcAft>
            <a:buChar char="•"/>
          </a:pPr>
          <a:r>
            <a:rPr lang="en-US" sz="1700" kern="1200" dirty="0"/>
            <a:t>Multiple net interfaces required</a:t>
          </a:r>
        </a:p>
        <a:p>
          <a:pPr marL="171450" lvl="1" indent="-171450" algn="l" defTabSz="755650">
            <a:lnSpc>
              <a:spcPct val="90000"/>
            </a:lnSpc>
            <a:spcBef>
              <a:spcPct val="0"/>
            </a:spcBef>
            <a:spcAft>
              <a:spcPct val="15000"/>
            </a:spcAft>
            <a:buChar char="•"/>
          </a:pPr>
          <a:r>
            <a:rPr lang="en-US" sz="1700" kern="1200" dirty="0"/>
            <a:t>Local storage only</a:t>
          </a:r>
        </a:p>
        <a:p>
          <a:pPr marL="171450" lvl="1" indent="-171450" algn="l" defTabSz="755650">
            <a:lnSpc>
              <a:spcPct val="90000"/>
            </a:lnSpc>
            <a:spcBef>
              <a:spcPct val="0"/>
            </a:spcBef>
            <a:spcAft>
              <a:spcPct val="15000"/>
            </a:spcAft>
            <a:buChar char="•"/>
          </a:pPr>
          <a:r>
            <a:rPr lang="en-US" sz="1700" kern="1200" dirty="0"/>
            <a:t>User-mode </a:t>
          </a:r>
          <a:r>
            <a:rPr lang="en-US" sz="1700" kern="1200" dirty="0" err="1"/>
            <a:t>kube</a:t>
          </a:r>
          <a:r>
            <a:rPr lang="en-US" sz="1700" kern="1200" dirty="0"/>
            <a:t>-proxy</a:t>
          </a:r>
        </a:p>
      </dsp:txBody>
      <dsp:txXfrm>
        <a:off x="921716" y="2377729"/>
        <a:ext cx="2852986" cy="4010510"/>
      </dsp:txXfrm>
    </dsp:sp>
    <dsp:sp modelId="{9B1AE1C5-F864-4ACF-9F22-030E97A4A309}">
      <dsp:nvSpPr>
        <dsp:cNvPr id="0" name=""/>
        <dsp:cNvSpPr/>
      </dsp:nvSpPr>
      <dsp:spPr>
        <a:xfrm>
          <a:off x="4104273" y="2199554"/>
          <a:ext cx="3588757" cy="1385260"/>
        </a:xfrm>
        <a:prstGeom prst="chevron">
          <a:avLst>
            <a:gd name="adj" fmla="val 4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8A5F2-88F5-44EC-8FE3-16F2960A0959}">
      <dsp:nvSpPr>
        <dsp:cNvPr id="0" name=""/>
        <dsp:cNvSpPr/>
      </dsp:nvSpPr>
      <dsp:spPr>
        <a:xfrm>
          <a:off x="5089822" y="2271113"/>
          <a:ext cx="3030506" cy="420588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l" defTabSz="977900">
            <a:lnSpc>
              <a:spcPct val="90000"/>
            </a:lnSpc>
            <a:spcBef>
              <a:spcPct val="0"/>
            </a:spcBef>
            <a:spcAft>
              <a:spcPct val="35000"/>
            </a:spcAft>
            <a:buNone/>
          </a:pPr>
          <a:r>
            <a:rPr lang="en-US" sz="2200" kern="1200" dirty="0"/>
            <a:t>Windows Server version 1709</a:t>
          </a:r>
        </a:p>
        <a:p>
          <a:pPr marL="171450" lvl="1" indent="-171450" algn="l" defTabSz="755650">
            <a:lnSpc>
              <a:spcPct val="90000"/>
            </a:lnSpc>
            <a:spcBef>
              <a:spcPct val="0"/>
            </a:spcBef>
            <a:spcAft>
              <a:spcPct val="15000"/>
            </a:spcAft>
            <a:buChar char="•"/>
          </a:pPr>
          <a:r>
            <a:rPr lang="en-US" sz="1700" kern="1200" dirty="0"/>
            <a:t>Multiple containers per pod (process isolation)</a:t>
          </a:r>
        </a:p>
        <a:p>
          <a:pPr marL="171450" lvl="1" indent="-171450" algn="l" defTabSz="755650">
            <a:lnSpc>
              <a:spcPct val="90000"/>
            </a:lnSpc>
            <a:spcBef>
              <a:spcPct val="0"/>
            </a:spcBef>
            <a:spcAft>
              <a:spcPct val="15000"/>
            </a:spcAft>
            <a:buChar char="•"/>
          </a:pPr>
          <a:r>
            <a:rPr lang="en-US" sz="1700" kern="1200" dirty="0"/>
            <a:t>Faster kernel-mode </a:t>
          </a:r>
          <a:r>
            <a:rPr lang="en-US" sz="1700" kern="1200" dirty="0" err="1"/>
            <a:t>kube</a:t>
          </a:r>
          <a:r>
            <a:rPr lang="en-US" sz="1700" kern="1200" dirty="0"/>
            <a:t>-proxy</a:t>
          </a:r>
        </a:p>
        <a:p>
          <a:pPr marL="171450" lvl="1" indent="-171450" algn="l" defTabSz="755650">
            <a:lnSpc>
              <a:spcPct val="90000"/>
            </a:lnSpc>
            <a:spcBef>
              <a:spcPct val="0"/>
            </a:spcBef>
            <a:spcAft>
              <a:spcPct val="15000"/>
            </a:spcAft>
            <a:buChar char="•"/>
          </a:pPr>
          <a:r>
            <a:rPr lang="en-US" sz="1700" kern="1200" dirty="0"/>
            <a:t>CNI Plugin</a:t>
          </a:r>
        </a:p>
        <a:p>
          <a:pPr marL="171450" lvl="1" indent="-171450" algn="l" defTabSz="755650">
            <a:lnSpc>
              <a:spcPct val="90000"/>
            </a:lnSpc>
            <a:spcBef>
              <a:spcPct val="0"/>
            </a:spcBef>
            <a:spcAft>
              <a:spcPct val="15000"/>
            </a:spcAft>
            <a:buChar char="•"/>
          </a:pPr>
          <a:r>
            <a:rPr lang="en-US" sz="1700" kern="1200" dirty="0"/>
            <a:t>SMB mounts supported</a:t>
          </a:r>
        </a:p>
      </dsp:txBody>
      <dsp:txXfrm>
        <a:off x="5178582" y="2359873"/>
        <a:ext cx="2852986" cy="4028366"/>
      </dsp:txXfrm>
    </dsp:sp>
    <dsp:sp modelId="{FCC5D285-A513-42D5-BD40-A3F019ABE965}">
      <dsp:nvSpPr>
        <dsp:cNvPr id="0" name=""/>
        <dsp:cNvSpPr/>
      </dsp:nvSpPr>
      <dsp:spPr>
        <a:xfrm>
          <a:off x="8203432" y="2199554"/>
          <a:ext cx="3588757" cy="1385260"/>
        </a:xfrm>
        <a:prstGeom prst="chevron">
          <a:avLst>
            <a:gd name="adj" fmla="val 4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1DD88-0073-4F24-B97B-60B7C2A77E33}">
      <dsp:nvSpPr>
        <dsp:cNvPr id="0" name=""/>
        <dsp:cNvSpPr/>
      </dsp:nvSpPr>
      <dsp:spPr>
        <a:xfrm>
          <a:off x="9309262" y="2288956"/>
          <a:ext cx="2657269" cy="4188043"/>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l" defTabSz="933450">
            <a:lnSpc>
              <a:spcPct val="90000"/>
            </a:lnSpc>
            <a:spcBef>
              <a:spcPct val="0"/>
            </a:spcBef>
            <a:spcAft>
              <a:spcPct val="35000"/>
            </a:spcAft>
            <a:buNone/>
          </a:pPr>
          <a:r>
            <a:rPr lang="en-US" sz="2100" kern="1200" dirty="0"/>
            <a:t>Future</a:t>
          </a:r>
        </a:p>
        <a:p>
          <a:pPr marL="171450" lvl="1" indent="-171450" algn="l" defTabSz="711200">
            <a:lnSpc>
              <a:spcPct val="90000"/>
            </a:lnSpc>
            <a:spcBef>
              <a:spcPct val="0"/>
            </a:spcBef>
            <a:spcAft>
              <a:spcPct val="15000"/>
            </a:spcAft>
            <a:buChar char="•"/>
          </a:pPr>
          <a:r>
            <a:rPr lang="en-US" sz="1600" kern="1200" dirty="0"/>
            <a:t>Continued network plugin development</a:t>
          </a:r>
        </a:p>
        <a:p>
          <a:pPr marL="171450" lvl="1" indent="-171450" algn="l" defTabSz="711200">
            <a:lnSpc>
              <a:spcPct val="90000"/>
            </a:lnSpc>
            <a:spcBef>
              <a:spcPct val="0"/>
            </a:spcBef>
            <a:spcAft>
              <a:spcPct val="15000"/>
            </a:spcAft>
            <a:buChar char="•"/>
          </a:pPr>
          <a:r>
            <a:rPr lang="en-US" sz="1600" kern="1200" dirty="0"/>
            <a:t>Multiple containers per pod with Hyper-V isolation</a:t>
          </a:r>
        </a:p>
        <a:p>
          <a:pPr marL="171450" lvl="1" indent="-171450" algn="l" defTabSz="711200">
            <a:lnSpc>
              <a:spcPct val="90000"/>
            </a:lnSpc>
            <a:spcBef>
              <a:spcPct val="0"/>
            </a:spcBef>
            <a:spcAft>
              <a:spcPct val="15000"/>
            </a:spcAft>
            <a:buChar char="•"/>
          </a:pPr>
          <a:r>
            <a:rPr lang="en-US" sz="1600" kern="1200" dirty="0"/>
            <a:t>Linux &amp; Windows pods on same host</a:t>
          </a:r>
        </a:p>
      </dsp:txBody>
      <dsp:txXfrm>
        <a:off x="9387091" y="2366785"/>
        <a:ext cx="2501611" cy="4032385"/>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12/20/2017 9:46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12/20/2017 9:44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02244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5" name="Shape 675"/>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Útil para refletir sobre a história um pouco.  Apps instalar no sistema operacional, os instala em hardware.</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Necessidade de adicionar uma segunda casa (Build) e encanamento separado, eletricidade </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Única unidade, Self-Contained</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Próprias utilidades, calefator de água, etc.</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Própria porta da frente, etc.</a:t>
            </a:r>
          </a:p>
          <a:p>
            <a:pPr marL="171450" marR="0" lvl="0" indent="-171450" algn="l" rtl="0">
              <a:spcBef>
                <a:spcPts val="0"/>
              </a:spcBef>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Quer outra casa, construir outra casa</a:t>
            </a:r>
          </a:p>
        </p:txBody>
      </p:sp>
      <p:sp>
        <p:nvSpPr>
          <p:cNvPr id="676" name="Shape 676"/>
          <p:cNvSpPr txBox="1">
            <a:spLocks noGrp="1"/>
          </p:cNvSpPr>
          <p:nvPr>
            <p:ph type="hdr" idx="3"/>
          </p:nvPr>
        </p:nvSpPr>
        <p:spPr>
          <a:xfrm>
            <a:off x="0" y="0"/>
            <a:ext cx="2971799" cy="458699"/>
          </a:xfrm>
          <a:prstGeom prst="rect">
            <a:avLst/>
          </a:pr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Microsoft Build 2016</a:t>
            </a:r>
          </a:p>
        </p:txBody>
      </p:sp>
      <p:sp>
        <p:nvSpPr>
          <p:cNvPr id="677" name="Shape 677"/>
          <p:cNvSpPr txBox="1">
            <a:spLocks noGrp="1"/>
          </p:cNvSpPr>
          <p:nvPr>
            <p:ph type="ftr" idx="11"/>
          </p:nvPr>
        </p:nvSpPr>
        <p:spPr>
          <a:xfrm>
            <a:off x="0" y="8685213"/>
            <a:ext cx="2971799" cy="458699"/>
          </a:xfrm>
          <a:prstGeom prst="rect">
            <a:avLst/>
          </a:prstGeom>
          <a:noFill/>
          <a:ln>
            <a:noFill/>
          </a:ln>
        </p:spPr>
        <p:txBody>
          <a:bodyPr lIns="91425" tIns="45700" rIns="91425" bIns="45700" anchor="b"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Quattrocento Sans"/>
              <a:buNone/>
              <a:tabLst/>
              <a:defRPr/>
            </a:pPr>
            <a:r>
              <a:rPr kumimoji="0" lang="en" sz="400" b="0" i="0" u="none" strike="noStrike" kern="120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Todos os direitos reservados. A Microsoft não faz nenhuma garantia, expressa, implícita ou estatutária, quanto à informação contida nesta apresentação.</a:t>
            </a:r>
          </a:p>
        </p:txBody>
      </p:sp>
      <p:sp>
        <p:nvSpPr>
          <p:cNvPr id="678" name="Shape 678"/>
          <p:cNvSpPr txBox="1">
            <a:spLocks noGrp="1"/>
          </p:cNvSpPr>
          <p:nvPr>
            <p:ph type="dt" idx="10"/>
          </p:nvPr>
        </p:nvSpPr>
        <p:spPr>
          <a:xfrm>
            <a:off x="3884612" y="0"/>
            <a:ext cx="2971799" cy="458699"/>
          </a:xfrm>
          <a:prstGeom prst="rect">
            <a:avLst/>
          </a:prstGeom>
          <a:noFill/>
          <a:ln>
            <a:noFill/>
          </a:ln>
        </p:spPr>
        <p:txBody>
          <a:bodyPr lIns="91425" tIns="45700" rIns="91425" bIns="45700" anchor="t"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11/28/16 1:31 PM</a:t>
            </a:r>
          </a:p>
        </p:txBody>
      </p:sp>
      <p:sp>
        <p:nvSpPr>
          <p:cNvPr id="679" name="Shape 679"/>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t>10</a:t>
            </a:fld>
            <a:endParaRPr kumimoji="0" lang="en"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977793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7585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90971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3416317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E428DC2-F43F-4397-8176-60B66391CBCA}"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2095127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3C9590-3AA8-42DF-A63B-BF16279C0E7A}"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2299801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DD0108-BFF6-42E1-B528-BD5D4A6B38BC}"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23797214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E65531-BF9E-44E0-A1E5-2DE5F272A609}"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41750330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2BB40B-8313-47E3-B588-E69299166019}"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5282759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4F57637-E8E9-412B-9CC4-E1A562529A67}"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9307260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64A03-FED8-42C8-B835-16474AEF570C}"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332664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5" name="Shape 675"/>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Útil para refletir sobre a história um pouco.  Apps instalar no sistema operacional, os instala em hardware.</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Necessidade de adicionar uma segunda casa (Build) e encanamento separado, eletricidade </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Única unidade, Self-Contained</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Próprias utilidades, calefator de água, etc.</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Própria porta da frente, etc.</a:t>
            </a:r>
          </a:p>
          <a:p>
            <a:pPr marL="171450" marR="0" lvl="0" indent="-171450" algn="l" rtl="0">
              <a:spcBef>
                <a:spcPts val="0"/>
              </a:spcBef>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Quer outra casa, construir outra casa</a:t>
            </a:r>
          </a:p>
        </p:txBody>
      </p:sp>
      <p:sp>
        <p:nvSpPr>
          <p:cNvPr id="676" name="Shape 676"/>
          <p:cNvSpPr txBox="1">
            <a:spLocks noGrp="1"/>
          </p:cNvSpPr>
          <p:nvPr>
            <p:ph type="hdr" idx="3"/>
          </p:nvPr>
        </p:nvSpPr>
        <p:spPr>
          <a:xfrm>
            <a:off x="0" y="0"/>
            <a:ext cx="2971799" cy="458699"/>
          </a:xfrm>
          <a:prstGeom prst="rect">
            <a:avLst/>
          </a:pr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Microsoft Build 2016</a:t>
            </a:r>
          </a:p>
        </p:txBody>
      </p:sp>
      <p:sp>
        <p:nvSpPr>
          <p:cNvPr id="677" name="Shape 677"/>
          <p:cNvSpPr txBox="1">
            <a:spLocks noGrp="1"/>
          </p:cNvSpPr>
          <p:nvPr>
            <p:ph type="ftr" idx="11"/>
          </p:nvPr>
        </p:nvSpPr>
        <p:spPr>
          <a:xfrm>
            <a:off x="0" y="8685213"/>
            <a:ext cx="2971799" cy="458699"/>
          </a:xfrm>
          <a:prstGeom prst="rect">
            <a:avLst/>
          </a:prstGeom>
          <a:noFill/>
          <a:ln>
            <a:noFill/>
          </a:ln>
        </p:spPr>
        <p:txBody>
          <a:bodyPr lIns="91425" tIns="45700" rIns="91425" bIns="45700" anchor="b"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Quattrocento Sans"/>
              <a:buNone/>
              <a:tabLst/>
              <a:defRPr/>
            </a:pPr>
            <a:r>
              <a:rPr kumimoji="0" lang="en" sz="400" b="0" i="0" u="none" strike="noStrike" kern="120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Todos os direitos reservados. A Microsoft não faz nenhuma garantia, expressa, implícita ou estatutária, quanto à informação contida nesta apresentação.</a:t>
            </a:r>
          </a:p>
        </p:txBody>
      </p:sp>
      <p:sp>
        <p:nvSpPr>
          <p:cNvPr id="678" name="Shape 678"/>
          <p:cNvSpPr txBox="1">
            <a:spLocks noGrp="1"/>
          </p:cNvSpPr>
          <p:nvPr>
            <p:ph type="dt" idx="10"/>
          </p:nvPr>
        </p:nvSpPr>
        <p:spPr>
          <a:xfrm>
            <a:off x="3884612" y="0"/>
            <a:ext cx="2971799" cy="458699"/>
          </a:xfrm>
          <a:prstGeom prst="rect">
            <a:avLst/>
          </a:prstGeom>
          <a:noFill/>
          <a:ln>
            <a:noFill/>
          </a:ln>
        </p:spPr>
        <p:txBody>
          <a:bodyPr lIns="91425" tIns="45700" rIns="91425" bIns="45700" anchor="t"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11/28/16 1:31 PM</a:t>
            </a:r>
          </a:p>
        </p:txBody>
      </p:sp>
      <p:sp>
        <p:nvSpPr>
          <p:cNvPr id="679" name="Shape 679"/>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t>11</a:t>
            </a:fld>
            <a:endParaRPr kumimoji="0" lang="en"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69856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DCCC08-A478-4B73-86D3-419C87EBC3A6}"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31274087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EF44472-7EF3-4504-8CF9-342949EBAC4F}"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983445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A4706C-644B-48B4-82BD-950CD3CE72B5}"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6666324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31E1269-4E1D-4C9C-A72D-31032BB75AA9}"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0841077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54DD62-E482-494E-A650-3151E2E5920B}"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7056910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490D374-1B03-4CA8-9397-FAC48B471FEC}"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7138533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842E4AE-A491-4189-AB92-CCCE46B9BD82}"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0249579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5AC728-27F7-4EC5-8F5E-0092831F0A87}"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36597251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8CD343-8EA0-4B50-9B9C-276E162A72CB}"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0850305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36E8E00-31FE-45EB-8539-09F694CA87AD}"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330156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min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Todos os direitos reservados. A Microsoft não faz nenhuma garantia, expressa, implícita ou estatutária, quanto à informação contida nesta apresentação.</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1280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8CED99-CC51-44DF-B156-AE0BC0BD53CF}"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35020838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AD9F08-9E64-40E2-8AD0-E84017F61498}"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12658033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6D7F75-F0CA-4AA3-B123-982B52D3995D}"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4129285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957BD0-F751-4653-88EC-D97C28F1984E}"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11322144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9FDBED3-EAF2-4743-8FF1-7DD1D3AB2133}"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6212114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83C2291-1857-4C0D-A323-993B87FDA04C}"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8431952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B2C6F9-5B32-4930-AEE5-B8AD06F81AEA}"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26713633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58FEF6E-0789-48D8-89EB-E341A61B7DE7}"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20489295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505408-42AF-4D41-B18E-917833721FB7}"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8384596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A609B0-9109-436E-93C8-9CA3D6A15668}"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3710140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31239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52F0415-12FB-42E5-AE87-4025A4BA3967}"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9153929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60357D-28B8-4C05-AC2D-83AC70A4F0BB}"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42644838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E0A306-3B43-4155-A540-FDD35F5B05FF}"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41934311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A396A2E-3073-41A8-A943-7834148DD12B}"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10207464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EFF32E-7B10-4190-AF25-1C9AD6DDC3EA}"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338124722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5C65C81-B18D-4FA8-A628-AB46351905D6}"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190323259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A76CA7-C62B-4716-BDE7-173A88FFB75D}"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256713189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6EA709-FB86-4F40-B92C-2CC3F6D7A232}"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348489670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90A778-45A0-4B8F-8044-20B4088BEB51}"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138</a:t>
            </a:fld>
            <a:endParaRPr lang="en-US" dirty="0"/>
          </a:p>
        </p:txBody>
      </p:sp>
    </p:spTree>
    <p:extLst>
      <p:ext uri="{BB962C8B-B14F-4D97-AF65-F5344CB8AC3E}">
        <p14:creationId xmlns:p14="http://schemas.microsoft.com/office/powerpoint/2010/main" val="5121261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83E8C7-A514-42B2-95FC-83145531251C}"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3850150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5871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AEC412-E0D9-407F-B0BE-AD005E3D70EF}"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173879279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D13F85-42F4-4BBA-BB09-DD8B56FB0A3F}"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318234668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8EFF66-1443-40DC-8BC2-9359A5D5CD4B}"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30113316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6B8F57-54AC-452B-A0C3-8F1B031A2716}"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143</a:t>
            </a:fld>
            <a:endParaRPr lang="en-US" dirty="0"/>
          </a:p>
        </p:txBody>
      </p:sp>
    </p:spTree>
    <p:extLst>
      <p:ext uri="{BB962C8B-B14F-4D97-AF65-F5344CB8AC3E}">
        <p14:creationId xmlns:p14="http://schemas.microsoft.com/office/powerpoint/2010/main" val="16407401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F8CA40E-063E-4A12-9A88-153384C6F2A1}"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15725061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A1EDA28-0467-4BA1-88D2-780C8D29191D}"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39390320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35009E7-3598-478F-90DC-B70459F4D740}"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191613142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BF5C77-4283-45B3-B037-971CE42D4CAB}"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dirty="0"/>
          </a:p>
        </p:txBody>
      </p:sp>
    </p:spTree>
    <p:extLst>
      <p:ext uri="{BB962C8B-B14F-4D97-AF65-F5344CB8AC3E}">
        <p14:creationId xmlns:p14="http://schemas.microsoft.com/office/powerpoint/2010/main" val="11575899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638170-79B3-469B-A874-E9A3E81DE861}"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144324680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2EBD93-3CC1-4B0F-BB2B-118154AE01E2}"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149</a:t>
            </a:fld>
            <a:endParaRPr lang="en-US" dirty="0"/>
          </a:p>
        </p:txBody>
      </p:sp>
    </p:spTree>
    <p:extLst>
      <p:ext uri="{BB962C8B-B14F-4D97-AF65-F5344CB8AC3E}">
        <p14:creationId xmlns:p14="http://schemas.microsoft.com/office/powerpoint/2010/main" val="3042685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68576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7A87F6A-6476-410D-BD2B-BEA2E2EFC132}"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150</a:t>
            </a:fld>
            <a:endParaRPr lang="en-US" dirty="0"/>
          </a:p>
        </p:txBody>
      </p:sp>
    </p:spTree>
    <p:extLst>
      <p:ext uri="{BB962C8B-B14F-4D97-AF65-F5344CB8AC3E}">
        <p14:creationId xmlns:p14="http://schemas.microsoft.com/office/powerpoint/2010/main" val="108121916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8ACBF3A-62D6-4FF3-8F68-2070622FAD5F}"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151</a:t>
            </a:fld>
            <a:endParaRPr lang="en-US" dirty="0"/>
          </a:p>
        </p:txBody>
      </p:sp>
    </p:spTree>
    <p:extLst>
      <p:ext uri="{BB962C8B-B14F-4D97-AF65-F5344CB8AC3E}">
        <p14:creationId xmlns:p14="http://schemas.microsoft.com/office/powerpoint/2010/main" val="3740726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7792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400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907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309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53B2400-6B6A-4E1F-A4D9-36D2C6CF0081}"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19813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176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0064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189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200352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Todos os direitos reservados. A Microsoft não faz nenhuma garantia, expressa, implícita ou estatutária, quanto à informação contida nesta apresentação.</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672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696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4CD443-B383-4917-8A14-0D9DD35F18AA}"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407011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04858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12543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86E20D4-1C7B-4132-B453-0BD08A473AEA}"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27146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2A039A-41FD-4AF3-8346-33C09D3BB2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179EBF2-FD61-47BF-8E89-213CBC17A8E2}"/>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316672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BADDF8-1972-4FE4-86D6-6671C62187ED}"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85877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CF794F4-19DF-49A9-B5BA-D2C6EA2B88F0}"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93730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7E36DF-7387-4F64-875C-E6CB213CCE2A}"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13234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711691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12/20/2017 9:44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1511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12/20/2017 9:44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8564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12/20/2017 9:44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059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12/20/2017 9:44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2055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12/20/2017 9:44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4262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12/20/2017 9:44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442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C81779B-4A5D-4F6C-882F-71EEE3DAE76F}"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20043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12/20/2017 9:44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00826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12/20/2017 9:44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58900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280582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206947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B9D4FB-0BF0-484B-B53E-A96A02C6B062}"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66820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265073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3299929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517394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92314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11214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621633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1974792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621986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630639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07085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3597714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7173844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B9D4FB-0BF0-484B-B53E-A96A02C6B062}" type="datetime1">
              <a:rPr lang="en-US" smtClean="0"/>
              <a:t>12/20/2017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1640133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348052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216194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14718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647411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4196718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13819391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2922392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875468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054096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2709105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0347084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0170402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faz nenhuma garantia, expressa, implícita ou estatutária, quanto à informação contida nesta apresentação.</a:t>
            </a: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013384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17" rtl="0" eaLnBrk="1" fontAlgn="auto" latinLnBrk="0" hangingPunct="1">
              <a:lnSpc>
                <a:spcPct val="100000"/>
              </a:lnSpc>
              <a:spcBef>
                <a:spcPts val="0"/>
              </a:spcBef>
              <a:spcAft>
                <a:spcPts val="0"/>
              </a:spcAft>
              <a:buClrTx/>
              <a:buSzTx/>
              <a:buFontTx/>
              <a:buNone/>
              <a:tabLst/>
              <a:defRPr/>
            </a:pPr>
            <a:fld id="{88991557-1ADB-4044-AE76-1579580224F0}"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17" rtl="0" eaLnBrk="1" fontAlgn="auto" latinLnBrk="0" hangingPunct="1">
                <a:lnSpc>
                  <a:spcPct val="100000"/>
                </a:lnSpc>
                <a:spcBef>
                  <a:spcPts val="0"/>
                </a:spcBef>
                <a:spcAft>
                  <a:spcPts val="0"/>
                </a:spcAft>
                <a:buClrTx/>
                <a:buSzTx/>
                <a:buFontTx/>
                <a:buNone/>
                <a:tabLst/>
                <a:defRPr/>
              </a:pPr>
              <a:t>69</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54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965071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24" marR="0" lvl="0" indent="0" algn="l" defTabSz="9314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 Microsoft não faz nenhuma garantia, expressa, implícita ou estatutária, quanto à informação contida nesta apresentação.</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74716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9883465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1353868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499402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2914972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Shape 1478"/>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479" name="Shape 14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356314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5764463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6070088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41368891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02C6AAD-78F2-42F4-AE35-B3C6D6C2AD9E}"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09354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gradFill>
                <a:gsLst>
                  <a:gs pos="19048">
                    <a:schemeClr val="tx1"/>
                  </a:gs>
                  <a:gs pos="65000">
                    <a:schemeClr val="tx1"/>
                  </a:gs>
                </a:gsLst>
                <a:lin ang="5400000" scaled="0"/>
              </a:gradFill>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268278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12/20/2017 9:44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1856570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12/20/2017 9:44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34017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3860144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6940333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02C6AAD-78F2-42F4-AE35-B3C6D6C2AD9E}"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1600644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1289912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6067355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421718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6BA2C7-DE13-4B38-861B-679DE279CF5C}"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2049284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603781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400550"/>
            <a:ext cx="5486399" cy="3600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Útil para refletir sobre a história um pouco.  Apps instalar no sistema operacional, os instala em hardware.</a:t>
            </a:r>
          </a:p>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Necessidade de adicionar uma segunda casa (Build) e encanamento separado, eletricidade </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Única unidade, Self-Contained</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Próprias utilidades, calefator de água, etc.</a:t>
            </a:r>
          </a:p>
          <a:p>
            <a:pPr marL="171450" marR="0" lvl="0" indent="-171450" algn="l" rtl="0">
              <a:spcBef>
                <a:spcPts val="0"/>
              </a:spcBef>
              <a:spcAft>
                <a:spcPts val="0"/>
              </a:spcAft>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Própria porta da frente, etc.</a:t>
            </a:r>
          </a:p>
          <a:p>
            <a:pPr marL="171450" marR="0" lvl="0" indent="-171450" algn="l" rtl="0">
              <a:spcBef>
                <a:spcPts val="0"/>
              </a:spcBef>
              <a:buClr>
                <a:schemeClr val="dk1"/>
              </a:buClr>
              <a:buSzPct val="25000"/>
              <a:buFont typeface="Calibri"/>
              <a:buChar char="-"/>
            </a:pPr>
            <a:r>
              <a:rPr lang="en" sz="1200" b="0" i="0" u="none" strike="noStrike" cap="none">
                <a:solidFill>
                  <a:schemeClr val="dk1"/>
                </a:solidFill>
                <a:latin typeface="Calibri"/>
                <a:ea typeface="Calibri"/>
                <a:cs typeface="Calibri"/>
                <a:sym typeface="Calibri"/>
              </a:rPr>
              <a:t>Quer outra casa, construir outra casa</a:t>
            </a:r>
          </a:p>
        </p:txBody>
      </p:sp>
      <p:sp>
        <p:nvSpPr>
          <p:cNvPr id="340" name="Shape 340"/>
          <p:cNvSpPr txBox="1">
            <a:spLocks noGrp="1"/>
          </p:cNvSpPr>
          <p:nvPr>
            <p:ph type="hdr" idx="3"/>
          </p:nvPr>
        </p:nvSpPr>
        <p:spPr>
          <a:xfrm>
            <a:off x="0" y="0"/>
            <a:ext cx="2971799" cy="458699"/>
          </a:xfrm>
          <a:prstGeom prst="rect">
            <a:avLst/>
          </a:pr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Microsoft Build 2016</a:t>
            </a:r>
          </a:p>
        </p:txBody>
      </p:sp>
      <p:sp>
        <p:nvSpPr>
          <p:cNvPr id="341" name="Shape 341"/>
          <p:cNvSpPr txBox="1">
            <a:spLocks noGrp="1"/>
          </p:cNvSpPr>
          <p:nvPr>
            <p:ph type="ftr" idx="11"/>
          </p:nvPr>
        </p:nvSpPr>
        <p:spPr>
          <a:xfrm>
            <a:off x="0" y="8685213"/>
            <a:ext cx="2971799" cy="458699"/>
          </a:xfrm>
          <a:prstGeom prst="rect">
            <a:avLst/>
          </a:prstGeom>
          <a:noFill/>
          <a:ln>
            <a:noFill/>
          </a:ln>
        </p:spPr>
        <p:txBody>
          <a:bodyPr lIns="91425" tIns="45700" rIns="91425" bIns="45700" anchor="b" anchorCtr="0">
            <a:noAutofit/>
          </a:bodyPr>
          <a:lstStyle/>
          <a:p>
            <a:pPr marL="0" marR="0" lvl="0" indent="0" algn="l" defTabSz="932742" rtl="0" eaLnBrk="1" fontAlgn="auto" latinLnBrk="0" hangingPunct="1">
              <a:lnSpc>
                <a:spcPct val="100000"/>
              </a:lnSpc>
              <a:spcBef>
                <a:spcPts val="0"/>
              </a:spcBef>
              <a:spcAft>
                <a:spcPts val="0"/>
              </a:spcAft>
              <a:buClr>
                <a:srgbClr val="000000"/>
              </a:buClr>
              <a:buSzPct val="25000"/>
              <a:buFont typeface="Quattrocento Sans"/>
              <a:buNone/>
              <a:tabLst/>
              <a:defRPr/>
            </a:pPr>
            <a:r>
              <a:rPr kumimoji="0" lang="en" sz="400" b="0" i="0" u="none" strike="noStrike" kern="120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Todos os direitos reservados. A Microsoft não faz nenhuma garantia, expressa, implícita ou estatutária, quanto à informação contida nesta apresentação.</a:t>
            </a:r>
          </a:p>
        </p:txBody>
      </p:sp>
      <p:sp>
        <p:nvSpPr>
          <p:cNvPr id="342" name="Shape 342"/>
          <p:cNvSpPr txBox="1">
            <a:spLocks noGrp="1"/>
          </p:cNvSpPr>
          <p:nvPr>
            <p:ph type="dt" idx="10"/>
          </p:nvPr>
        </p:nvSpPr>
        <p:spPr>
          <a:xfrm>
            <a:off x="3884612" y="0"/>
            <a:ext cx="2971799" cy="458699"/>
          </a:xfrm>
          <a:prstGeom prst="rect">
            <a:avLst/>
          </a:prstGeom>
          <a:noFill/>
          <a:ln>
            <a:noFill/>
          </a:ln>
        </p:spPr>
        <p:txBody>
          <a:bodyPr lIns="91425" tIns="45700" rIns="91425" bIns="45700" anchor="t"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r>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t>11/28/16 1:31 PM</a:t>
            </a:r>
          </a:p>
        </p:txBody>
      </p:sp>
      <p:sp>
        <p:nvSpPr>
          <p:cNvPr id="343" name="Shape 343"/>
          <p:cNvSpPr txBox="1">
            <a:spLocks noGrp="1"/>
          </p:cNvSpPr>
          <p:nvPr>
            <p:ph type="sldNum" idx="12"/>
          </p:nvPr>
        </p:nvSpPr>
        <p:spPr>
          <a:xfrm>
            <a:off x="3884612" y="8685213"/>
            <a:ext cx="2971799" cy="458699"/>
          </a:xfrm>
          <a:prstGeom prst="rect">
            <a:avLst/>
          </a:prstGeom>
          <a:noFill/>
          <a:ln>
            <a:noFill/>
          </a:ln>
        </p:spPr>
        <p:txBody>
          <a:bodyPr lIns="91425" tIns="45700" rIns="91425" bIns="45700" anchor="b" anchorCtr="0">
            <a:noAutofit/>
          </a:bodyPr>
          <a:lstStyle/>
          <a:p>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Calibri"/>
                <a:ea typeface="Calibri"/>
                <a:cs typeface="Calibri"/>
                <a:sym typeface="Calibri"/>
              </a:rPr>
              <a:pPr marL="0" marR="0" lvl="0" indent="0" algn="r" defTabSz="932742" rtl="0" eaLnBrk="1" fontAlgn="auto" latinLnBrk="0" hangingPunct="1">
                <a:lnSpc>
                  <a:spcPct val="100000"/>
                </a:lnSpc>
                <a:spcBef>
                  <a:spcPts val="0"/>
                </a:spcBef>
                <a:spcAft>
                  <a:spcPts val="0"/>
                </a:spcAft>
                <a:buClr>
                  <a:srgbClr val="000000"/>
                </a:buClr>
                <a:buSzPct val="25000"/>
                <a:buFont typeface="Calibri"/>
                <a:buNone/>
                <a:tabLst/>
                <a:defRPr/>
              </a:pPr>
              <a:t>9</a:t>
            </a:fld>
            <a:endParaRPr kumimoji="0" lang="en" sz="12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104276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3417599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187" y="4342754"/>
            <a:ext cx="5487900" cy="4115099"/>
          </a:xfrm>
          <a:prstGeom prst="rect">
            <a:avLst/>
          </a:prstGeom>
          <a:noFill/>
          <a:ln>
            <a:noFill/>
          </a:ln>
        </p:spPr>
        <p:txBody>
          <a:bodyPr wrap="square" lIns="90575" tIns="45275" rIns="90575" bIns="45275" anchor="t" anchorCtr="0">
            <a:noAutofit/>
          </a:bodyPr>
          <a:lstStyle/>
          <a:p>
            <a:pPr marL="457200" marR="0" lvl="0" indent="-292100" algn="l" defTabSz="932742" rtl="0" eaLnBrk="1" fontAlgn="auto" latinLnBrk="0" hangingPunct="1">
              <a:lnSpc>
                <a:spcPct val="115000"/>
              </a:lnSpc>
              <a:spcBef>
                <a:spcPts val="0"/>
              </a:spcBef>
              <a:spcAft>
                <a:spcPts val="340"/>
              </a:spcAft>
              <a:buClr>
                <a:schemeClr val="dk1"/>
              </a:buClr>
              <a:buSzTx/>
              <a:buFontTx/>
              <a:buChar char="●"/>
              <a:tabLst/>
              <a:defRPr/>
            </a:pPr>
            <a:r>
              <a:rPr lang="en-US" sz="1000" dirty="0"/>
              <a:t>As you may all be aware we have a pretty deep partnership with RedHat</a:t>
            </a:r>
          </a:p>
          <a:p>
            <a:pPr marL="457200" marR="0" lvl="0" indent="-292100" algn="l" defTabSz="932742" rtl="0" eaLnBrk="1" fontAlgn="auto" latinLnBrk="0" hangingPunct="1">
              <a:lnSpc>
                <a:spcPct val="115000"/>
              </a:lnSpc>
              <a:spcBef>
                <a:spcPts val="0"/>
              </a:spcBef>
              <a:spcAft>
                <a:spcPts val="340"/>
              </a:spcAft>
              <a:buClr>
                <a:schemeClr val="dk1"/>
              </a:buClr>
              <a:buSzTx/>
              <a:buFontTx/>
              <a:buChar char="●"/>
              <a:tabLst/>
              <a:defRPr/>
            </a:pPr>
            <a:r>
              <a:rPr lang="en-US" sz="1000" dirty="0" err="1"/>
              <a:t>OpenShift</a:t>
            </a:r>
            <a:r>
              <a:rPr lang="en-US" sz="1000" dirty="0"/>
              <a:t> offers services on top of Kubernetes that are used for production use cases</a:t>
            </a:r>
          </a:p>
          <a:p>
            <a:pPr marL="457200" lvl="0" indent="-292100" rtl="0">
              <a:lnSpc>
                <a:spcPct val="115000"/>
              </a:lnSpc>
              <a:spcBef>
                <a:spcPts val="0"/>
              </a:spcBef>
              <a:buClr>
                <a:schemeClr val="dk1"/>
              </a:buClr>
              <a:buChar char="●"/>
            </a:pPr>
            <a:r>
              <a:rPr lang="en-US" sz="1000" dirty="0">
                <a:solidFill>
                  <a:schemeClr val="dk1"/>
                </a:solidFill>
              </a:rPr>
              <a:t>Services</a:t>
            </a:r>
            <a:r>
              <a:rPr lang="en-US" sz="1000" baseline="0" dirty="0">
                <a:solidFill>
                  <a:schemeClr val="dk1"/>
                </a:solidFill>
              </a:rPr>
              <a:t> include</a:t>
            </a:r>
          </a:p>
          <a:p>
            <a:pPr marL="674462" lvl="1" indent="-292100" rtl="0">
              <a:lnSpc>
                <a:spcPct val="115000"/>
              </a:lnSpc>
              <a:spcBef>
                <a:spcPts val="0"/>
              </a:spcBef>
              <a:buClr>
                <a:schemeClr val="dk1"/>
              </a:buClr>
              <a:buChar char="●"/>
            </a:pPr>
            <a:r>
              <a:rPr lang="en-US" sz="1000" dirty="0">
                <a:solidFill>
                  <a:schemeClr val="dk1"/>
                </a:solidFill>
              </a:rPr>
              <a:t>Container Image Registry</a:t>
            </a:r>
          </a:p>
          <a:p>
            <a:pPr marL="674462" lvl="1" indent="-292100" rtl="0">
              <a:lnSpc>
                <a:spcPct val="115000"/>
              </a:lnSpc>
              <a:spcBef>
                <a:spcPts val="0"/>
              </a:spcBef>
              <a:buClr>
                <a:schemeClr val="dk1"/>
              </a:buClr>
              <a:buChar char="●"/>
            </a:pPr>
            <a:r>
              <a:rPr lang="en-US" sz="1000" dirty="0">
                <a:solidFill>
                  <a:schemeClr val="dk1"/>
                </a:solidFill>
              </a:rPr>
              <a:t>Software Defined Networking</a:t>
            </a:r>
          </a:p>
          <a:p>
            <a:pPr marL="674462" lvl="1" indent="-292100" rtl="0">
              <a:lnSpc>
                <a:spcPct val="115000"/>
              </a:lnSpc>
              <a:spcBef>
                <a:spcPts val="0"/>
              </a:spcBef>
              <a:buClr>
                <a:schemeClr val="dk1"/>
              </a:buClr>
              <a:buChar char="●"/>
            </a:pPr>
            <a:r>
              <a:rPr lang="en-US" sz="1000" dirty="0">
                <a:solidFill>
                  <a:schemeClr val="dk1"/>
                </a:solidFill>
              </a:rPr>
              <a:t>Operational Management</a:t>
            </a:r>
          </a:p>
          <a:p>
            <a:pPr marL="674462" lvl="1" indent="-292100" rtl="0">
              <a:lnSpc>
                <a:spcPct val="115000"/>
              </a:lnSpc>
              <a:spcBef>
                <a:spcPts val="0"/>
              </a:spcBef>
              <a:buClr>
                <a:schemeClr val="dk1"/>
              </a:buClr>
              <a:buChar char="●"/>
            </a:pPr>
            <a:r>
              <a:rPr lang="en-US" sz="1000" dirty="0">
                <a:solidFill>
                  <a:schemeClr val="dk1"/>
                </a:solidFill>
              </a:rPr>
              <a:t>Source</a:t>
            </a:r>
            <a:r>
              <a:rPr lang="en-US" sz="1000" baseline="0" dirty="0">
                <a:solidFill>
                  <a:schemeClr val="dk1"/>
                </a:solidFill>
              </a:rPr>
              <a:t> to Image (Build, deploy)</a:t>
            </a:r>
          </a:p>
          <a:p>
            <a:pPr marL="674462" lvl="1" indent="-292100" rtl="0">
              <a:lnSpc>
                <a:spcPct val="115000"/>
              </a:lnSpc>
              <a:spcBef>
                <a:spcPts val="0"/>
              </a:spcBef>
              <a:buClr>
                <a:schemeClr val="dk1"/>
              </a:buClr>
              <a:buChar char="●"/>
            </a:pPr>
            <a:r>
              <a:rPr lang="en-US" sz="1000" dirty="0">
                <a:solidFill>
                  <a:schemeClr val="dk1"/>
                </a:solidFill>
              </a:rPr>
              <a:t>Monitoring</a:t>
            </a:r>
          </a:p>
          <a:p>
            <a:pPr marL="674462" lvl="1" indent="-292100" rtl="0">
              <a:lnSpc>
                <a:spcPct val="115000"/>
              </a:lnSpc>
              <a:spcBef>
                <a:spcPts val="0"/>
              </a:spcBef>
              <a:buClr>
                <a:schemeClr val="dk1"/>
              </a:buClr>
              <a:buChar char="●"/>
            </a:pPr>
            <a:r>
              <a:rPr lang="en-US" sz="1000" dirty="0">
                <a:solidFill>
                  <a:schemeClr val="dk1"/>
                </a:solidFill>
              </a:rPr>
              <a:t>Log and Metrics</a:t>
            </a:r>
          </a:p>
          <a:p>
            <a:pPr marL="674462" lvl="1" indent="-292100" rtl="0">
              <a:lnSpc>
                <a:spcPct val="115000"/>
              </a:lnSpc>
              <a:spcBef>
                <a:spcPts val="0"/>
              </a:spcBef>
              <a:buClr>
                <a:schemeClr val="dk1"/>
              </a:buClr>
              <a:buChar char="●"/>
            </a:pPr>
            <a:r>
              <a:rPr lang="en-US" sz="1000" dirty="0">
                <a:solidFill>
                  <a:schemeClr val="dk1"/>
                </a:solidFill>
              </a:rPr>
              <a:t>Security Analysis</a:t>
            </a:r>
          </a:p>
          <a:p>
            <a:pPr marL="674462" lvl="1" indent="-292100" rtl="0">
              <a:lnSpc>
                <a:spcPct val="115000"/>
              </a:lnSpc>
              <a:spcBef>
                <a:spcPts val="0"/>
              </a:spcBef>
              <a:buClr>
                <a:schemeClr val="dk1"/>
              </a:buClr>
              <a:buChar char="●"/>
            </a:pPr>
            <a:r>
              <a:rPr lang="en-US" sz="1000" dirty="0">
                <a:solidFill>
                  <a:schemeClr val="dk1"/>
                </a:solidFill>
              </a:rPr>
              <a:t>Advanced RBAC</a:t>
            </a:r>
          </a:p>
        </p:txBody>
      </p:sp>
      <p:sp>
        <p:nvSpPr>
          <p:cNvPr id="199" name="Shape 199"/>
          <p:cNvSpPr txBox="1">
            <a:spLocks noGrp="1"/>
          </p:cNvSpPr>
          <p:nvPr>
            <p:ph type="sldNum" idx="12"/>
          </p:nvPr>
        </p:nvSpPr>
        <p:spPr>
          <a:xfrm>
            <a:off x="3884258" y="8685508"/>
            <a:ext cx="2972400" cy="456900"/>
          </a:xfrm>
          <a:prstGeom prst="rect">
            <a:avLst/>
          </a:prstGeom>
          <a:noFill/>
          <a:ln>
            <a:noFill/>
          </a:ln>
        </p:spPr>
        <p:txBody>
          <a:bodyPr wrap="square" lIns="90575" tIns="45275" rIns="90575" bIns="45275" anchor="b" anchorCtr="0">
            <a:noAutofit/>
          </a:bodyPr>
          <a:lstStyle/>
          <a:p>
            <a:pPr marL="0" marR="0" lvl="0" indent="0" algn="r" rtl="0">
              <a:spcBef>
                <a:spcPts val="0"/>
              </a:spcBef>
              <a:buSzPct val="25000"/>
              <a:buNone/>
            </a:pPr>
            <a:r>
              <a:rPr lang="en" sz="1300"/>
              <a:t> </a:t>
            </a:r>
          </a:p>
        </p:txBody>
      </p:sp>
    </p:spTree>
    <p:extLst>
      <p:ext uri="{BB962C8B-B14F-4D97-AF65-F5344CB8AC3E}">
        <p14:creationId xmlns:p14="http://schemas.microsoft.com/office/powerpoint/2010/main" val="9657378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0700862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8376977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12/20/2017 9:44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9089133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E5255-EE34-4A9A-AAAF-4B6F88600A9A}" type="slidenum">
              <a:rPr lang="en-US" smtClean="0"/>
              <a:t>95</a:t>
            </a:fld>
            <a:endParaRPr lang="en-US"/>
          </a:p>
        </p:txBody>
      </p:sp>
    </p:spTree>
    <p:extLst>
      <p:ext uri="{BB962C8B-B14F-4D97-AF65-F5344CB8AC3E}">
        <p14:creationId xmlns:p14="http://schemas.microsoft.com/office/powerpoint/2010/main" val="29901516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os direitos reservados. A Microsoft não faz nenhuma garantia, expressa, implícita ou estatutária, quanto à informação contida nesta apresentação.</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30983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A5829CD6-4A23-4AF3-8D21-CA4E1FCC6D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446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A5829CD6-4A23-4AF3-8D21-CA4E1FCC6D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5619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12/20/2017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302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4.xml"/><Relationship Id="rId4" Type="http://schemas.openxmlformats.org/officeDocument/2006/relationships/image" Target="../media/image24.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4.xml"/><Relationship Id="rId5" Type="http://schemas.openxmlformats.org/officeDocument/2006/relationships/image" Target="../media/image24.emf"/><Relationship Id="rId4" Type="http://schemas.microsoft.com/office/2007/relationships/hdphoto" Target="../media/hdphoto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Master" Target="../slideMasters/slideMaster4.xml"/><Relationship Id="rId4" Type="http://schemas.openxmlformats.org/officeDocument/2006/relationships/image" Target="../media/image27.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4.xml"/><Relationship Id="rId5" Type="http://schemas.openxmlformats.org/officeDocument/2006/relationships/image" Target="../media/image24.emf"/><Relationship Id="rId4" Type="http://schemas.openxmlformats.org/officeDocument/2006/relationships/image" Target="../media/image2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4.xml"/><Relationship Id="rId5" Type="http://schemas.openxmlformats.org/officeDocument/2006/relationships/image" Target="../media/image24.emf"/><Relationship Id="rId4"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24.emf"/><Relationship Id="rId4" Type="http://schemas.microsoft.com/office/2007/relationships/hdphoto" Target="../media/hdphoto1.wdp"/></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24.emf"/><Relationship Id="rId4" Type="http://schemas.microsoft.com/office/2007/relationships/hdphoto" Target="../media/hdphoto1.wdp"/></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83329" y="3026925"/>
            <a:ext cx="5869818" cy="940676"/>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spTree>
    <p:extLst>
      <p:ext uri="{BB962C8B-B14F-4D97-AF65-F5344CB8AC3E}">
        <p14:creationId xmlns:p14="http://schemas.microsoft.com/office/powerpoint/2010/main" val="458109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040" y="2939755"/>
            <a:ext cx="4572396" cy="978493"/>
          </a:xfrm>
          <a:prstGeom prst="rect">
            <a:avLst/>
          </a:prstGeom>
        </p:spPr>
      </p:pic>
    </p:spTree>
    <p:extLst>
      <p:ext uri="{BB962C8B-B14F-4D97-AF65-F5344CB8AC3E}">
        <p14:creationId xmlns:p14="http://schemas.microsoft.com/office/powerpoint/2010/main" val="33274416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27859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7">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32563"/>
            <a:fld id="{6052FC3A-E1BD-E54F-9A48-71EBDEF00552}" type="slidenum">
              <a:rPr lang="en-US" smtClean="0">
                <a:solidFill>
                  <a:srgbClr val="505050"/>
                </a:solidFill>
              </a:rPr>
              <a:pPr defTabSz="932563"/>
              <a:t>‹#›</a:t>
            </a:fld>
            <a:endParaRPr lang="en-US">
              <a:solidFill>
                <a:srgbClr val="505050"/>
              </a:solidFill>
            </a:endParaRPr>
          </a:p>
        </p:txBody>
      </p:sp>
    </p:spTree>
    <p:extLst>
      <p:ext uri="{BB962C8B-B14F-4D97-AF65-F5344CB8AC3E}">
        <p14:creationId xmlns:p14="http://schemas.microsoft.com/office/powerpoint/2010/main" val="13711497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6"/>
            <a:ext cx="9327356" cy="527358"/>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9" y="6482890"/>
            <a:ext cx="2798207" cy="372394"/>
          </a:xfrm>
          <a:prstGeom prst="rect">
            <a:avLst/>
          </a:prstGeom>
        </p:spPr>
        <p:txBody>
          <a:bodyPr/>
          <a:lstStyle/>
          <a:p>
            <a:pPr defTabSz="932563"/>
            <a:fld id="{23728261-9216-4514-9316-D4808F01CD8D}" type="datetimeFigureOut">
              <a:rPr lang="en-US" smtClean="0">
                <a:solidFill>
                  <a:srgbClr val="000000">
                    <a:tint val="75000"/>
                  </a:srgbClr>
                </a:solidFill>
              </a:rPr>
              <a:pPr defTabSz="932563"/>
              <a:t>12/20/2017</a:t>
            </a:fld>
            <a:endParaRPr lang="en-US">
              <a:solidFill>
                <a:srgbClr val="000000">
                  <a:tint val="75000"/>
                </a:srgbClr>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63"/>
            <a:endParaRPr lang="en-US">
              <a:solidFill>
                <a:srgbClr val="000000">
                  <a:tint val="75000"/>
                </a:srgbClr>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63"/>
            <a:fld id="{37DAE8AA-0EE1-4B5E-AB96-4CFEA3836990}" type="slidenum">
              <a:rPr lang="en-US" smtClean="0">
                <a:solidFill>
                  <a:srgbClr val="000000">
                    <a:tint val="75000"/>
                  </a:srgbClr>
                </a:solidFill>
              </a:rPr>
              <a:pPr defTabSz="932563"/>
              <a:t>‹#›</a:t>
            </a:fld>
            <a:endParaRPr lang="en-US">
              <a:solidFill>
                <a:srgbClr val="000000">
                  <a:tint val="75000"/>
                </a:srgbClr>
              </a:solidFill>
            </a:endParaRPr>
          </a:p>
        </p:txBody>
      </p:sp>
    </p:spTree>
    <p:extLst>
      <p:ext uri="{BB962C8B-B14F-4D97-AF65-F5344CB8AC3E}">
        <p14:creationId xmlns:p14="http://schemas.microsoft.com/office/powerpoint/2010/main" val="18086112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7">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783260" y="6482889"/>
            <a:ext cx="2798207" cy="372394"/>
          </a:xfrm>
          <a:prstGeom prst="rect">
            <a:avLst/>
          </a:prstGeom>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4256367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86853"/>
            <a:ext cx="5486399" cy="2012602"/>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8313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2BD95F-A9EC-4E5E-8A91-AB87B751E9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888"/>
          <a:stretch/>
        </p:blipFill>
        <p:spPr>
          <a:xfrm>
            <a:off x="883" y="0"/>
            <a:ext cx="12434711" cy="6994525"/>
          </a:xfrm>
          <a:prstGeom prst="rect">
            <a:avLst/>
          </a:prstGeom>
        </p:spPr>
      </p:pic>
      <p:sp>
        <p:nvSpPr>
          <p:cNvPr id="4" name="Rectangle 3"/>
          <p:cNvSpPr/>
          <p:nvPr userDrawn="1"/>
        </p:nvSpPr>
        <p:spPr bwMode="auto">
          <a:xfrm>
            <a:off x="274702" y="1485605"/>
            <a:ext cx="5943600" cy="3654405"/>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6355" y="1485604"/>
            <a:ext cx="5943600"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702" y="3314385"/>
            <a:ext cx="5943600"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86854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19" y="479425"/>
            <a:ext cx="1645920" cy="353658"/>
          </a:xfrm>
          <a:prstGeom prst="rect">
            <a:avLst/>
          </a:prstGeom>
        </p:spPr>
      </p:pic>
    </p:spTree>
    <p:extLst>
      <p:ext uri="{BB962C8B-B14F-4D97-AF65-F5344CB8AC3E}">
        <p14:creationId xmlns:p14="http://schemas.microsoft.com/office/powerpoint/2010/main" val="3365055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907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96099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24719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601199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908161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2152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898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98103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24422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36050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80222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759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741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12477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64024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193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30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2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63222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E33926C0-4466-469E-8D13-DFE45C95F36F}"/>
              </a:ext>
            </a:extLst>
          </p:cNvPr>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a:extLst>
              <a:ext uri="{FF2B5EF4-FFF2-40B4-BE49-F238E27FC236}">
                <a16:creationId xmlns:a16="http://schemas.microsoft.com/office/drawing/2014/main" id="{88165854-045E-48EE-9EF7-D65179AD6936}"/>
              </a:ext>
            </a:extLst>
          </p:cNvPr>
          <p:cNvGrpSpPr>
            <a:grpSpLocks noChangeAspect="1"/>
          </p:cNvGrpSpPr>
          <p:nvPr userDrawn="1"/>
        </p:nvGrpSpPr>
        <p:grpSpPr bwMode="black">
          <a:xfrm>
            <a:off x="468308" y="479425"/>
            <a:ext cx="1448129" cy="310896"/>
            <a:chOff x="457200" y="1643393"/>
            <a:chExt cx="4492753" cy="964540"/>
          </a:xfrm>
        </p:grpSpPr>
        <p:pic>
          <p:nvPicPr>
            <p:cNvPr id="6" name="Picture 5">
              <a:extLst>
                <a:ext uri="{FF2B5EF4-FFF2-40B4-BE49-F238E27FC236}">
                  <a16:creationId xmlns:a16="http://schemas.microsoft.com/office/drawing/2014/main" id="{8E5E44D3-112F-4E53-9F42-21B98F53F919}"/>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CAE69751-C776-4381-8038-6A57A5E13AF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14710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2483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sp>
        <p:nvSpPr>
          <p:cNvPr id="143" name="Freeform 19"/>
          <p:cNvSpPr>
            <a:spLocks noChangeAspect="1" noEditPoints="1"/>
          </p:cNvSpPr>
          <p:nvPr userDrawn="1"/>
        </p:nvSpPr>
        <p:spPr bwMode="black">
          <a:xfrm>
            <a:off x="6727387" y="3466015"/>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36172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82725" y="142107"/>
            <a:ext cx="5522970" cy="476909"/>
          </a:xfrm>
          <a:prstGeom prst="rect">
            <a:avLst/>
          </a:prstGeom>
        </p:spPr>
        <p:txBody>
          <a:bodyPr wrap="square" lIns="91425" tIns="91425" rIns="91425" bIns="91425" anchor="t" anchorCtr="0"/>
          <a:lstStyle>
            <a:lvl1pPr lvl="0" rtl="0">
              <a:spcBef>
                <a:spcPts val="0"/>
              </a:spcBef>
              <a:buNone/>
              <a:defRPr sz="3264">
                <a:solidFill>
                  <a:srgbClr val="434343"/>
                </a:solidFill>
              </a:defRPr>
            </a:lvl1pPr>
            <a:lvl2pPr lvl="1" rtl="0">
              <a:spcBef>
                <a:spcPts val="0"/>
              </a:spcBef>
              <a:buNone/>
              <a:defRPr>
                <a:solidFill>
                  <a:srgbClr val="434343"/>
                </a:solidFill>
              </a:defRPr>
            </a:lvl2pPr>
            <a:lvl3pPr lvl="2" rtl="0">
              <a:spcBef>
                <a:spcPts val="0"/>
              </a:spcBef>
              <a:buNone/>
              <a:defRPr>
                <a:solidFill>
                  <a:srgbClr val="434343"/>
                </a:solidFill>
              </a:defRPr>
            </a:lvl3pPr>
            <a:lvl4pPr lvl="3" rtl="0">
              <a:spcBef>
                <a:spcPts val="0"/>
              </a:spcBef>
              <a:buNone/>
              <a:defRPr>
                <a:solidFill>
                  <a:srgbClr val="434343"/>
                </a:solidFill>
              </a:defRPr>
            </a:lvl4pPr>
            <a:lvl5pPr lvl="4" rtl="0">
              <a:spcBef>
                <a:spcPts val="0"/>
              </a:spcBef>
              <a:buNone/>
              <a:defRPr>
                <a:solidFill>
                  <a:srgbClr val="434343"/>
                </a:solidFill>
              </a:defRPr>
            </a:lvl5pPr>
            <a:lvl6pPr lvl="5" rtl="0">
              <a:spcBef>
                <a:spcPts val="0"/>
              </a:spcBef>
              <a:buNone/>
              <a:defRPr>
                <a:solidFill>
                  <a:srgbClr val="434343"/>
                </a:solidFill>
              </a:defRPr>
            </a:lvl6pPr>
            <a:lvl7pPr lvl="6" rtl="0">
              <a:spcBef>
                <a:spcPts val="0"/>
              </a:spcBef>
              <a:buNone/>
              <a:defRPr>
                <a:solidFill>
                  <a:srgbClr val="434343"/>
                </a:solidFill>
              </a:defRPr>
            </a:lvl7pPr>
            <a:lvl8pPr lvl="7" rtl="0">
              <a:spcBef>
                <a:spcPts val="0"/>
              </a:spcBef>
              <a:buNone/>
              <a:defRPr>
                <a:solidFill>
                  <a:srgbClr val="434343"/>
                </a:solidFill>
              </a:defRPr>
            </a:lvl8pPr>
            <a:lvl9pPr lvl="8" rtl="0">
              <a:spcBef>
                <a:spcPts val="0"/>
              </a:spcBef>
              <a:buNone/>
              <a:defRPr>
                <a:solidFill>
                  <a:srgbClr val="434343"/>
                </a:solidFill>
              </a:defRPr>
            </a:lvl9pPr>
          </a:lstStyle>
          <a:p>
            <a:endParaRPr/>
          </a:p>
        </p:txBody>
      </p:sp>
    </p:spTree>
    <p:extLst>
      <p:ext uri="{BB962C8B-B14F-4D97-AF65-F5344CB8AC3E}">
        <p14:creationId xmlns:p14="http://schemas.microsoft.com/office/powerpoint/2010/main" val="485533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Shape 286"/>
          <p:cNvSpPr txBox="1">
            <a:spLocks noGrp="1"/>
          </p:cNvSpPr>
          <p:nvPr>
            <p:ph type="sldNum" idx="12"/>
          </p:nvPr>
        </p:nvSpPr>
        <p:spPr>
          <a:xfrm>
            <a:off x="140532" y="6437578"/>
            <a:ext cx="490441" cy="53524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
        <p:nvSpPr>
          <p:cNvPr id="287" name="Shape 287"/>
          <p:cNvSpPr txBox="1">
            <a:spLocks noGrp="1"/>
          </p:cNvSpPr>
          <p:nvPr>
            <p:ph type="body" idx="1"/>
          </p:nvPr>
        </p:nvSpPr>
        <p:spPr>
          <a:xfrm>
            <a:off x="1124302" y="2803587"/>
            <a:ext cx="10187872" cy="448362"/>
          </a:xfrm>
          <a:prstGeom prst="rect">
            <a:avLst/>
          </a:prstGeom>
        </p:spPr>
        <p:txBody>
          <a:bodyPr wrap="square" lIns="91425" tIns="91425" rIns="91425" bIns="91425" anchor="b" anchorCtr="0"/>
          <a:lstStyle>
            <a:lvl1pPr lvl="0" algn="ctr" rtl="0">
              <a:spcBef>
                <a:spcPts val="0"/>
              </a:spcBef>
              <a:spcAft>
                <a:spcPts val="0"/>
              </a:spcAft>
              <a:defRPr sz="1904"/>
            </a:lvl1pPr>
            <a:lvl2pPr lvl="1" algn="ctr" rtl="0">
              <a:spcBef>
                <a:spcPts val="0"/>
              </a:spcBef>
              <a:spcAft>
                <a:spcPts val="0"/>
              </a:spcAft>
              <a:defRPr sz="1904"/>
            </a:lvl2pPr>
            <a:lvl3pPr lvl="2" algn="ctr" rtl="0">
              <a:spcBef>
                <a:spcPts val="0"/>
              </a:spcBef>
              <a:spcAft>
                <a:spcPts val="0"/>
              </a:spcAft>
              <a:defRPr sz="1904"/>
            </a:lvl3pPr>
            <a:lvl4pPr lvl="3" algn="ctr" rtl="0">
              <a:spcBef>
                <a:spcPts val="0"/>
              </a:spcBef>
              <a:spcAft>
                <a:spcPts val="0"/>
              </a:spcAft>
              <a:defRPr sz="1904"/>
            </a:lvl4pPr>
            <a:lvl5pPr lvl="4" algn="ctr" rtl="0">
              <a:spcBef>
                <a:spcPts val="0"/>
              </a:spcBef>
              <a:spcAft>
                <a:spcPts val="0"/>
              </a:spcAft>
              <a:defRPr sz="1904"/>
            </a:lvl5pPr>
            <a:lvl6pPr lvl="5" algn="ctr" rtl="0">
              <a:spcBef>
                <a:spcPts val="0"/>
              </a:spcBef>
              <a:spcAft>
                <a:spcPts val="0"/>
              </a:spcAft>
              <a:defRPr sz="1904"/>
            </a:lvl6pPr>
            <a:lvl7pPr lvl="6" algn="ctr" rtl="0">
              <a:spcBef>
                <a:spcPts val="0"/>
              </a:spcBef>
              <a:spcAft>
                <a:spcPts val="0"/>
              </a:spcAft>
              <a:defRPr sz="1904"/>
            </a:lvl7pPr>
            <a:lvl8pPr lvl="7" algn="ctr" rtl="0">
              <a:spcBef>
                <a:spcPts val="0"/>
              </a:spcBef>
              <a:spcAft>
                <a:spcPts val="0"/>
              </a:spcAft>
              <a:defRPr sz="1904"/>
            </a:lvl8pPr>
            <a:lvl9pPr lvl="8" algn="ctr" rtl="0">
              <a:spcBef>
                <a:spcPts val="0"/>
              </a:spcBef>
              <a:spcAft>
                <a:spcPts val="0"/>
              </a:spcAft>
              <a:defRPr sz="1904"/>
            </a:lvl9pPr>
          </a:lstStyle>
          <a:p>
            <a:endParaRPr/>
          </a:p>
        </p:txBody>
      </p:sp>
      <p:sp>
        <p:nvSpPr>
          <p:cNvPr id="288" name="Shape 288"/>
          <p:cNvSpPr txBox="1">
            <a:spLocks noGrp="1"/>
          </p:cNvSpPr>
          <p:nvPr>
            <p:ph type="title"/>
          </p:nvPr>
        </p:nvSpPr>
        <p:spPr>
          <a:xfrm>
            <a:off x="1124302" y="0"/>
            <a:ext cx="10187872" cy="1445821"/>
          </a:xfrm>
          <a:prstGeom prst="rect">
            <a:avLst/>
          </a:prstGeom>
        </p:spPr>
        <p:txBody>
          <a:bodyPr wrap="square"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289" name="Shape 289"/>
          <p:cNvSpPr txBox="1">
            <a:spLocks noGrp="1"/>
          </p:cNvSpPr>
          <p:nvPr>
            <p:ph type="subTitle" idx="2"/>
          </p:nvPr>
        </p:nvSpPr>
        <p:spPr>
          <a:xfrm>
            <a:off x="1124302" y="1264379"/>
            <a:ext cx="10187872" cy="738633"/>
          </a:xfrm>
          <a:prstGeom prst="rect">
            <a:avLst/>
          </a:prstGeom>
        </p:spPr>
        <p:txBody>
          <a:bodyPr wrap="square"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86145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dirty="0"/>
              <a:t>Session Code</a:t>
            </a:r>
          </a:p>
        </p:txBody>
      </p:sp>
    </p:spTree>
    <p:extLst>
      <p:ext uri="{BB962C8B-B14F-4D97-AF65-F5344CB8AC3E}">
        <p14:creationId xmlns:p14="http://schemas.microsoft.com/office/powerpoint/2010/main" val="3783766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4853" y="1508579"/>
            <a:ext cx="4571622" cy="5485946"/>
          </a:xfrm>
          <a:prstGeom prst="rect">
            <a:avLst/>
          </a:prstGeom>
        </p:spPr>
      </p:pic>
      <p:sp>
        <p:nvSpPr>
          <p:cNvPr id="2" name="Title 1"/>
          <p:cNvSpPr>
            <a:spLocks noGrp="1"/>
          </p:cNvSpPr>
          <p:nvPr>
            <p:ph type="title"/>
          </p:nvPr>
        </p:nvSpPr>
        <p:spPr>
          <a:xfrm>
            <a:off x="274639" y="295274"/>
            <a:ext cx="1121172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49"/>
            <a:ext cx="10572902" cy="462427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2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175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9"/>
            <a:ext cx="12436472" cy="6986562"/>
          </a:xfrm>
          <a:prstGeom prst="rect">
            <a:avLst/>
          </a:prstGeom>
        </p:spPr>
      </p:pic>
      <p:sp>
        <p:nvSpPr>
          <p:cNvPr id="5" name="Text Placeholder 4"/>
          <p:cNvSpPr>
            <a:spLocks noGrp="1"/>
          </p:cNvSpPr>
          <p:nvPr>
            <p:ph type="body" sz="quarter" idx="12" hasCustomPrompt="1"/>
          </p:nvPr>
        </p:nvSpPr>
        <p:spPr>
          <a:xfrm>
            <a:off x="276540" y="3040593"/>
            <a:ext cx="6399213" cy="1828800"/>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6540" y="1211263"/>
            <a:ext cx="7315135"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79425"/>
            <a:ext cx="2010227" cy="430619"/>
          </a:xfrm>
          <a:prstGeom prst="rect">
            <a:avLst/>
          </a:prstGeom>
        </p:spPr>
      </p:pic>
    </p:spTree>
    <p:extLst>
      <p:ext uri="{BB962C8B-B14F-4D97-AF65-F5344CB8AC3E}">
        <p14:creationId xmlns:p14="http://schemas.microsoft.com/office/powerpoint/2010/main" val="4217850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marL="342900" indent="-342900">
              <a:buFont typeface="Arial" panose="020B0604020202020204" pitchFamily="34" charset="0"/>
              <a:buChar char="•"/>
              <a:defRPr>
                <a:solidFill>
                  <a:srgbClr val="442359"/>
                </a:solidFill>
              </a:defRPr>
            </a:lvl1pPr>
            <a:lvl2pPr marL="584200" indent="-241300">
              <a:buFont typeface="Arial" panose="020B0604020202020204" pitchFamily="34" charset="0"/>
              <a:buChar char="•"/>
              <a:defRPr/>
            </a:lvl2pPr>
            <a:lvl3pPr marL="800100" indent="-228600">
              <a:buFont typeface="Arial" panose="020B0604020202020204" pitchFamily="34" charset="0"/>
              <a:buChar char="•"/>
              <a:defRPr/>
            </a:lvl3pPr>
            <a:lvl4pPr marL="1028700" indent="-228600">
              <a:buFont typeface="Arial" panose="020B0604020202020204" pitchFamily="34" charset="0"/>
              <a:buChar char="•"/>
              <a:defRPr/>
            </a:lvl4pPr>
            <a:lvl5pPr marL="12573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31893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angalore title">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solidFill>
                  <a:schemeClr val="bg1"/>
                </a:solidFill>
                <a:latin typeface="+mj-lt"/>
              </a:defRPr>
            </a:lvl1pPr>
          </a:lstStyle>
          <a:p>
            <a:pPr lvl="0"/>
            <a:r>
              <a:rPr lang="en-US" dirty="0"/>
              <a:t>Speaker Name</a:t>
            </a:r>
          </a:p>
        </p:txBody>
      </p:sp>
      <p:pic>
        <p:nvPicPr>
          <p:cNvPr id="6" name="Picture 5"/>
          <p:cNvPicPr>
            <a:picLocks noChangeAspect="1"/>
          </p:cNvPicPr>
          <p:nvPr userDrawn="1"/>
        </p:nvPicPr>
        <p:blipFill rotWithShape="1">
          <a:blip r:embed="rId2"/>
          <a:srcRect r="44843"/>
          <a:stretch/>
        </p:blipFill>
        <p:spPr>
          <a:xfrm>
            <a:off x="6548582" y="0"/>
            <a:ext cx="5887893" cy="699452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30011" r="7835"/>
          <a:stretch/>
        </p:blipFill>
        <p:spPr>
          <a:xfrm>
            <a:off x="418424" y="5997434"/>
            <a:ext cx="1192182" cy="705474"/>
          </a:xfrm>
          <a:prstGeom prst="rect">
            <a:avLst/>
          </a:prstGeom>
        </p:spPr>
      </p:pic>
    </p:spTree>
    <p:extLst>
      <p:ext uri="{BB962C8B-B14F-4D97-AF65-F5344CB8AC3E}">
        <p14:creationId xmlns:p14="http://schemas.microsoft.com/office/powerpoint/2010/main" val="1996415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4951173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910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1512624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7280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73142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9270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2480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07824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4758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12609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917981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14927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38652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58068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3847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7764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48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01326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18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114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792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5625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5185158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286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2294898"/>
          </a:xfrm>
        </p:spPr>
        <p:txBody>
          <a:bodyPr>
            <a:spAutoFit/>
          </a:bodyPr>
          <a:lstStyle>
            <a:lvl1pPr marL="0" indent="0">
              <a:buClr>
                <a:schemeClr val="bg1"/>
              </a:buClr>
              <a:buFontTx/>
              <a:buNone/>
              <a:defRPr>
                <a:solidFill>
                  <a:srgbClr val="0072C6"/>
                </a:solidFill>
              </a:defRPr>
            </a:lvl1pPr>
            <a:lvl2pPr marL="583554" indent="-241033">
              <a:buClr>
                <a:schemeClr val="bg1"/>
              </a:buClr>
              <a:buFont typeface="Symbol" panose="05050102010706020507" pitchFamily="18" charset="2"/>
              <a:buChar char="-"/>
              <a:defRPr/>
            </a:lvl2pPr>
            <a:lvl3pPr marL="799216" indent="-228347">
              <a:buClr>
                <a:schemeClr val="bg1"/>
              </a:buClr>
              <a:buFont typeface="Segoe UI" panose="020B0502040204020203" pitchFamily="34" charset="0"/>
              <a:buChar char="&gt;"/>
              <a:defRPr sz="2397"/>
            </a:lvl3pPr>
            <a:lvl4pPr marL="1027562" indent="-228347">
              <a:buClr>
                <a:schemeClr val="bg1"/>
              </a:buClr>
              <a:buFont typeface="Segoe UI" panose="020B0502040204020203" pitchFamily="34" charset="0"/>
              <a:buChar char="-"/>
              <a:defRPr sz="1998"/>
            </a:lvl4pPr>
            <a:lvl5pPr marL="1255909" indent="-228347">
              <a:buClr>
                <a:schemeClr val="bg1"/>
              </a:buClr>
              <a:buFont typeface="Arial" panose="020B0604020202020204" pitchFamily="34" charset="0"/>
              <a:buChar cha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5959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0"/>
            <a:ext cx="12436474" cy="6994523"/>
          </a:xfrm>
          <a:prstGeom prst="rect">
            <a:avLst/>
          </a:prstGeom>
          <a:solidFill>
            <a:schemeClr val="dk2"/>
          </a:solidFill>
          <a:ln>
            <a:noFill/>
          </a:ln>
        </p:spPr>
        <p:txBody>
          <a:bodyPr lIns="124325" tIns="62125" rIns="124325" bIns="62125"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lt1"/>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503739" y="6452160"/>
            <a:ext cx="592037" cy="349215"/>
          </a:xfrm>
          <a:prstGeom prst="rect">
            <a:avLst/>
          </a:prstGeom>
          <a:noFill/>
          <a:ln>
            <a:noFill/>
          </a:ln>
        </p:spPr>
      </p:pic>
      <p:sp>
        <p:nvSpPr>
          <p:cNvPr id="23" name="Shape 23"/>
          <p:cNvSpPr txBox="1">
            <a:spLocks noGrp="1"/>
          </p:cNvSpPr>
          <p:nvPr>
            <p:ph type="title"/>
          </p:nvPr>
        </p:nvSpPr>
        <p:spPr>
          <a:xfrm>
            <a:off x="274637" y="296862"/>
            <a:ext cx="11887199" cy="9144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4000"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24" name="Shape 24"/>
          <p:cNvSpPr txBox="1">
            <a:spLocks noGrp="1"/>
          </p:cNvSpPr>
          <p:nvPr>
            <p:ph type="body" idx="1"/>
          </p:nvPr>
        </p:nvSpPr>
        <p:spPr>
          <a:xfrm>
            <a:off x="274637" y="1390650"/>
            <a:ext cx="11887199" cy="482245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2000" b="0" i="0" u="none" strike="noStrike" cap="none">
                <a:solidFill>
                  <a:srgbClr val="FFFFFF"/>
                </a:solidFill>
                <a:latin typeface="Quattrocento Sans"/>
                <a:ea typeface="Quattrocento Sans"/>
                <a:cs typeface="Quattrocento Sans"/>
                <a:sym typeface="Quattrocento Sans"/>
              </a:defRPr>
            </a:lvl1pPr>
            <a:lvl2pPr marL="1010338" marR="0" lvl="1" indent="224609" algn="l" rtl="0">
              <a:lnSpc>
                <a:spcPct val="100000"/>
              </a:lnSpc>
              <a:spcBef>
                <a:spcPts val="0"/>
              </a:spcBef>
              <a:spcAft>
                <a:spcPts val="0"/>
              </a:spcAft>
              <a:buClr>
                <a:schemeClr val="accent5"/>
              </a:buClr>
              <a:buSzPct val="102000"/>
              <a:buFont typeface="Arial"/>
              <a:buChar char="–"/>
              <a:defRPr sz="2448" b="0" i="0" u="none" strike="noStrike" cap="none">
                <a:solidFill>
                  <a:schemeClr val="dk2"/>
                </a:solidFill>
                <a:latin typeface="Arial"/>
                <a:ea typeface="Arial"/>
                <a:cs typeface="Arial"/>
                <a:sym typeface="Arial"/>
              </a:defRPr>
            </a:lvl2pPr>
            <a:lvl3pPr marL="1554366" marR="0" lvl="2" indent="234810" algn="l" rtl="0">
              <a:lnSpc>
                <a:spcPct val="100000"/>
              </a:lnSpc>
              <a:spcBef>
                <a:spcPts val="0"/>
              </a:spcBef>
              <a:spcAft>
                <a:spcPts val="0"/>
              </a:spcAft>
              <a:buClr>
                <a:schemeClr val="accent5"/>
              </a:buClr>
              <a:buSzPct val="98909"/>
              <a:buFont typeface="Arial"/>
              <a:buChar char="•"/>
              <a:defRPr sz="2176" b="0" i="0" u="none" strike="noStrike" cap="none">
                <a:solidFill>
                  <a:schemeClr val="dk2"/>
                </a:solidFill>
                <a:latin typeface="Arial"/>
                <a:ea typeface="Arial"/>
                <a:cs typeface="Arial"/>
                <a:sym typeface="Arial"/>
              </a:defRPr>
            </a:lvl3pPr>
            <a:lvl4pPr marL="2176112" marR="0" lvl="3" indent="167292" algn="l" rtl="0">
              <a:lnSpc>
                <a:spcPct val="100000"/>
              </a:lnSpc>
              <a:spcBef>
                <a:spcPts val="0"/>
              </a:spcBef>
              <a:spcAft>
                <a:spcPts val="0"/>
              </a:spcAft>
              <a:buClr>
                <a:schemeClr val="accent5"/>
              </a:buClr>
              <a:buSzPct val="100210"/>
              <a:buFont typeface="Arial"/>
              <a:buChar char="–"/>
              <a:defRPr sz="1904" b="0" i="0" u="none" strike="noStrike" cap="none">
                <a:solidFill>
                  <a:schemeClr val="dk2"/>
                </a:solidFill>
                <a:latin typeface="Arial"/>
                <a:ea typeface="Arial"/>
                <a:cs typeface="Arial"/>
                <a:sym typeface="Arial"/>
              </a:defRPr>
            </a:lvl4pPr>
            <a:lvl5pPr marL="2797858" marR="0" lvl="4" indent="167846" algn="l" rtl="0">
              <a:lnSpc>
                <a:spcPct val="100000"/>
              </a:lnSpc>
              <a:spcBef>
                <a:spcPts val="0"/>
              </a:spcBef>
              <a:spcAft>
                <a:spcPts val="0"/>
              </a:spcAft>
              <a:buClr>
                <a:schemeClr val="accent5"/>
              </a:buClr>
              <a:buSzPct val="100210"/>
              <a:buFont typeface="Arial"/>
              <a:buChar char="»"/>
              <a:defRPr sz="1904" b="0" i="0" u="none" strike="noStrike" cap="none">
                <a:solidFill>
                  <a:schemeClr val="dk2"/>
                </a:solidFill>
                <a:latin typeface="Arial"/>
                <a:ea typeface="Arial"/>
                <a:cs typeface="Arial"/>
                <a:sym typeface="Arial"/>
              </a:defRPr>
            </a:lvl5pPr>
            <a:lvl6pPr marL="3419604" marR="0" lvl="5" indent="372615" algn="l" rtl="0">
              <a:lnSpc>
                <a:spcPct val="100000"/>
              </a:lnSpc>
              <a:spcBef>
                <a:spcPts val="0"/>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6pPr>
            <a:lvl7pPr marL="4041351" marR="0" lvl="6" indent="373169" algn="l" rtl="0">
              <a:lnSpc>
                <a:spcPct val="100000"/>
              </a:lnSpc>
              <a:spcBef>
                <a:spcPts val="0"/>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7pPr>
            <a:lvl8pPr marL="4663097" marR="0" lvl="7" indent="373722" algn="l" rtl="0">
              <a:lnSpc>
                <a:spcPct val="100000"/>
              </a:lnSpc>
              <a:spcBef>
                <a:spcPts val="0"/>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8pPr>
            <a:lvl9pPr marL="5284843" marR="0" lvl="8" indent="374277" algn="l" rtl="0">
              <a:lnSpc>
                <a:spcPct val="100000"/>
              </a:lnSpc>
              <a:spcBef>
                <a:spcPts val="0"/>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10082057" y="6568281"/>
            <a:ext cx="993137" cy="211820"/>
          </a:xfrm>
          <a:prstGeom prst="rect">
            <a:avLst/>
          </a:prstGeom>
          <a:noFill/>
          <a:ln>
            <a:noFill/>
          </a:ln>
        </p:spPr>
      </p:pic>
    </p:spTree>
    <p:extLst>
      <p:ext uri="{BB962C8B-B14F-4D97-AF65-F5344CB8AC3E}">
        <p14:creationId xmlns:p14="http://schemas.microsoft.com/office/powerpoint/2010/main" val="37026823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74637" y="296862"/>
            <a:ext cx="11887199" cy="9144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4000"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Tree>
    <p:extLst>
      <p:ext uri="{BB962C8B-B14F-4D97-AF65-F5344CB8AC3E}">
        <p14:creationId xmlns:p14="http://schemas.microsoft.com/office/powerpoint/2010/main" val="15278332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6741989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74637" y="296862"/>
            <a:ext cx="11887199" cy="817079"/>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4000"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48"/>
            </a:lvl2pPr>
            <a:lvl3pPr lvl="2" indent="0" rtl="0">
              <a:spcBef>
                <a:spcPts val="0"/>
              </a:spcBef>
              <a:buFont typeface="Arial"/>
              <a:buNone/>
              <a:defRPr sz="2448"/>
            </a:lvl3pPr>
            <a:lvl4pPr lvl="3" indent="0" rtl="0">
              <a:spcBef>
                <a:spcPts val="0"/>
              </a:spcBef>
              <a:buFont typeface="Arial"/>
              <a:buNone/>
              <a:defRPr sz="2448"/>
            </a:lvl4pPr>
            <a:lvl5pPr lvl="4" indent="0" rtl="0">
              <a:spcBef>
                <a:spcPts val="0"/>
              </a:spcBef>
              <a:buFont typeface="Arial"/>
              <a:buNone/>
              <a:defRPr sz="2448"/>
            </a:lvl5pPr>
            <a:lvl6pPr lvl="5" indent="0" rtl="0">
              <a:spcBef>
                <a:spcPts val="0"/>
              </a:spcBef>
              <a:buFont typeface="Arial"/>
              <a:buNone/>
              <a:defRPr sz="2448"/>
            </a:lvl6pPr>
            <a:lvl7pPr lvl="6" indent="0" rtl="0">
              <a:spcBef>
                <a:spcPts val="0"/>
              </a:spcBef>
              <a:buFont typeface="Arial"/>
              <a:buNone/>
              <a:defRPr sz="2448"/>
            </a:lvl7pPr>
            <a:lvl8pPr lvl="7" indent="0" rtl="0">
              <a:spcBef>
                <a:spcPts val="0"/>
              </a:spcBef>
              <a:buFont typeface="Arial"/>
              <a:buNone/>
              <a:defRPr sz="2448"/>
            </a:lvl8pPr>
            <a:lvl9pPr lvl="8" indent="0" rtl="0">
              <a:spcBef>
                <a:spcPts val="0"/>
              </a:spcBef>
              <a:buFont typeface="Arial"/>
              <a:buNone/>
              <a:defRPr sz="2448"/>
            </a:lvl9pPr>
          </a:lstStyle>
          <a:p>
            <a:endParaRPr/>
          </a:p>
        </p:txBody>
      </p:sp>
      <p:sp>
        <p:nvSpPr>
          <p:cNvPr id="28" name="Shape 28"/>
          <p:cNvSpPr txBox="1">
            <a:spLocks noGrp="1"/>
          </p:cNvSpPr>
          <p:nvPr>
            <p:ph type="body" idx="1"/>
          </p:nvPr>
        </p:nvSpPr>
        <p:spPr>
          <a:xfrm>
            <a:off x="274637" y="1113942"/>
            <a:ext cx="11887199" cy="621736"/>
          </a:xfrm>
          <a:prstGeom prst="rect">
            <a:avLst/>
          </a:prstGeom>
          <a:noFill/>
          <a:ln>
            <a:noFill/>
          </a:ln>
        </p:spPr>
        <p:txBody>
          <a:bodyPr lIns="91425" tIns="91425" rIns="91425" bIns="91425" anchor="t" anchorCtr="0"/>
          <a:lstStyle>
            <a:lvl1pPr marL="0" marR="0" lvl="0" indent="0" algn="l" rtl="0">
              <a:lnSpc>
                <a:spcPct val="100000"/>
              </a:lnSpc>
              <a:spcBef>
                <a:spcPts val="544"/>
              </a:spcBef>
              <a:spcAft>
                <a:spcPts val="0"/>
              </a:spcAft>
              <a:buClr>
                <a:schemeClr val="accent5"/>
              </a:buClr>
              <a:buFont typeface="Arial"/>
              <a:buNone/>
              <a:defRPr sz="2400" b="0" i="0" u="none" strike="noStrike" cap="none">
                <a:solidFill>
                  <a:srgbClr val="00BCF2"/>
                </a:solidFill>
                <a:latin typeface="Quattrocento Sans"/>
                <a:ea typeface="Quattrocento Sans"/>
                <a:cs typeface="Quattrocento Sans"/>
                <a:sym typeface="Quattrocento Sans"/>
              </a:defRPr>
            </a:lvl1pPr>
            <a:lvl2pPr marL="621746" marR="0" lvl="1" indent="-12146" algn="l" rtl="0">
              <a:lnSpc>
                <a:spcPct val="100000"/>
              </a:lnSpc>
              <a:spcBef>
                <a:spcPts val="490"/>
              </a:spcBef>
              <a:spcAft>
                <a:spcPts val="0"/>
              </a:spcAft>
              <a:buClr>
                <a:schemeClr val="accent5"/>
              </a:buClr>
              <a:buFont typeface="Arial"/>
              <a:buNone/>
              <a:defRPr sz="2448" b="0" i="0" u="none" strike="noStrike" cap="none">
                <a:solidFill>
                  <a:schemeClr val="dk2"/>
                </a:solidFill>
                <a:latin typeface="Arial"/>
                <a:ea typeface="Arial"/>
                <a:cs typeface="Arial"/>
                <a:sym typeface="Arial"/>
              </a:defRPr>
            </a:lvl2pPr>
            <a:lvl3pPr marL="1243493" marR="0" lvl="2" indent="-11592" algn="l" rtl="0">
              <a:lnSpc>
                <a:spcPct val="100000"/>
              </a:lnSpc>
              <a:spcBef>
                <a:spcPts val="435"/>
              </a:spcBef>
              <a:spcAft>
                <a:spcPts val="0"/>
              </a:spcAft>
              <a:buClr>
                <a:schemeClr val="accent5"/>
              </a:buClr>
              <a:buFont typeface="Arial"/>
              <a:buNone/>
              <a:defRPr sz="2176" b="0" i="0" u="none" strike="noStrike" cap="none">
                <a:solidFill>
                  <a:schemeClr val="dk2"/>
                </a:solidFill>
                <a:latin typeface="Arial"/>
                <a:ea typeface="Arial"/>
                <a:cs typeface="Arial"/>
                <a:sym typeface="Arial"/>
              </a:defRPr>
            </a:lvl3pPr>
            <a:lvl4pPr marL="1865239" marR="0" lvl="3" indent="-11039" algn="l" rtl="0">
              <a:lnSpc>
                <a:spcPct val="100000"/>
              </a:lnSpc>
              <a:spcBef>
                <a:spcPts val="381"/>
              </a:spcBef>
              <a:spcAft>
                <a:spcPts val="0"/>
              </a:spcAft>
              <a:buClr>
                <a:schemeClr val="accent5"/>
              </a:buClr>
              <a:buFont typeface="Arial"/>
              <a:buNone/>
              <a:defRPr sz="1904" b="0" i="0" u="none" strike="noStrike" cap="none">
                <a:solidFill>
                  <a:schemeClr val="dk2"/>
                </a:solidFill>
                <a:latin typeface="Arial"/>
                <a:ea typeface="Arial"/>
                <a:cs typeface="Arial"/>
                <a:sym typeface="Arial"/>
              </a:defRPr>
            </a:lvl4pPr>
            <a:lvl5pPr marL="2486985" marR="0" lvl="4" indent="-10485" algn="l" rtl="0">
              <a:lnSpc>
                <a:spcPct val="100000"/>
              </a:lnSpc>
              <a:spcBef>
                <a:spcPts val="381"/>
              </a:spcBef>
              <a:spcAft>
                <a:spcPts val="0"/>
              </a:spcAft>
              <a:buClr>
                <a:schemeClr val="accent5"/>
              </a:buClr>
              <a:buFont typeface="Arial"/>
              <a:buNone/>
              <a:defRPr sz="1904" b="0" i="0" u="none" strike="noStrike" cap="none">
                <a:solidFill>
                  <a:schemeClr val="dk2"/>
                </a:solidFill>
                <a:latin typeface="Arial"/>
                <a:ea typeface="Arial"/>
                <a:cs typeface="Arial"/>
                <a:sym typeface="Arial"/>
              </a:defRPr>
            </a:lvl5pPr>
            <a:lvl6pPr marL="3419604" marR="0" lvl="5" indent="372615" algn="l" rtl="0">
              <a:lnSpc>
                <a:spcPct val="100000"/>
              </a:lnSpc>
              <a:spcBef>
                <a:spcPts val="544"/>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6pPr>
            <a:lvl7pPr marL="4041351" marR="0" lvl="6" indent="373169" algn="l" rtl="0">
              <a:lnSpc>
                <a:spcPct val="100000"/>
              </a:lnSpc>
              <a:spcBef>
                <a:spcPts val="544"/>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7pPr>
            <a:lvl8pPr marL="4663097" marR="0" lvl="7" indent="373722" algn="l" rtl="0">
              <a:lnSpc>
                <a:spcPct val="100000"/>
              </a:lnSpc>
              <a:spcBef>
                <a:spcPts val="544"/>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8pPr>
            <a:lvl9pPr marL="5284843" marR="0" lvl="8" indent="374277" algn="l" rtl="0">
              <a:lnSpc>
                <a:spcPct val="100000"/>
              </a:lnSpc>
              <a:spcBef>
                <a:spcPts val="544"/>
              </a:spcBef>
              <a:spcAft>
                <a:spcPts val="0"/>
              </a:spcAft>
              <a:buClr>
                <a:schemeClr val="dk1"/>
              </a:buClr>
              <a:buSzPct val="10074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952740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pic>
        <p:nvPicPr>
          <p:cNvPr id="7" name="Picture 6"/>
          <p:cNvPicPr>
            <a:picLocks noChangeAspect="1"/>
          </p:cNvPicPr>
          <p:nvPr userDrawn="1"/>
        </p:nvPicPr>
        <p:blipFill>
          <a:blip r:embed="rId4"/>
          <a:stretch>
            <a:fillRect/>
          </a:stretch>
        </p:blipFill>
        <p:spPr>
          <a:xfrm>
            <a:off x="3283329" y="3026925"/>
            <a:ext cx="5869818" cy="940676"/>
          </a:xfrm>
          <a:prstGeom prst="rect">
            <a:avLst/>
          </a:prstGeom>
        </p:spPr>
      </p:pic>
    </p:spTree>
    <p:extLst>
      <p:ext uri="{BB962C8B-B14F-4D97-AF65-F5344CB8AC3E}">
        <p14:creationId xmlns:p14="http://schemas.microsoft.com/office/powerpoint/2010/main" val="4199856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Rectangle 7"/>
          <p:cNvSpPr/>
          <p:nvPr userDrawn="1"/>
        </p:nvSpPr>
        <p:spPr bwMode="auto">
          <a:xfrm>
            <a:off x="2"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0977"/>
            <a:ext cx="1045829" cy="228600"/>
          </a:xfrm>
          <a:prstGeom prst="rect">
            <a:avLst/>
          </a:prstGeom>
          <a:noFill/>
          <a:ln>
            <a:noFill/>
          </a:ln>
        </p:spPr>
      </p:pic>
      <p:pic>
        <p:nvPicPr>
          <p:cNvPr id="10" name="Picture 9"/>
          <p:cNvPicPr>
            <a:picLocks noChangeAspect="1"/>
          </p:cNvPicPr>
          <p:nvPr userDrawn="1"/>
        </p:nvPicPr>
        <p:blipFill>
          <a:blip r:embed="rId5"/>
          <a:stretch>
            <a:fillRect/>
          </a:stretch>
        </p:blipFill>
        <p:spPr>
          <a:xfrm>
            <a:off x="655637" y="392901"/>
            <a:ext cx="3181771" cy="509899"/>
          </a:xfrm>
          <a:prstGeom prst="rect">
            <a:avLst/>
          </a:prstGeom>
        </p:spPr>
      </p:pic>
      <p:sp>
        <p:nvSpPr>
          <p:cNvPr id="1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4319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Rectangle 7"/>
          <p:cNvSpPr/>
          <p:nvPr userDrawn="1"/>
        </p:nvSpPr>
        <p:spPr bwMode="auto">
          <a:xfrm>
            <a:off x="2"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8" y="6490977"/>
            <a:ext cx="1045829" cy="228600"/>
          </a:xfrm>
          <a:prstGeom prst="rect">
            <a:avLst/>
          </a:prstGeom>
          <a:noFill/>
          <a:ln>
            <a:noFill/>
          </a:ln>
        </p:spPr>
      </p:pic>
      <p:sp>
        <p:nvSpPr>
          <p:cNvPr id="1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93282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0" name="Rectangle 9"/>
          <p:cNvSpPr/>
          <p:nvPr userDrawn="1"/>
        </p:nvSpPr>
        <p:spPr bwMode="auto">
          <a:xfrm>
            <a:off x="2" y="488"/>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8558" y="215807"/>
            <a:ext cx="1187693" cy="254682"/>
          </a:xfrm>
          <a:prstGeom prst="rect">
            <a:avLst/>
          </a:prstGeom>
        </p:spPr>
      </p:pic>
      <p:pic>
        <p:nvPicPr>
          <p:cNvPr id="12" name="Picture 11"/>
          <p:cNvPicPr>
            <a:picLocks noChangeAspect="1"/>
          </p:cNvPicPr>
          <p:nvPr userDrawn="1"/>
        </p:nvPicPr>
        <p:blipFill>
          <a:blip r:embed="rId4"/>
          <a:stretch>
            <a:fillRect/>
          </a:stretch>
        </p:blipFill>
        <p:spPr>
          <a:xfrm>
            <a:off x="9037637" y="6227611"/>
            <a:ext cx="3067892" cy="360385"/>
          </a:xfrm>
          <a:prstGeom prst="rect">
            <a:avLst/>
          </a:prstGeom>
        </p:spPr>
      </p:pic>
      <p:sp>
        <p:nvSpPr>
          <p:cNvPr id="20"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87515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8646" y="6267884"/>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9"/>
          </a:xfrm>
          <a:prstGeom prst="rect">
            <a:avLst/>
          </a:prstGeom>
        </p:spPr>
      </p:pic>
      <p:pic>
        <p:nvPicPr>
          <p:cNvPr id="19" name="Picture 18"/>
          <p:cNvPicPr>
            <a:picLocks noChangeAspect="1"/>
          </p:cNvPicPr>
          <p:nvPr userDrawn="1"/>
        </p:nvPicPr>
        <p:blipFill>
          <a:blip r:embed="rId5"/>
          <a:stretch>
            <a:fillRect/>
          </a:stretch>
        </p:blipFill>
        <p:spPr>
          <a:xfrm>
            <a:off x="8980066" y="6132784"/>
            <a:ext cx="3181771" cy="509899"/>
          </a:xfrm>
          <a:prstGeom prst="rect">
            <a:avLst/>
          </a:prstGeom>
        </p:spPr>
      </p:pic>
      <p:sp>
        <p:nvSpPr>
          <p:cNvPr id="23"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4817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3" name="Rectangle 12"/>
          <p:cNvSpPr/>
          <p:nvPr userDrawn="1"/>
        </p:nvSpPr>
        <p:spPr bwMode="auto">
          <a:xfrm>
            <a:off x="0"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50836" y="6267884"/>
            <a:ext cx="1371600" cy="293483"/>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63793" y="487"/>
            <a:ext cx="9356808" cy="6994039"/>
          </a:xfrm>
          <a:prstGeom prst="rect">
            <a:avLst/>
          </a:prstGeom>
        </p:spPr>
      </p:pic>
      <p:pic>
        <p:nvPicPr>
          <p:cNvPr id="19" name="Picture 18"/>
          <p:cNvPicPr>
            <a:picLocks noChangeAspect="1"/>
          </p:cNvPicPr>
          <p:nvPr userDrawn="1"/>
        </p:nvPicPr>
        <p:blipFill>
          <a:blip r:embed="rId5"/>
          <a:stretch>
            <a:fillRect/>
          </a:stretch>
        </p:blipFill>
        <p:spPr>
          <a:xfrm>
            <a:off x="8980066" y="525462"/>
            <a:ext cx="3181771" cy="509899"/>
          </a:xfrm>
          <a:prstGeom prst="rect">
            <a:avLst/>
          </a:prstGeom>
        </p:spPr>
      </p:pic>
      <p:sp>
        <p:nvSpPr>
          <p:cNvPr id="9" name="Title 1"/>
          <p:cNvSpPr>
            <a:spLocks noGrp="1"/>
          </p:cNvSpPr>
          <p:nvPr>
            <p:ph type="title" hasCustomPrompt="1"/>
          </p:nvPr>
        </p:nvSpPr>
        <p:spPr>
          <a:xfrm>
            <a:off x="554039" y="2125678"/>
            <a:ext cx="566419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3051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917575"/>
          </a:xfrm>
        </p:spPr>
        <p:txBody>
          <a:bodyPr/>
          <a:lstStyle/>
          <a:p>
            <a:r>
              <a:rPr lang="en-US" dirty="0"/>
              <a:t>Click to edit Master title style</a:t>
            </a:r>
          </a:p>
        </p:txBody>
      </p:sp>
      <p:sp>
        <p:nvSpPr>
          <p:cNvPr id="6" name="Text Placeholder 5"/>
          <p:cNvSpPr>
            <a:spLocks noGrp="1"/>
          </p:cNvSpPr>
          <p:nvPr>
            <p:ph type="body" sz="quarter" idx="10"/>
          </p:nvPr>
        </p:nvSpPr>
        <p:spPr>
          <a:xfrm>
            <a:off x="274639" y="2072266"/>
            <a:ext cx="59435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2123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917575"/>
          </a:xfrm>
        </p:spPr>
        <p:txBody>
          <a:bodyPr/>
          <a:lstStyle/>
          <a:p>
            <a:r>
              <a:rPr lang="en-US" dirty="0"/>
              <a:t>Click to edit Master title style</a:t>
            </a:r>
          </a:p>
        </p:txBody>
      </p:sp>
      <p:sp>
        <p:nvSpPr>
          <p:cNvPr id="6" name="Text Placeholder 5"/>
          <p:cNvSpPr>
            <a:spLocks noGrp="1"/>
          </p:cNvSpPr>
          <p:nvPr>
            <p:ph type="body" sz="quarter" idx="10"/>
          </p:nvPr>
        </p:nvSpPr>
        <p:spPr>
          <a:xfrm>
            <a:off x="274639" y="2081693"/>
            <a:ext cx="59435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60358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5"/>
            <a:ext cx="5943599" cy="2092881"/>
          </a:xfrm>
        </p:spPr>
        <p:txBody>
          <a:bodyPr wrap="square">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8" cy="917575"/>
          </a:xfrm>
        </p:spPr>
        <p:txBody>
          <a:bodyPr/>
          <a:lstStyle/>
          <a:p>
            <a:r>
              <a:rPr lang="en-US"/>
              <a:t>Click to edit Master title style</a:t>
            </a:r>
          </a:p>
        </p:txBody>
      </p:sp>
    </p:spTree>
    <p:extLst>
      <p:ext uri="{BB962C8B-B14F-4D97-AF65-F5344CB8AC3E}">
        <p14:creationId xmlns:p14="http://schemas.microsoft.com/office/powerpoint/2010/main" val="4183651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5"/>
            <a:ext cx="5943599" cy="2092881"/>
          </a:xfrm>
        </p:spPr>
        <p:txBody>
          <a:bodyPr wrap="square">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74639" y="295275"/>
            <a:ext cx="5943598" cy="917575"/>
          </a:xfrm>
        </p:spPr>
        <p:txBody>
          <a:bodyPr/>
          <a:lstStyle/>
          <a:p>
            <a:r>
              <a:rPr lang="en-US"/>
              <a:t>Click to edit Master title style</a:t>
            </a:r>
          </a:p>
        </p:txBody>
      </p:sp>
    </p:spTree>
    <p:extLst>
      <p:ext uri="{BB962C8B-B14F-4D97-AF65-F5344CB8AC3E}">
        <p14:creationId xmlns:p14="http://schemas.microsoft.com/office/powerpoint/2010/main" val="1925996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277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9344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42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9910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4085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603753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198">
                <a:solidFill>
                  <a:schemeClr val="bg1"/>
                </a:solidFill>
                <a:latin typeface="+mj-lt"/>
              </a:defRPr>
            </a:lvl1pPr>
          </a:lstStyle>
          <a:p>
            <a:r>
              <a:rPr lang="en-US" sz="5999" dirty="0">
                <a:solidFill>
                  <a:schemeClr val="bg1"/>
                </a:solidFill>
              </a:rPr>
              <a:t>Demo</a:t>
            </a:r>
          </a:p>
        </p:txBody>
      </p:sp>
    </p:spTree>
    <p:extLst>
      <p:ext uri="{BB962C8B-B14F-4D97-AF65-F5344CB8AC3E}">
        <p14:creationId xmlns:p14="http://schemas.microsoft.com/office/powerpoint/2010/main" val="1342312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pic>
        <p:nvPicPr>
          <p:cNvPr id="12" name="Picture 11"/>
          <p:cNvPicPr>
            <a:picLocks noChangeAspect="1"/>
          </p:cNvPicPr>
          <p:nvPr userDrawn="1"/>
        </p:nvPicPr>
        <p:blipFill>
          <a:blip r:embed="rId5"/>
          <a:stretch>
            <a:fillRect/>
          </a:stretch>
        </p:blipFill>
        <p:spPr>
          <a:xfrm>
            <a:off x="650006" y="392901"/>
            <a:ext cx="3181771" cy="509899"/>
          </a:xfrm>
          <a:prstGeom prst="rect">
            <a:avLst/>
          </a:prstGeom>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5999">
                <a:solidFill>
                  <a:schemeClr val="bg1"/>
                </a:solidFill>
                <a:latin typeface="+mj-lt"/>
              </a:defRPr>
            </a:lvl1pPr>
          </a:lstStyle>
          <a:p>
            <a:r>
              <a:rPr lang="en-US" sz="5999" dirty="0">
                <a:solidFill>
                  <a:schemeClr val="bg1"/>
                </a:solidFill>
              </a:rPr>
              <a:t>Demo</a:t>
            </a:r>
          </a:p>
        </p:txBody>
      </p:sp>
    </p:spTree>
    <p:extLst>
      <p:ext uri="{BB962C8B-B14F-4D97-AF65-F5344CB8AC3E}">
        <p14:creationId xmlns:p14="http://schemas.microsoft.com/office/powerpoint/2010/main" val="3174222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pic>
        <p:nvPicPr>
          <p:cNvPr id="12" name="Picture 11"/>
          <p:cNvPicPr>
            <a:picLocks noChangeAspect="1"/>
          </p:cNvPicPr>
          <p:nvPr userDrawn="1"/>
        </p:nvPicPr>
        <p:blipFill>
          <a:blip r:embed="rId5"/>
          <a:stretch>
            <a:fillRect/>
          </a:stretch>
        </p:blipFill>
        <p:spPr>
          <a:xfrm>
            <a:off x="650006" y="392901"/>
            <a:ext cx="3181771" cy="509899"/>
          </a:xfrm>
          <a:prstGeom prst="rect">
            <a:avLst/>
          </a:prstGeom>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198">
                <a:solidFill>
                  <a:schemeClr val="bg1"/>
                </a:solidFill>
                <a:latin typeface="+mj-lt"/>
              </a:defRPr>
            </a:lvl1pPr>
          </a:lstStyle>
          <a:p>
            <a:r>
              <a:rPr lang="en-US" sz="5999" dirty="0">
                <a:solidFill>
                  <a:schemeClr val="bg1"/>
                </a:solidFill>
              </a:rPr>
              <a:t>Demo</a:t>
            </a:r>
          </a:p>
        </p:txBody>
      </p:sp>
    </p:spTree>
    <p:extLst>
      <p:ext uri="{BB962C8B-B14F-4D97-AF65-F5344CB8AC3E}">
        <p14:creationId xmlns:p14="http://schemas.microsoft.com/office/powerpoint/2010/main" val="2206845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2" name="Title 1"/>
          <p:cNvSpPr>
            <a:spLocks noGrp="1"/>
          </p:cNvSpPr>
          <p:nvPr>
            <p:ph type="title" hasCustomPrompt="1"/>
          </p:nvPr>
        </p:nvSpPr>
        <p:spPr>
          <a:xfrm>
            <a:off x="579437" y="1209974"/>
            <a:ext cx="11125200"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41543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2" name="Title 1"/>
          <p:cNvSpPr>
            <a:spLocks noGrp="1"/>
          </p:cNvSpPr>
          <p:nvPr>
            <p:ph type="title" hasCustomPrompt="1"/>
          </p:nvPr>
        </p:nvSpPr>
        <p:spPr>
          <a:xfrm>
            <a:off x="542861" y="2125663"/>
            <a:ext cx="5675377" cy="1181862"/>
          </a:xfrm>
          <a:noFill/>
        </p:spPr>
        <p:txBody>
          <a:bodyPr wrap="square"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862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1" y="2125663"/>
            <a:ext cx="5675377" cy="1181862"/>
          </a:xfrm>
          <a:noFill/>
        </p:spPr>
        <p:txBody>
          <a:bodyPr wrap="square" tIns="91440" bIns="91440" anchor="t" anchorCtr="0">
            <a:spAutoFit/>
          </a:bodyPr>
          <a:lstStyle>
            <a:lvl1pPr>
              <a:defRPr sz="7198" spc="-100" baseline="0">
                <a:solidFill>
                  <a:schemeClr val="bg1"/>
                </a:solidFill>
              </a:defRPr>
            </a:lvl1pPr>
          </a:lstStyle>
          <a:p>
            <a:r>
              <a:rPr lang="en-US" dirty="0"/>
              <a:t>Section title</a:t>
            </a:r>
          </a:p>
        </p:txBody>
      </p:sp>
    </p:spTree>
    <p:extLst>
      <p:ext uri="{BB962C8B-B14F-4D97-AF65-F5344CB8AC3E}">
        <p14:creationId xmlns:p14="http://schemas.microsoft.com/office/powerpoint/2010/main" val="3006680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1241426"/>
            <a:ext cx="5257801" cy="2012859"/>
          </a:xfrm>
        </p:spPr>
        <p:txBody>
          <a:bodyPr wrap="square">
            <a:spAutoFit/>
          </a:bodyPr>
          <a:lstStyle>
            <a:lvl1pPr>
              <a:defRPr sz="659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4"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96826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112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921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0018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theme" Target="../theme/theme3.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theme" Target="../theme/theme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image" Target="../media/image15.png"/><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theme" Target="../theme/theme5.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19" r:id="rId18"/>
    <p:sldLayoutId id="2147484520" r:id="rId19"/>
    <p:sldLayoutId id="2147484521" r:id="rId20"/>
    <p:sldLayoutId id="2147484522" r:id="rId21"/>
    <p:sldLayoutId id="2147484523" r:id="rId22"/>
    <p:sldLayoutId id="2147484524" r:id="rId23"/>
    <p:sldLayoutId id="2147484525" r:id="rId24"/>
    <p:sldLayoutId id="2147484526" r:id="rId25"/>
    <p:sldLayoutId id="2147484527" r:id="rId26"/>
    <p:sldLayoutId id="2147484528"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03389926"/>
      </p:ext>
    </p:extLst>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 id="2147484542" r:id="rId13"/>
    <p:sldLayoutId id="2147484543" r:id="rId14"/>
    <p:sldLayoutId id="2147484544" r:id="rId15"/>
    <p:sldLayoutId id="2147484545" r:id="rId16"/>
    <p:sldLayoutId id="2147484546" r:id="rId17"/>
    <p:sldLayoutId id="2147484547" r:id="rId18"/>
    <p:sldLayoutId id="2147484548" r:id="rId19"/>
    <p:sldLayoutId id="2147484549" r:id="rId20"/>
    <p:sldLayoutId id="2147484550" r:id="rId21"/>
    <p:sldLayoutId id="2147484551" r:id="rId22"/>
    <p:sldLayoutId id="2147484552" r:id="rId23"/>
    <p:sldLayoutId id="2147484554" r:id="rId24"/>
    <p:sldLayoutId id="2147484555" r:id="rId25"/>
    <p:sldLayoutId id="2147484556" r:id="rId26"/>
    <p:sldLayoutId id="2147484557" r:id="rId27"/>
    <p:sldLayoutId id="2147484558"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293"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92035">
                            <a:srgbClr val="505050"/>
                          </a:gs>
                          <a:gs pos="27000">
                            <a:srgbClr val="505050"/>
                          </a:gs>
                        </a:gsLst>
                        <a:lin ang="5400000" scaled="0"/>
                      </a:gradFill>
                      <a:ea typeface="Segoe UI" pitchFamily="34" charset="0"/>
                      <a:cs typeface="Segoe UI" pitchFamily="34" charset="0"/>
                    </a:rPr>
                    <a:t>Light Gray</a:t>
                  </a:r>
                </a:p>
                <a:p>
                  <a:pPr defTabSz="932293" fontAlgn="base">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Purple</a:t>
                  </a:r>
                </a:p>
                <a:p>
                  <a:pPr defTabSz="932293"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Gray</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solidFill>
                        <a:srgbClr val="000000"/>
                      </a:solidFill>
                      <a:ea typeface="Segoe UI" pitchFamily="34" charset="0"/>
                      <a:cs typeface="Segoe UI" pitchFamily="34" charset="0"/>
                    </a:rPr>
                    <a:t>Yellow</a:t>
                  </a:r>
                </a:p>
                <a:p>
                  <a:pPr defTabSz="932293" fontAlgn="base">
                    <a:spcBef>
                      <a:spcPct val="0"/>
                    </a:spcBef>
                    <a:spcAft>
                      <a:spcPct val="0"/>
                    </a:spcAft>
                  </a:pPr>
                  <a:r>
                    <a:rPr lang="en-US" sz="50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Orange</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Teal</a:t>
                  </a:r>
                </a:p>
                <a:p>
                  <a:pPr defTabSz="932293"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defTabSz="932563">
                  <a:lnSpc>
                    <a:spcPct val="90000"/>
                  </a:lnSpc>
                  <a:spcAft>
                    <a:spcPts val="600"/>
                  </a:spcAft>
                </a:pPr>
                <a:r>
                  <a:rPr lang="en-US" sz="100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500" b="1" dirty="0">
                  <a:gradFill>
                    <a:gsLst>
                      <a:gs pos="7965">
                        <a:srgbClr val="000000"/>
                      </a:gs>
                      <a:gs pos="28319">
                        <a:srgbClr val="000000"/>
                      </a:gs>
                    </a:gsLst>
                    <a:lin ang="5400000" scaled="0"/>
                  </a:gradFill>
                  <a:ea typeface="Segoe UI" pitchFamily="34" charset="0"/>
                  <a:cs typeface="Segoe UI" pitchFamily="34" charset="0"/>
                </a:rPr>
                <a:t>Cyan</a:t>
              </a:r>
            </a:p>
            <a:p>
              <a:pPr defTabSz="932293" fontAlgn="base">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2774771229"/>
      </p:ext>
    </p:extLst>
  </p:cSld>
  <p:clrMap bg1="lt1" tx1="dk1" bg2="lt2" tx2="dk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565" r:id="rId6"/>
    <p:sldLayoutId id="2147484566" r:id="rId7"/>
    <p:sldLayoutId id="2147484567" r:id="rId8"/>
    <p:sldLayoutId id="2147484568" r:id="rId9"/>
    <p:sldLayoutId id="2147484569" r:id="rId10"/>
    <p:sldLayoutId id="2147484570" r:id="rId11"/>
    <p:sldLayoutId id="2147484571" r:id="rId12"/>
    <p:sldLayoutId id="2147484572" r:id="rId13"/>
    <p:sldLayoutId id="2147484573" r:id="rId14"/>
    <p:sldLayoutId id="2147484574" r:id="rId15"/>
    <p:sldLayoutId id="2147484575" r:id="rId16"/>
    <p:sldLayoutId id="2147484576" r:id="rId17"/>
    <p:sldLayoutId id="2147484577" r:id="rId18"/>
    <p:sldLayoutId id="2147484578" r:id="rId19"/>
    <p:sldLayoutId id="2147484579" r:id="rId20"/>
    <p:sldLayoutId id="2147484580" r:id="rId21"/>
    <p:sldLayoutId id="2147484581" r:id="rId22"/>
    <p:sldLayoutId id="2147484582" r:id="rId23"/>
    <p:sldLayoutId id="2147484583" r:id="rId24"/>
    <p:sldLayoutId id="2147484584" r:id="rId25"/>
    <p:sldLayoutId id="2147484585" r:id="rId26"/>
    <p:sldLayoutId id="2147484586" r:id="rId27"/>
    <p:sldLayoutId id="2147484587" r:id="rId28"/>
    <p:sldLayoutId id="2147484588" r:id="rId29"/>
    <p:sldLayoutId id="2147484589" r:id="rId30"/>
    <p:sldLayoutId id="2147484590" r:id="rId31"/>
    <p:sldLayoutId id="2147484591" r:id="rId32"/>
    <p:sldLayoutId id="2147484592" r:id="rId3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224801288"/>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 id="2147484628"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4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8.xml"/><Relationship Id="rId1" Type="http://schemas.openxmlformats.org/officeDocument/2006/relationships/slideLayout" Target="../slideLayouts/slideLayout25.xml"/><Relationship Id="rId4" Type="http://schemas.openxmlformats.org/officeDocument/2006/relationships/image" Target="../media/image12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4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2.xml"/><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5.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5.xml"/><Relationship Id="rId1" Type="http://schemas.openxmlformats.org/officeDocument/2006/relationships/slideLayout" Target="../slideLayouts/slideLayout2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5.xml"/><Relationship Id="rId1" Type="http://schemas.openxmlformats.org/officeDocument/2006/relationships/slideLayout" Target="../slideLayouts/slideLayout10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7.tmp"/><Relationship Id="rId5" Type="http://schemas.openxmlformats.org/officeDocument/2006/relationships/image" Target="../media/image36.tmp"/><Relationship Id="rId4" Type="http://schemas.openxmlformats.org/officeDocument/2006/relationships/image" Target="../media/image35.tm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docker.com/docker-windows"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62.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46.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46.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6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46.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68.png"/><Relationship Id="rId5" Type="http://schemas.openxmlformats.org/officeDocument/2006/relationships/image" Target="../media/image66.png"/><Relationship Id="rId10" Type="http://schemas.microsoft.com/office/2007/relationships/hdphoto" Target="../media/hdphoto2.wdp"/><Relationship Id="rId4" Type="http://schemas.openxmlformats.org/officeDocument/2006/relationships/image" Target="../media/image65.png"/><Relationship Id="rId9" Type="http://schemas.openxmlformats.org/officeDocument/2006/relationships/image" Target="../media/image70.png"/></Relationships>
</file>

<file path=ppt/slides/_rels/slide6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9.png"/><Relationship Id="rId12"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68.png"/><Relationship Id="rId5" Type="http://schemas.openxmlformats.org/officeDocument/2006/relationships/image" Target="../media/image66.png"/><Relationship Id="rId10" Type="http://schemas.microsoft.com/office/2007/relationships/hdphoto" Target="../media/hdphoto2.wdp"/><Relationship Id="rId4" Type="http://schemas.openxmlformats.org/officeDocument/2006/relationships/image" Target="../media/image65.png"/><Relationship Id="rId9" Type="http://schemas.openxmlformats.org/officeDocument/2006/relationships/image" Target="../media/image70.png"/></Relationships>
</file>

<file path=ppt/slides/_rels/slide6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microsoft.com/office/2007/relationships/hdphoto" Target="../media/hdphoto2.wdp"/></Relationships>
</file>

<file path=ppt/slides/_rels/slide6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microsoft.com/office/2007/relationships/hdphoto" Target="../media/hdphoto2.wdp"/></Relationships>
</file>

<file path=ppt/slides/_rels/slide6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10" Type="http://schemas.microsoft.com/office/2007/relationships/hdphoto" Target="../media/hdphoto2.wdp"/><Relationship Id="rId4" Type="http://schemas.openxmlformats.org/officeDocument/2006/relationships/image" Target="../media/image65.png"/><Relationship Id="rId9" Type="http://schemas.openxmlformats.org/officeDocument/2006/relationships/image" Target="../media/image64.png"/></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0.png"/><Relationship Id="rId7" Type="http://schemas.openxmlformats.org/officeDocument/2006/relationships/image" Target="../media/image71.png"/><Relationship Id="rId12" Type="http://schemas.microsoft.com/office/2007/relationships/hdphoto" Target="../media/hdphoto2.wdp"/><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64.png"/><Relationship Id="rId5" Type="http://schemas.openxmlformats.org/officeDocument/2006/relationships/image" Target="../media/image66.png"/><Relationship Id="rId10" Type="http://schemas.openxmlformats.org/officeDocument/2006/relationships/image" Target="../media/image63.png"/><Relationship Id="rId4" Type="http://schemas.openxmlformats.org/officeDocument/2006/relationships/image" Target="../media/image65.png"/><Relationship Id="rId9" Type="http://schemas.microsoft.com/office/2007/relationships/hdphoto" Target="../media/hdphoto4.wdp"/></Relationships>
</file>

<file path=ppt/slides/_rels/slide6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67.png"/><Relationship Id="rId7"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microsoft.com/office/2007/relationships/hdphoto" Target="../media/hdphoto6.wdp"/><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microsoft.com/office/2007/relationships/hdphoto" Target="../media/hdphoto7.wdp"/></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8" Type="http://schemas.openxmlformats.org/officeDocument/2006/relationships/hyperlink" Target="https://www.google.com/url?sa=i&amp;rct=j&amp;q=&amp;esrc=s&amp;source=images&amp;cd=&amp;cad=rja&amp;uact=8&amp;ved=0ahUKEwiM2fnM6bfWAhWLjVQKHQ95AHIQjRwIBw&amp;url=https://azure.microsoft.com/en-us/services/service-fabric/&amp;psig=AFQjCNGpazfx_3QP67bt_CeniH6jvaW4OQ&amp;ust=1506136432828208" TargetMode="External"/><Relationship Id="rId3" Type="http://schemas.openxmlformats.org/officeDocument/2006/relationships/image" Target="../media/image89.png"/><Relationship Id="rId7" Type="http://schemas.openxmlformats.org/officeDocument/2006/relationships/image" Target="../media/image94.sv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8.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19.xml"/><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86.jpeg"/><Relationship Id="rId7" Type="http://schemas.openxmlformats.org/officeDocument/2006/relationships/image" Target="../media/image108.sv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sv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sv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D953D31-75DC-42A3-BB01-46B5202E08A9}"/>
              </a:ext>
            </a:extLst>
          </p:cNvPr>
          <p:cNvSpPr>
            <a:spLocks noGrp="1"/>
          </p:cNvSpPr>
          <p:nvPr>
            <p:ph type="title"/>
          </p:nvPr>
        </p:nvSpPr>
        <p:spPr>
          <a:xfrm>
            <a:off x="274702" y="1211263"/>
            <a:ext cx="9143936" cy="1828786"/>
          </a:xfrm>
        </p:spPr>
        <p:txBody>
          <a:bodyPr/>
          <a:lstStyle/>
          <a:p>
            <a:r>
              <a:rPr lang="en-US" dirty="0"/>
              <a:t>Windows Containers</a:t>
            </a:r>
          </a:p>
        </p:txBody>
      </p:sp>
      <p:sp>
        <p:nvSpPr>
          <p:cNvPr id="4" name="Text Placeholder 4">
            <a:extLst>
              <a:ext uri="{FF2B5EF4-FFF2-40B4-BE49-F238E27FC236}">
                <a16:creationId xmlns:a16="http://schemas.microsoft.com/office/drawing/2014/main" id="{FDF95301-54E4-48D5-BA17-0D15CFD3B9E4}"/>
              </a:ext>
            </a:extLst>
          </p:cNvPr>
          <p:cNvSpPr>
            <a:spLocks noGrp="1"/>
          </p:cNvSpPr>
          <p:nvPr>
            <p:ph type="body" sz="quarter" idx="12"/>
          </p:nvPr>
        </p:nvSpPr>
        <p:spPr>
          <a:xfrm>
            <a:off x="274701" y="3041371"/>
            <a:ext cx="11277536" cy="1828007"/>
          </a:xfrm>
        </p:spPr>
        <p:txBody>
          <a:bodyPr/>
          <a:lstStyle/>
          <a:p>
            <a:r>
              <a:rPr lang="en-US" dirty="0"/>
              <a:t>Fabio Hara</a:t>
            </a:r>
          </a:p>
          <a:p>
            <a:r>
              <a:rPr lang="en-US" sz="2000" dirty="0"/>
              <a:t>Product Marketing Manager | App Innovation | Cloud Infrastructure | Communities</a:t>
            </a:r>
          </a:p>
          <a:p>
            <a:r>
              <a:rPr lang="en-US" sz="2000" dirty="0"/>
              <a:t>@</a:t>
            </a:r>
            <a:r>
              <a:rPr lang="en-US" sz="2000" dirty="0" err="1"/>
              <a:t>fabiohara</a:t>
            </a:r>
            <a:br>
              <a:rPr lang="en-US" sz="2000" dirty="0"/>
            </a:br>
            <a:r>
              <a:rPr lang="en-US" sz="2000" dirty="0"/>
              <a:t>github.com/</a:t>
            </a:r>
            <a:r>
              <a:rPr lang="en-US" sz="2000" dirty="0" err="1"/>
              <a:t>fabioharams</a:t>
            </a:r>
            <a:br>
              <a:rPr lang="en-US" sz="2000" dirty="0"/>
            </a:br>
            <a:r>
              <a:rPr lang="en-US" sz="2000" dirty="0"/>
              <a:t>fb.com/</a:t>
            </a:r>
            <a:r>
              <a:rPr lang="en-US" sz="2000" dirty="0" err="1"/>
              <a:t>fabioharatecnologia</a:t>
            </a:r>
            <a:endParaRPr lang="en-US" sz="2000" dirty="0"/>
          </a:p>
          <a:p>
            <a:endParaRPr lang="en-US" sz="2400" dirty="0"/>
          </a:p>
        </p:txBody>
      </p:sp>
    </p:spTree>
    <p:extLst>
      <p:ext uri="{BB962C8B-B14F-4D97-AF65-F5344CB8AC3E}">
        <p14:creationId xmlns:p14="http://schemas.microsoft.com/office/powerpoint/2010/main" val="128541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13" name="Shape 392"/>
          <p:cNvSpPr/>
          <p:nvPr/>
        </p:nvSpPr>
        <p:spPr>
          <a:xfrm rot="5400000" flipH="1">
            <a:off x="5920535" y="-89665"/>
            <a:ext cx="584381" cy="12425455"/>
          </a:xfrm>
          <a:prstGeom prst="rect">
            <a:avLst/>
          </a:prstGeom>
          <a:solidFill>
            <a:srgbClr val="1C2B3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81" name="Shape 681"/>
          <p:cNvSpPr/>
          <p:nvPr/>
        </p:nvSpPr>
        <p:spPr>
          <a:xfrm>
            <a:off x="0" y="0"/>
            <a:ext cx="12425455" cy="583087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82" name="Shape 682"/>
          <p:cNvSpPr txBox="1">
            <a:spLocks noGrp="1"/>
          </p:cNvSpPr>
          <p:nvPr>
            <p:ph type="title" idx="4294967295"/>
          </p:nvPr>
        </p:nvSpPr>
        <p:spPr>
          <a:xfrm>
            <a:off x="0" y="296863"/>
            <a:ext cx="11887200" cy="914400"/>
          </a:xfrm>
          <a:prstGeom prst="rect">
            <a:avLst/>
          </a:prstGeom>
          <a:noFill/>
          <a:ln>
            <a:noFill/>
          </a:ln>
        </p:spPr>
        <p:txBody>
          <a:bodyPr lIns="182875" tIns="91425" rIns="91425" bIns="91425" anchor="t" anchorCtr="0">
            <a:noAutofit/>
          </a:bodyPr>
          <a:lstStyle/>
          <a:p>
            <a:pPr lvl="0">
              <a:buSzPct val="25000"/>
            </a:pPr>
            <a:r>
              <a:rPr lang="en-US" dirty="0">
                <a:solidFill>
                  <a:srgbClr val="181818"/>
                </a:solidFill>
              </a:rPr>
              <a:t>Máquina Virtual (VM)</a:t>
            </a:r>
            <a:r>
              <a:rPr lang="en" dirty="0">
                <a:solidFill>
                  <a:srgbClr val="181818"/>
                </a:solidFill>
              </a:rPr>
              <a:t> vs </a:t>
            </a:r>
            <a:r>
              <a:rPr lang="en-US" dirty="0">
                <a:solidFill>
                  <a:srgbClr val="181818"/>
                </a:solidFill>
              </a:rPr>
              <a:t>C</a:t>
            </a:r>
            <a:r>
              <a:rPr lang="en" dirty="0">
                <a:solidFill>
                  <a:srgbClr val="181818"/>
                </a:solidFill>
              </a:rPr>
              <a:t>ont</a:t>
            </a:r>
            <a:r>
              <a:rPr lang="en-US" dirty="0">
                <a:solidFill>
                  <a:srgbClr val="181818"/>
                </a:solidFill>
              </a:rPr>
              <a:t>ê</a:t>
            </a:r>
            <a:r>
              <a:rPr lang="en" dirty="0">
                <a:solidFill>
                  <a:srgbClr val="181818"/>
                </a:solidFill>
              </a:rPr>
              <a:t>iner</a:t>
            </a:r>
            <a:endParaRPr lang="en" sz="4000" b="0" i="0" u="none" strike="noStrike" cap="none" dirty="0">
              <a:solidFill>
                <a:srgbClr val="181818"/>
              </a:solidFill>
              <a:latin typeface="Quattrocento Sans"/>
              <a:ea typeface="Quattrocento Sans"/>
              <a:cs typeface="Quattrocento Sans"/>
              <a:sym typeface="Quattrocento Sans"/>
            </a:endParaRPr>
          </a:p>
        </p:txBody>
      </p:sp>
      <p:grpSp>
        <p:nvGrpSpPr>
          <p:cNvPr id="683" name="Shape 683"/>
          <p:cNvGrpSpPr/>
          <p:nvPr/>
        </p:nvGrpSpPr>
        <p:grpSpPr>
          <a:xfrm>
            <a:off x="1752258" y="3130710"/>
            <a:ext cx="1747099" cy="2701626"/>
            <a:chOff x="1752258" y="3130710"/>
            <a:chExt cx="1747099" cy="2701626"/>
          </a:xfrm>
        </p:grpSpPr>
        <p:grpSp>
          <p:nvGrpSpPr>
            <p:cNvPr id="684" name="Shape 684"/>
            <p:cNvGrpSpPr/>
            <p:nvPr/>
          </p:nvGrpSpPr>
          <p:grpSpPr>
            <a:xfrm>
              <a:off x="2306667" y="3130710"/>
              <a:ext cx="1192690" cy="2701626"/>
              <a:chOff x="86320" y="3813969"/>
              <a:chExt cx="822781" cy="1863725"/>
            </a:xfrm>
          </p:grpSpPr>
          <p:sp>
            <p:nvSpPr>
              <p:cNvPr id="685" name="Shape 685"/>
              <p:cNvSpPr/>
              <p:nvPr/>
            </p:nvSpPr>
            <p:spPr>
              <a:xfrm>
                <a:off x="426029" y="4166144"/>
                <a:ext cx="143362" cy="1511549"/>
              </a:xfrm>
              <a:custGeom>
                <a:avLst/>
                <a:gdLst/>
                <a:ahLst/>
                <a:cxnLst/>
                <a:rect l="0" t="0" r="0" b="0"/>
                <a:pathLst>
                  <a:path w="120000" h="120000" extrusionOk="0">
                    <a:moveTo>
                      <a:pt x="57391" y="0"/>
                    </a:moveTo>
                    <a:lnTo>
                      <a:pt x="0" y="120000"/>
                    </a:lnTo>
                    <a:lnTo>
                      <a:pt x="120000" y="120000"/>
                    </a:lnTo>
                    <a:lnTo>
                      <a:pt x="57391"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86" name="Shape 686"/>
              <p:cNvSpPr/>
              <p:nvPr/>
            </p:nvSpPr>
            <p:spPr>
              <a:xfrm>
                <a:off x="86320" y="3813969"/>
                <a:ext cx="822781" cy="1511549"/>
              </a:xfrm>
              <a:custGeom>
                <a:avLst/>
                <a:gdLst/>
                <a:ahLst/>
                <a:cxnLst/>
                <a:rect l="0" t="0" r="0" b="0"/>
                <a:pathLst>
                  <a:path w="120000" h="120000" extrusionOk="0">
                    <a:moveTo>
                      <a:pt x="59545" y="0"/>
                    </a:moveTo>
                    <a:lnTo>
                      <a:pt x="0" y="120000"/>
                    </a:lnTo>
                    <a:lnTo>
                      <a:pt x="120000" y="120000"/>
                    </a:lnTo>
                    <a:lnTo>
                      <a:pt x="59545" y="0"/>
                    </a:lnTo>
                    <a:close/>
                  </a:path>
                </a:pathLst>
              </a:custGeom>
              <a:solidFill>
                <a:srgbClr val="BAD80A"/>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87" name="Shape 687"/>
              <p:cNvSpPr/>
              <p:nvPr/>
            </p:nvSpPr>
            <p:spPr>
              <a:xfrm>
                <a:off x="438495" y="4166144"/>
                <a:ext cx="109081" cy="1165607"/>
              </a:xfrm>
              <a:custGeom>
                <a:avLst/>
                <a:gdLst/>
                <a:ahLst/>
                <a:cxnLst/>
                <a:rect l="0" t="0" r="0" b="0"/>
                <a:pathLst>
                  <a:path w="120000" h="120000" extrusionOk="0">
                    <a:moveTo>
                      <a:pt x="61714" y="0"/>
                    </a:moveTo>
                    <a:lnTo>
                      <a:pt x="0" y="120000"/>
                    </a:lnTo>
                    <a:lnTo>
                      <a:pt x="120000" y="120000"/>
                    </a:lnTo>
                    <a:lnTo>
                      <a:pt x="61714"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88" name="Shape 688"/>
              <p:cNvSpPr/>
              <p:nvPr/>
            </p:nvSpPr>
            <p:spPr>
              <a:xfrm>
                <a:off x="235916" y="4985808"/>
                <a:ext cx="258678" cy="255561"/>
              </a:xfrm>
              <a:custGeom>
                <a:avLst/>
                <a:gdLst/>
                <a:ahLst/>
                <a:cxnLst/>
                <a:rect l="0" t="0" r="0" b="0"/>
                <a:pathLst>
                  <a:path w="120000" h="120000" extrusionOk="0">
                    <a:moveTo>
                      <a:pt x="0" y="0"/>
                    </a:moveTo>
                    <a:lnTo>
                      <a:pt x="101204" y="120000"/>
                    </a:lnTo>
                    <a:lnTo>
                      <a:pt x="119999" y="100975"/>
                    </a:lnTo>
                    <a:lnTo>
                      <a:pt x="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89" name="Shape 689"/>
              <p:cNvSpPr/>
              <p:nvPr/>
            </p:nvSpPr>
            <p:spPr>
              <a:xfrm>
                <a:off x="282665" y="4680382"/>
                <a:ext cx="224394" cy="224394"/>
              </a:xfrm>
              <a:custGeom>
                <a:avLst/>
                <a:gdLst/>
                <a:ahLst/>
                <a:cxnLst/>
                <a:rect l="0" t="0" r="0" b="0"/>
                <a:pathLst>
                  <a:path w="120000" h="120000" extrusionOk="0">
                    <a:moveTo>
                      <a:pt x="0" y="0"/>
                    </a:moveTo>
                    <a:lnTo>
                      <a:pt x="98333" y="120000"/>
                    </a:lnTo>
                    <a:lnTo>
                      <a:pt x="120000" y="98333"/>
                    </a:lnTo>
                    <a:lnTo>
                      <a:pt x="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0" name="Shape 690"/>
              <p:cNvSpPr/>
              <p:nvPr/>
            </p:nvSpPr>
            <p:spPr>
              <a:xfrm>
                <a:off x="338764" y="4490271"/>
                <a:ext cx="168295" cy="190113"/>
              </a:xfrm>
              <a:custGeom>
                <a:avLst/>
                <a:gdLst/>
                <a:ahLst/>
                <a:cxnLst/>
                <a:rect l="0" t="0" r="0" b="0"/>
                <a:pathLst>
                  <a:path w="120000" h="120000" extrusionOk="0">
                    <a:moveTo>
                      <a:pt x="0" y="0"/>
                    </a:moveTo>
                    <a:lnTo>
                      <a:pt x="100000" y="120000"/>
                    </a:lnTo>
                    <a:lnTo>
                      <a:pt x="120000" y="86557"/>
                    </a:lnTo>
                    <a:lnTo>
                      <a:pt x="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1" name="Shape 691"/>
              <p:cNvSpPr/>
              <p:nvPr/>
            </p:nvSpPr>
            <p:spPr>
              <a:xfrm>
                <a:off x="494595" y="4889194"/>
                <a:ext cx="258678" cy="258678"/>
              </a:xfrm>
              <a:custGeom>
                <a:avLst/>
                <a:gdLst/>
                <a:ahLst/>
                <a:cxnLst/>
                <a:rect l="0" t="0" r="0" b="0"/>
                <a:pathLst>
                  <a:path w="120000" h="120000" extrusionOk="0">
                    <a:moveTo>
                      <a:pt x="119999" y="0"/>
                    </a:moveTo>
                    <a:lnTo>
                      <a:pt x="18795" y="119999"/>
                    </a:lnTo>
                    <a:lnTo>
                      <a:pt x="0" y="101204"/>
                    </a:lnTo>
                    <a:lnTo>
                      <a:pt x="119999"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2" name="Shape 692"/>
              <p:cNvSpPr/>
              <p:nvPr/>
            </p:nvSpPr>
            <p:spPr>
              <a:xfrm>
                <a:off x="479010" y="4733366"/>
                <a:ext cx="224394" cy="230627"/>
              </a:xfrm>
              <a:custGeom>
                <a:avLst/>
                <a:gdLst/>
                <a:ahLst/>
                <a:cxnLst/>
                <a:rect l="0" t="0" r="0" b="0"/>
                <a:pathLst>
                  <a:path w="120000" h="120000" extrusionOk="0">
                    <a:moveTo>
                      <a:pt x="120000" y="0"/>
                    </a:moveTo>
                    <a:lnTo>
                      <a:pt x="23333" y="120000"/>
                    </a:lnTo>
                    <a:lnTo>
                      <a:pt x="0" y="95675"/>
                    </a:lnTo>
                    <a:lnTo>
                      <a:pt x="12000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3" name="Shape 693"/>
              <p:cNvSpPr/>
              <p:nvPr/>
            </p:nvSpPr>
            <p:spPr>
              <a:xfrm>
                <a:off x="494595" y="4409239"/>
                <a:ext cx="102849" cy="137130"/>
              </a:xfrm>
              <a:custGeom>
                <a:avLst/>
                <a:gdLst/>
                <a:ahLst/>
                <a:cxnLst/>
                <a:rect l="0" t="0" r="0" b="0"/>
                <a:pathLst>
                  <a:path w="120000" h="120000" extrusionOk="0">
                    <a:moveTo>
                      <a:pt x="120000" y="0"/>
                    </a:moveTo>
                    <a:lnTo>
                      <a:pt x="14545" y="120000"/>
                    </a:lnTo>
                    <a:lnTo>
                      <a:pt x="0" y="70909"/>
                    </a:lnTo>
                    <a:lnTo>
                      <a:pt x="12000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sp>
          <p:nvSpPr>
            <p:cNvPr id="694" name="Shape 694"/>
            <p:cNvSpPr/>
            <p:nvPr/>
          </p:nvSpPr>
          <p:spPr>
            <a:xfrm>
              <a:off x="1752258" y="4077748"/>
              <a:ext cx="959939" cy="1754587"/>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grpSp>
        <p:nvGrpSpPr>
          <p:cNvPr id="695" name="Shape 695"/>
          <p:cNvGrpSpPr/>
          <p:nvPr/>
        </p:nvGrpSpPr>
        <p:grpSpPr>
          <a:xfrm>
            <a:off x="9549214" y="3384896"/>
            <a:ext cx="1203179" cy="2447439"/>
            <a:chOff x="4286250" y="4049712"/>
            <a:chExt cx="325438" cy="661987"/>
          </a:xfrm>
        </p:grpSpPr>
        <p:sp>
          <p:nvSpPr>
            <p:cNvPr id="696" name="Shape 696"/>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7" name="Shape 697"/>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8" name="Shape 698"/>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9" name="Shape 699"/>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0" name="Shape 700"/>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1" name="Shape 701"/>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2" name="Shape 702"/>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3" name="Shape 703"/>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4" name="Shape 704"/>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5" name="Shape 705"/>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6" name="Shape 706"/>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7" name="Shape 707"/>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8" name="Shape 708"/>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9" name="Shape 709"/>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0" name="Shape 710"/>
            <p:cNvSpPr/>
            <p:nvPr/>
          </p:nvSpPr>
          <p:spPr>
            <a:xfrm>
              <a:off x="4286250" y="4049712"/>
              <a:ext cx="325438" cy="531812"/>
            </a:xfrm>
            <a:custGeom>
              <a:avLst/>
              <a:gdLst/>
              <a:ahLst/>
              <a:cxnLst/>
              <a:rect l="0" t="0" r="0" b="0"/>
              <a:pathLst>
                <a:path w="120000" h="120000" extrusionOk="0">
                  <a:moveTo>
                    <a:pt x="60000" y="0"/>
                  </a:moveTo>
                  <a:cubicBezTo>
                    <a:pt x="60000" y="0"/>
                    <a:pt x="0" y="54545"/>
                    <a:pt x="0" y="83376"/>
                  </a:cubicBezTo>
                  <a:cubicBezTo>
                    <a:pt x="0" y="102077"/>
                    <a:pt x="22978" y="116883"/>
                    <a:pt x="51063" y="120000"/>
                  </a:cubicBezTo>
                  <a:cubicBezTo>
                    <a:pt x="52340" y="110649"/>
                    <a:pt x="52340" y="110649"/>
                    <a:pt x="52340" y="110649"/>
                  </a:cubicBezTo>
                  <a:cubicBezTo>
                    <a:pt x="17872" y="86493"/>
                    <a:pt x="17872" y="86493"/>
                    <a:pt x="17872" y="86493"/>
                  </a:cubicBezTo>
                  <a:cubicBezTo>
                    <a:pt x="52340" y="104415"/>
                    <a:pt x="52340" y="104415"/>
                    <a:pt x="52340" y="104415"/>
                  </a:cubicBezTo>
                  <a:cubicBezTo>
                    <a:pt x="54893" y="81818"/>
                    <a:pt x="54893" y="81818"/>
                    <a:pt x="54893" y="81818"/>
                  </a:cubicBezTo>
                  <a:cubicBezTo>
                    <a:pt x="26808" y="62337"/>
                    <a:pt x="26808" y="62337"/>
                    <a:pt x="26808" y="62337"/>
                  </a:cubicBezTo>
                  <a:cubicBezTo>
                    <a:pt x="54893" y="75584"/>
                    <a:pt x="54893" y="75584"/>
                    <a:pt x="54893" y="75584"/>
                  </a:cubicBezTo>
                  <a:cubicBezTo>
                    <a:pt x="56170" y="60779"/>
                    <a:pt x="56170" y="60779"/>
                    <a:pt x="56170" y="60779"/>
                  </a:cubicBezTo>
                  <a:cubicBezTo>
                    <a:pt x="38297" y="46753"/>
                    <a:pt x="38297" y="46753"/>
                    <a:pt x="38297" y="46753"/>
                  </a:cubicBezTo>
                  <a:cubicBezTo>
                    <a:pt x="56170" y="55324"/>
                    <a:pt x="56170" y="55324"/>
                    <a:pt x="56170" y="55324"/>
                  </a:cubicBezTo>
                  <a:cubicBezTo>
                    <a:pt x="60000" y="8571"/>
                    <a:pt x="60000" y="8571"/>
                    <a:pt x="60000" y="8571"/>
                  </a:cubicBezTo>
                  <a:cubicBezTo>
                    <a:pt x="62553" y="42857"/>
                    <a:pt x="62553" y="42857"/>
                    <a:pt x="62553" y="42857"/>
                  </a:cubicBezTo>
                  <a:cubicBezTo>
                    <a:pt x="76595" y="38181"/>
                    <a:pt x="76595" y="38181"/>
                    <a:pt x="76595" y="38181"/>
                  </a:cubicBezTo>
                  <a:cubicBezTo>
                    <a:pt x="63829" y="49870"/>
                    <a:pt x="63829" y="49870"/>
                    <a:pt x="63829" y="49870"/>
                  </a:cubicBezTo>
                  <a:cubicBezTo>
                    <a:pt x="65106" y="69350"/>
                    <a:pt x="65106" y="69350"/>
                    <a:pt x="65106" y="69350"/>
                  </a:cubicBezTo>
                  <a:cubicBezTo>
                    <a:pt x="97021" y="54545"/>
                    <a:pt x="97021" y="54545"/>
                    <a:pt x="97021" y="54545"/>
                  </a:cubicBezTo>
                  <a:cubicBezTo>
                    <a:pt x="65106" y="76363"/>
                    <a:pt x="65106" y="76363"/>
                    <a:pt x="65106" y="76363"/>
                  </a:cubicBezTo>
                  <a:cubicBezTo>
                    <a:pt x="67659" y="96623"/>
                    <a:pt x="67659" y="96623"/>
                    <a:pt x="67659" y="96623"/>
                  </a:cubicBezTo>
                  <a:cubicBezTo>
                    <a:pt x="105957" y="77142"/>
                    <a:pt x="105957" y="77142"/>
                    <a:pt x="105957" y="77142"/>
                  </a:cubicBezTo>
                  <a:cubicBezTo>
                    <a:pt x="67659" y="103636"/>
                    <a:pt x="67659" y="103636"/>
                    <a:pt x="67659" y="103636"/>
                  </a:cubicBezTo>
                  <a:cubicBezTo>
                    <a:pt x="68936" y="120000"/>
                    <a:pt x="68936" y="120000"/>
                    <a:pt x="68936" y="120000"/>
                  </a:cubicBezTo>
                  <a:cubicBezTo>
                    <a:pt x="98297" y="116883"/>
                    <a:pt x="120000" y="102077"/>
                    <a:pt x="120000" y="83376"/>
                  </a:cubicBezTo>
                  <a:cubicBezTo>
                    <a:pt x="120000" y="54545"/>
                    <a:pt x="60000" y="0"/>
                    <a:pt x="60000" y="0"/>
                  </a:cubicBezTo>
                </a:path>
              </a:pathLst>
            </a:custGeom>
            <a:solidFill>
              <a:srgbClr val="BAD80A"/>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1" name="Shape 711"/>
            <p:cNvSpPr/>
            <p:nvPr/>
          </p:nvSpPr>
          <p:spPr>
            <a:xfrm>
              <a:off x="4424362" y="4087812"/>
              <a:ext cx="49212" cy="493713"/>
            </a:xfrm>
            <a:custGeom>
              <a:avLst/>
              <a:gdLst/>
              <a:ahLst/>
              <a:cxnLst/>
              <a:rect l="0" t="0" r="0" b="0"/>
              <a:pathLst>
                <a:path w="120000" h="120000" extrusionOk="0">
                  <a:moveTo>
                    <a:pt x="59999" y="0"/>
                  </a:moveTo>
                  <a:cubicBezTo>
                    <a:pt x="34285" y="50349"/>
                    <a:pt x="34285" y="50349"/>
                    <a:pt x="34285" y="50349"/>
                  </a:cubicBezTo>
                  <a:cubicBezTo>
                    <a:pt x="77142" y="52867"/>
                    <a:pt x="77142" y="52867"/>
                    <a:pt x="77142" y="52867"/>
                  </a:cubicBezTo>
                  <a:cubicBezTo>
                    <a:pt x="59999" y="59580"/>
                    <a:pt x="59999" y="59580"/>
                    <a:pt x="59999" y="59580"/>
                  </a:cubicBezTo>
                  <a:cubicBezTo>
                    <a:pt x="34285" y="56223"/>
                    <a:pt x="34285" y="56223"/>
                    <a:pt x="34285" y="56223"/>
                  </a:cubicBezTo>
                  <a:cubicBezTo>
                    <a:pt x="25714" y="72167"/>
                    <a:pt x="25714" y="72167"/>
                    <a:pt x="25714" y="72167"/>
                  </a:cubicBezTo>
                  <a:cubicBezTo>
                    <a:pt x="68571" y="75524"/>
                    <a:pt x="68571" y="75524"/>
                    <a:pt x="68571" y="75524"/>
                  </a:cubicBezTo>
                  <a:cubicBezTo>
                    <a:pt x="59999" y="83916"/>
                    <a:pt x="59999" y="83916"/>
                    <a:pt x="59999" y="83916"/>
                  </a:cubicBezTo>
                  <a:cubicBezTo>
                    <a:pt x="25714" y="78881"/>
                    <a:pt x="25714" y="78881"/>
                    <a:pt x="25714" y="78881"/>
                  </a:cubicBezTo>
                  <a:cubicBezTo>
                    <a:pt x="8571" y="103216"/>
                    <a:pt x="8571" y="103216"/>
                    <a:pt x="8571" y="103216"/>
                  </a:cubicBezTo>
                  <a:cubicBezTo>
                    <a:pt x="59999" y="107412"/>
                    <a:pt x="59999" y="107412"/>
                    <a:pt x="59999" y="107412"/>
                  </a:cubicBezTo>
                  <a:cubicBezTo>
                    <a:pt x="59999" y="115804"/>
                    <a:pt x="59999" y="115804"/>
                    <a:pt x="59999" y="115804"/>
                  </a:cubicBezTo>
                  <a:cubicBezTo>
                    <a:pt x="8571" y="109930"/>
                    <a:pt x="8571" y="109930"/>
                    <a:pt x="8571" y="109930"/>
                  </a:cubicBezTo>
                  <a:cubicBezTo>
                    <a:pt x="0" y="120000"/>
                    <a:pt x="0" y="120000"/>
                    <a:pt x="0" y="120000"/>
                  </a:cubicBezTo>
                  <a:cubicBezTo>
                    <a:pt x="25714" y="120000"/>
                    <a:pt x="42857" y="120000"/>
                    <a:pt x="59999" y="120000"/>
                  </a:cubicBezTo>
                  <a:cubicBezTo>
                    <a:pt x="77142" y="120000"/>
                    <a:pt x="102857" y="120000"/>
                    <a:pt x="119999" y="120000"/>
                  </a:cubicBezTo>
                  <a:cubicBezTo>
                    <a:pt x="111428" y="102377"/>
                    <a:pt x="111428" y="102377"/>
                    <a:pt x="111428" y="102377"/>
                  </a:cubicBezTo>
                  <a:cubicBezTo>
                    <a:pt x="77142" y="105734"/>
                    <a:pt x="77142" y="105734"/>
                    <a:pt x="77142" y="105734"/>
                  </a:cubicBezTo>
                  <a:cubicBezTo>
                    <a:pt x="77142" y="97342"/>
                    <a:pt x="77142" y="97342"/>
                    <a:pt x="77142" y="97342"/>
                  </a:cubicBezTo>
                  <a:cubicBezTo>
                    <a:pt x="111428" y="94825"/>
                    <a:pt x="111428" y="94825"/>
                    <a:pt x="111428" y="94825"/>
                  </a:cubicBezTo>
                  <a:cubicBezTo>
                    <a:pt x="94285" y="73006"/>
                    <a:pt x="94285" y="73006"/>
                    <a:pt x="94285" y="73006"/>
                  </a:cubicBezTo>
                  <a:cubicBezTo>
                    <a:pt x="77142" y="74685"/>
                    <a:pt x="77142" y="74685"/>
                    <a:pt x="77142" y="74685"/>
                  </a:cubicBezTo>
                  <a:cubicBezTo>
                    <a:pt x="68571" y="67132"/>
                    <a:pt x="68571" y="67132"/>
                    <a:pt x="68571" y="67132"/>
                  </a:cubicBezTo>
                  <a:cubicBezTo>
                    <a:pt x="94285" y="65454"/>
                    <a:pt x="94285" y="65454"/>
                    <a:pt x="94285" y="65454"/>
                  </a:cubicBezTo>
                  <a:cubicBezTo>
                    <a:pt x="85714" y="44475"/>
                    <a:pt x="85714" y="44475"/>
                    <a:pt x="85714" y="44475"/>
                  </a:cubicBezTo>
                  <a:cubicBezTo>
                    <a:pt x="77142" y="44475"/>
                    <a:pt x="77142" y="44475"/>
                    <a:pt x="77142" y="44475"/>
                  </a:cubicBezTo>
                  <a:cubicBezTo>
                    <a:pt x="51428" y="38601"/>
                    <a:pt x="51428" y="38601"/>
                    <a:pt x="51428" y="38601"/>
                  </a:cubicBezTo>
                  <a:cubicBezTo>
                    <a:pt x="77142" y="36923"/>
                    <a:pt x="77142" y="36923"/>
                    <a:pt x="77142" y="36923"/>
                  </a:cubicBezTo>
                  <a:cubicBezTo>
                    <a:pt x="59999" y="0"/>
                    <a:pt x="59999" y="0"/>
                    <a:pt x="59999" y="0"/>
                  </a:cubicBezTo>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2" name="Shape 712"/>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3" name="Shape 713"/>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4" name="Shape 714"/>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5" name="Shape 715"/>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6" name="Shape 716"/>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7" name="Shape 717"/>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8" name="Shape 718"/>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9" name="Shape 719"/>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0" name="Shape 720"/>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1" name="Shape 721"/>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2" name="Shape 722"/>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3" name="Shape 723"/>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sp>
        <p:nvSpPr>
          <p:cNvPr id="724" name="Shape 724"/>
          <p:cNvSpPr/>
          <p:nvPr/>
        </p:nvSpPr>
        <p:spPr>
          <a:xfrm>
            <a:off x="10344488"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5" name="Shape 725"/>
          <p:cNvSpPr/>
          <p:nvPr/>
        </p:nvSpPr>
        <p:spPr>
          <a:xfrm>
            <a:off x="9532200" y="5059210"/>
            <a:ext cx="424924" cy="773126"/>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6" name="Shape 726"/>
          <p:cNvSpPr/>
          <p:nvPr/>
        </p:nvSpPr>
        <p:spPr>
          <a:xfrm>
            <a:off x="11156749" y="3513382"/>
            <a:ext cx="1268705" cy="2318954"/>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7" name="Shape 727"/>
          <p:cNvSpPr/>
          <p:nvPr/>
        </p:nvSpPr>
        <p:spPr>
          <a:xfrm>
            <a:off x="3726673"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BAD80A"/>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8" name="Shape 728"/>
          <p:cNvSpPr/>
          <p:nvPr/>
        </p:nvSpPr>
        <p:spPr>
          <a:xfrm>
            <a:off x="0" y="2692953"/>
            <a:ext cx="12436476" cy="3409754"/>
          </a:xfrm>
          <a:prstGeom prst="rect">
            <a:avLst/>
          </a:prstGeom>
          <a:solidFill>
            <a:schemeClr val="lt1">
              <a:alpha val="80000"/>
            </a:schemeClr>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29" name="Shape 729"/>
          <p:cNvGrpSpPr/>
          <p:nvPr/>
        </p:nvGrpSpPr>
        <p:grpSpPr>
          <a:xfrm>
            <a:off x="4320539" y="979715"/>
            <a:ext cx="4724400" cy="5416422"/>
            <a:chOff x="4320539" y="979715"/>
            <a:chExt cx="4724400" cy="5416422"/>
          </a:xfrm>
        </p:grpSpPr>
        <p:sp>
          <p:nvSpPr>
            <p:cNvPr id="730" name="Shape 730"/>
            <p:cNvSpPr/>
            <p:nvPr/>
          </p:nvSpPr>
          <p:spPr>
            <a:xfrm>
              <a:off x="4320539" y="4625151"/>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1" name="Shape 731"/>
            <p:cNvSpPr/>
            <p:nvPr/>
          </p:nvSpPr>
          <p:spPr>
            <a:xfrm>
              <a:off x="4320539" y="3855837"/>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2" name="Shape 732"/>
            <p:cNvSpPr/>
            <p:nvPr/>
          </p:nvSpPr>
          <p:spPr>
            <a:xfrm>
              <a:off x="4320539" y="3124423"/>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3" name="Shape 733"/>
            <p:cNvSpPr/>
            <p:nvPr/>
          </p:nvSpPr>
          <p:spPr>
            <a:xfrm>
              <a:off x="4320539" y="2377214"/>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4" name="Shape 734"/>
            <p:cNvSpPr/>
            <p:nvPr/>
          </p:nvSpPr>
          <p:spPr>
            <a:xfrm>
              <a:off x="4320539" y="1592579"/>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5" name="Shape 735"/>
            <p:cNvSpPr/>
            <p:nvPr/>
          </p:nvSpPr>
          <p:spPr>
            <a:xfrm>
              <a:off x="5143500" y="3978564"/>
              <a:ext cx="682744" cy="650838"/>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6" name="Shape 736"/>
            <p:cNvSpPr/>
            <p:nvPr/>
          </p:nvSpPr>
          <p:spPr>
            <a:xfrm>
              <a:off x="5541078" y="4382926"/>
              <a:ext cx="285839" cy="24322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7" name="Shape 737"/>
            <p:cNvSpPr/>
            <p:nvPr/>
          </p:nvSpPr>
          <p:spPr>
            <a:xfrm>
              <a:off x="5179251" y="4194130"/>
              <a:ext cx="236911" cy="43508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8" name="Shape 738"/>
            <p:cNvSpPr/>
            <p:nvPr/>
          </p:nvSpPr>
          <p:spPr>
            <a:xfrm>
              <a:off x="5203464" y="4226546"/>
              <a:ext cx="33754" cy="129941"/>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39" name="Shape 739"/>
            <p:cNvGrpSpPr/>
            <p:nvPr/>
          </p:nvGrpSpPr>
          <p:grpSpPr>
            <a:xfrm>
              <a:off x="5301684" y="4427462"/>
              <a:ext cx="90361" cy="186797"/>
              <a:chOff x="5241732" y="6172200"/>
              <a:chExt cx="122388" cy="256504"/>
            </a:xfrm>
          </p:grpSpPr>
          <p:cxnSp>
            <p:nvCxnSpPr>
              <p:cNvPr id="740" name="Shape 740"/>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1" name="Shape 741"/>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2" name="Shape 742"/>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743" name="Shape 743"/>
            <p:cNvGrpSpPr/>
            <p:nvPr/>
          </p:nvGrpSpPr>
          <p:grpSpPr>
            <a:xfrm flipH="1">
              <a:off x="5601197" y="4427462"/>
              <a:ext cx="90361" cy="186797"/>
              <a:chOff x="5241732" y="6172200"/>
              <a:chExt cx="122388" cy="256504"/>
            </a:xfrm>
          </p:grpSpPr>
          <p:cxnSp>
            <p:nvCxnSpPr>
              <p:cNvPr id="744" name="Shape 744"/>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5" name="Shape 745"/>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6" name="Shape 746"/>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747" name="Shape 747"/>
            <p:cNvSpPr/>
            <p:nvPr/>
          </p:nvSpPr>
          <p:spPr>
            <a:xfrm>
              <a:off x="5363535" y="4439442"/>
              <a:ext cx="262672" cy="33294"/>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48" name="Shape 748"/>
            <p:cNvSpPr/>
            <p:nvPr/>
          </p:nvSpPr>
          <p:spPr>
            <a:xfrm>
              <a:off x="5472012" y="4472735"/>
              <a:ext cx="45719" cy="153415"/>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49" name="Shape 749"/>
            <p:cNvGrpSpPr/>
            <p:nvPr/>
          </p:nvGrpSpPr>
          <p:grpSpPr>
            <a:xfrm>
              <a:off x="5594522" y="4283313"/>
              <a:ext cx="122497" cy="98608"/>
              <a:chOff x="5359222" y="6179960"/>
              <a:chExt cx="179412" cy="146421"/>
            </a:xfrm>
          </p:grpSpPr>
          <p:sp>
            <p:nvSpPr>
              <p:cNvPr id="750" name="Shape 750"/>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1" name="Shape 751"/>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752" name="Shape 752"/>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753" name="Shape 753"/>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754" name="Shape 754"/>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755" name="Shape 755"/>
            <p:cNvSpPr/>
            <p:nvPr/>
          </p:nvSpPr>
          <p:spPr>
            <a:xfrm>
              <a:off x="4505633" y="1659951"/>
              <a:ext cx="106538" cy="4170917"/>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6" name="Shape 756"/>
            <p:cNvSpPr/>
            <p:nvPr/>
          </p:nvSpPr>
          <p:spPr>
            <a:xfrm>
              <a:off x="8807992" y="1659951"/>
              <a:ext cx="106538" cy="4170917"/>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7" name="Shape 757"/>
            <p:cNvSpPr/>
            <p:nvPr/>
          </p:nvSpPr>
          <p:spPr>
            <a:xfrm>
              <a:off x="6667732" y="1662113"/>
              <a:ext cx="128676" cy="3027226"/>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8" name="Shape 758"/>
            <p:cNvSpPr/>
            <p:nvPr/>
          </p:nvSpPr>
          <p:spPr>
            <a:xfrm>
              <a:off x="5925855" y="4723123"/>
              <a:ext cx="2894293" cy="1066572"/>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9" name="Shape 759"/>
            <p:cNvSpPr/>
            <p:nvPr/>
          </p:nvSpPr>
          <p:spPr>
            <a:xfrm>
              <a:off x="4646271" y="4738042"/>
              <a:ext cx="1243347" cy="1002775"/>
            </a:xfrm>
            <a:prstGeom prst="rect">
              <a:avLst/>
            </a:prstGeom>
            <a:solidFill>
              <a:srgbClr val="D8D8D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60" name="Shape 760"/>
            <p:cNvSpPr/>
            <p:nvPr/>
          </p:nvSpPr>
          <p:spPr>
            <a:xfrm>
              <a:off x="4630635" y="4698205"/>
              <a:ext cx="1254851" cy="1091490"/>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61" name="Shape 761"/>
            <p:cNvGrpSpPr/>
            <p:nvPr/>
          </p:nvGrpSpPr>
          <p:grpSpPr>
            <a:xfrm>
              <a:off x="4847217" y="4913421"/>
              <a:ext cx="470164" cy="827689"/>
              <a:chOff x="4847217" y="4913421"/>
              <a:chExt cx="470164" cy="827689"/>
            </a:xfrm>
          </p:grpSpPr>
          <p:sp>
            <p:nvSpPr>
              <p:cNvPr id="762" name="Shape 762"/>
              <p:cNvSpPr/>
              <p:nvPr/>
            </p:nvSpPr>
            <p:spPr>
              <a:xfrm>
                <a:off x="4847217" y="5668896"/>
                <a:ext cx="470164" cy="72215"/>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63" name="Shape 763"/>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64" name="Shape 764"/>
              <p:cNvSpPr/>
              <p:nvPr/>
            </p:nvSpPr>
            <p:spPr>
              <a:xfrm>
                <a:off x="5032773" y="5472294"/>
                <a:ext cx="97946" cy="137529"/>
              </a:xfrm>
              <a:prstGeom prst="rect">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765" name="Shape 765"/>
            <p:cNvGrpSpPr/>
            <p:nvPr/>
          </p:nvGrpSpPr>
          <p:grpSpPr>
            <a:xfrm>
              <a:off x="7292078" y="5059210"/>
              <a:ext cx="927073" cy="681606"/>
              <a:chOff x="6079192" y="5059210"/>
              <a:chExt cx="927073" cy="681606"/>
            </a:xfrm>
          </p:grpSpPr>
          <p:sp>
            <p:nvSpPr>
              <p:cNvPr id="766" name="Shape 766"/>
              <p:cNvSpPr/>
              <p:nvPr/>
            </p:nvSpPr>
            <p:spPr>
              <a:xfrm>
                <a:off x="6079192" y="5059210"/>
                <a:ext cx="927073" cy="681606"/>
              </a:xfrm>
              <a:prstGeom prst="rect">
                <a:avLst/>
              </a:prstGeom>
              <a:solidFill>
                <a:srgbClr val="BFEEFF"/>
              </a:solidFill>
              <a:ln w="57150" cap="flat" cmpd="sng">
                <a:solidFill>
                  <a:schemeClr val="accent2"/>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767" name="Shape 767"/>
              <p:cNvCxnSpPr>
                <a:stCxn id="766" idx="0"/>
                <a:endCxn id="766" idx="2"/>
              </p:cNvCxnSpPr>
              <p:nvPr/>
            </p:nvCxnSpPr>
            <p:spPr>
              <a:xfrm>
                <a:off x="6542729" y="5059210"/>
                <a:ext cx="0" cy="68160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8" name="Shape 768"/>
              <p:cNvCxnSpPr/>
              <p:nvPr/>
            </p:nvCxnSpPr>
            <p:spPr>
              <a:xfrm>
                <a:off x="660832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9" name="Shape 769"/>
              <p:cNvCxnSpPr/>
              <p:nvPr/>
            </p:nvCxnSpPr>
            <p:spPr>
              <a:xfrm>
                <a:off x="640050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grpSp>
        <p:grpSp>
          <p:nvGrpSpPr>
            <p:cNvPr id="770" name="Shape 770"/>
            <p:cNvGrpSpPr/>
            <p:nvPr/>
          </p:nvGrpSpPr>
          <p:grpSpPr>
            <a:xfrm>
              <a:off x="8120253" y="5289549"/>
              <a:ext cx="279109" cy="473167"/>
              <a:chOff x="8120253" y="5111758"/>
              <a:chExt cx="383984" cy="650958"/>
            </a:xfrm>
          </p:grpSpPr>
          <p:sp>
            <p:nvSpPr>
              <p:cNvPr id="771" name="Shape 771"/>
              <p:cNvSpPr/>
              <p:nvPr/>
            </p:nvSpPr>
            <p:spPr>
              <a:xfrm>
                <a:off x="8120253" y="5111758"/>
                <a:ext cx="383984" cy="383984"/>
              </a:xfrm>
              <a:prstGeom prst="ellipse">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72" name="Shape 772"/>
              <p:cNvSpPr/>
              <p:nvPr/>
            </p:nvSpPr>
            <p:spPr>
              <a:xfrm rot="10800000">
                <a:off x="8153136" y="5439899"/>
                <a:ext cx="318385" cy="322818"/>
              </a:xfrm>
              <a:prstGeom prst="trapezoid">
                <a:avLst>
                  <a:gd name="adj" fmla="val 25000"/>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773" name="Shape 773"/>
            <p:cNvSpPr/>
            <p:nvPr/>
          </p:nvSpPr>
          <p:spPr>
            <a:xfrm>
              <a:off x="5887705" y="4698205"/>
              <a:ext cx="2941528" cy="1091490"/>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774" name="Shape 774"/>
            <p:cNvPicPr preferRelativeResize="0"/>
            <p:nvPr/>
          </p:nvPicPr>
          <p:blipFill rotWithShape="1">
            <a:blip r:embed="rId3">
              <a:alphaModFix/>
            </a:blip>
            <a:srcRect/>
            <a:stretch/>
          </p:blipFill>
          <p:spPr>
            <a:xfrm>
              <a:off x="6532105" y="5163673"/>
              <a:ext cx="286666" cy="581113"/>
            </a:xfrm>
            <a:prstGeom prst="rect">
              <a:avLst/>
            </a:prstGeom>
            <a:noFill/>
            <a:ln>
              <a:noFill/>
            </a:ln>
          </p:spPr>
        </p:pic>
        <p:cxnSp>
          <p:nvCxnSpPr>
            <p:cNvPr id="775" name="Shape 775"/>
            <p:cNvCxnSpPr/>
            <p:nvPr/>
          </p:nvCxnSpPr>
          <p:spPr>
            <a:xfrm>
              <a:off x="6594104" y="6396137"/>
              <a:ext cx="0" cy="0"/>
            </a:xfrm>
            <a:prstGeom prst="straightConnector1">
              <a:avLst/>
            </a:prstGeom>
            <a:noFill/>
            <a:ln w="9525" cap="flat" cmpd="sng">
              <a:solidFill>
                <a:srgbClr val="008CBF"/>
              </a:solidFill>
              <a:prstDash val="solid"/>
              <a:round/>
              <a:headEnd type="none" w="med" len="med"/>
              <a:tailEnd type="none" w="med" len="med"/>
            </a:ln>
          </p:spPr>
        </p:cxnSp>
        <p:sp>
          <p:nvSpPr>
            <p:cNvPr id="776" name="Shape 776"/>
            <p:cNvSpPr/>
            <p:nvPr/>
          </p:nvSpPr>
          <p:spPr>
            <a:xfrm>
              <a:off x="5606242" y="4990585"/>
              <a:ext cx="231193" cy="751531"/>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77" name="Shape 777"/>
            <p:cNvSpPr/>
            <p:nvPr/>
          </p:nvSpPr>
          <p:spPr>
            <a:xfrm>
              <a:off x="5483053" y="5303796"/>
              <a:ext cx="353737" cy="438319"/>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78" name="Shape 778"/>
            <p:cNvSpPr/>
            <p:nvPr/>
          </p:nvSpPr>
          <p:spPr>
            <a:xfrm>
              <a:off x="4663905" y="3959342"/>
              <a:ext cx="423555" cy="699164"/>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79" name="Shape 779"/>
            <p:cNvSpPr/>
            <p:nvPr/>
          </p:nvSpPr>
          <p:spPr>
            <a:xfrm>
              <a:off x="4663905" y="3191391"/>
              <a:ext cx="1955092" cy="727787"/>
            </a:xfrm>
            <a:prstGeom prst="rect">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0" name="Shape 780"/>
            <p:cNvSpPr/>
            <p:nvPr/>
          </p:nvSpPr>
          <p:spPr>
            <a:xfrm>
              <a:off x="5913826" y="3963407"/>
              <a:ext cx="705170" cy="691223"/>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1" name="Shape 781"/>
            <p:cNvSpPr/>
            <p:nvPr/>
          </p:nvSpPr>
          <p:spPr>
            <a:xfrm>
              <a:off x="5951483" y="4405353"/>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2" name="Shape 782"/>
            <p:cNvSpPr/>
            <p:nvPr/>
          </p:nvSpPr>
          <p:spPr>
            <a:xfrm>
              <a:off x="5976905" y="4573121"/>
              <a:ext cx="301432" cy="82707"/>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3" name="Shape 783"/>
            <p:cNvSpPr/>
            <p:nvPr/>
          </p:nvSpPr>
          <p:spPr>
            <a:xfrm>
              <a:off x="5887705"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4" name="Shape 784"/>
            <p:cNvSpPr/>
            <p:nvPr/>
          </p:nvSpPr>
          <p:spPr>
            <a:xfrm>
              <a:off x="6241798"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5" name="Shape 785"/>
            <p:cNvSpPr/>
            <p:nvPr/>
          </p:nvSpPr>
          <p:spPr>
            <a:xfrm>
              <a:off x="6392737" y="4536998"/>
              <a:ext cx="156640" cy="118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86" name="Shape 786"/>
            <p:cNvGrpSpPr/>
            <p:nvPr/>
          </p:nvGrpSpPr>
          <p:grpSpPr>
            <a:xfrm>
              <a:off x="6403400" y="4405352"/>
              <a:ext cx="139600" cy="133970"/>
              <a:chOff x="7948903" y="2829961"/>
              <a:chExt cx="183066" cy="191771"/>
            </a:xfrm>
          </p:grpSpPr>
          <p:sp>
            <p:nvSpPr>
              <p:cNvPr id="787" name="Shape 787"/>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8" name="Shape 788"/>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9" name="Shape 789"/>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90" name="Shape 790"/>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791" name="Shape 791"/>
            <p:cNvCxnSpPr/>
            <p:nvPr/>
          </p:nvCxnSpPr>
          <p:spPr>
            <a:xfrm>
              <a:off x="6439262"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792" name="Shape 792"/>
            <p:cNvSpPr/>
            <p:nvPr/>
          </p:nvSpPr>
          <p:spPr>
            <a:xfrm>
              <a:off x="6355955" y="3589991"/>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93" name="Shape 793"/>
            <p:cNvSpPr/>
            <p:nvPr/>
          </p:nvSpPr>
          <p:spPr>
            <a:xfrm>
              <a:off x="6027900"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794" name="Shape 794"/>
            <p:cNvPicPr preferRelativeResize="0"/>
            <p:nvPr/>
          </p:nvPicPr>
          <p:blipFill rotWithShape="1">
            <a:blip r:embed="rId4">
              <a:alphaModFix/>
            </a:blip>
            <a:srcRect/>
            <a:stretch/>
          </p:blipFill>
          <p:spPr>
            <a:xfrm>
              <a:off x="6557975" y="4544926"/>
              <a:ext cx="34864" cy="58832"/>
            </a:xfrm>
            <a:prstGeom prst="rect">
              <a:avLst/>
            </a:prstGeom>
            <a:noFill/>
            <a:ln>
              <a:noFill/>
            </a:ln>
          </p:spPr>
        </p:pic>
        <p:cxnSp>
          <p:nvCxnSpPr>
            <p:cNvPr id="795" name="Shape 795"/>
            <p:cNvCxnSpPr/>
            <p:nvPr/>
          </p:nvCxnSpPr>
          <p:spPr>
            <a:xfrm rot="10800000">
              <a:off x="6398102"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796" name="Shape 796"/>
            <p:cNvSpPr/>
            <p:nvPr/>
          </p:nvSpPr>
          <p:spPr>
            <a:xfrm>
              <a:off x="6357753" y="3803455"/>
              <a:ext cx="156640" cy="780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97" name="Shape 797"/>
            <p:cNvGrpSpPr/>
            <p:nvPr/>
          </p:nvGrpSpPr>
          <p:grpSpPr>
            <a:xfrm>
              <a:off x="5754523" y="3537058"/>
              <a:ext cx="518135" cy="343018"/>
              <a:chOff x="7301299" y="1104407"/>
              <a:chExt cx="679460" cy="449819"/>
            </a:xfrm>
          </p:grpSpPr>
          <p:sp>
            <p:nvSpPr>
              <p:cNvPr id="798" name="Shape 798"/>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99" name="Shape 799"/>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0" name="Shape 800"/>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1" name="Shape 801"/>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2" name="Shape 802"/>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3" name="Shape 803"/>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4" name="Shape 804"/>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pic>
          <p:nvPicPr>
            <p:cNvPr id="805" name="Shape 805"/>
            <p:cNvPicPr preferRelativeResize="0"/>
            <p:nvPr/>
          </p:nvPicPr>
          <p:blipFill rotWithShape="1">
            <a:blip r:embed="rId4">
              <a:alphaModFix/>
            </a:blip>
            <a:srcRect/>
            <a:stretch/>
          </p:blipFill>
          <p:spPr>
            <a:xfrm>
              <a:off x="6540416" y="3807771"/>
              <a:ext cx="34864" cy="58832"/>
            </a:xfrm>
            <a:prstGeom prst="rect">
              <a:avLst/>
            </a:prstGeom>
            <a:noFill/>
            <a:ln>
              <a:noFill/>
            </a:ln>
          </p:spPr>
        </p:pic>
        <p:grpSp>
          <p:nvGrpSpPr>
            <p:cNvPr id="806" name="Shape 806"/>
            <p:cNvGrpSpPr/>
            <p:nvPr/>
          </p:nvGrpSpPr>
          <p:grpSpPr>
            <a:xfrm>
              <a:off x="5498444" y="3656350"/>
              <a:ext cx="164521" cy="129708"/>
              <a:chOff x="6294003" y="694775"/>
              <a:chExt cx="215746" cy="170093"/>
            </a:xfrm>
          </p:grpSpPr>
          <p:sp>
            <p:nvSpPr>
              <p:cNvPr id="807" name="Shape 807"/>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8" name="Shape 80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809" name="Shape 809"/>
            <p:cNvSpPr/>
            <p:nvPr/>
          </p:nvSpPr>
          <p:spPr>
            <a:xfrm>
              <a:off x="5434389" y="3784389"/>
              <a:ext cx="292633" cy="97100"/>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0" name="Shape 810"/>
            <p:cNvSpPr/>
            <p:nvPr/>
          </p:nvSpPr>
          <p:spPr>
            <a:xfrm>
              <a:off x="5704437"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1" name="Shape 811"/>
            <p:cNvSpPr/>
            <p:nvPr/>
          </p:nvSpPr>
          <p:spPr>
            <a:xfrm>
              <a:off x="4679496" y="3234484"/>
              <a:ext cx="407965" cy="691223"/>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2" name="Shape 812"/>
            <p:cNvSpPr/>
            <p:nvPr/>
          </p:nvSpPr>
          <p:spPr>
            <a:xfrm>
              <a:off x="4929839" y="3234484"/>
              <a:ext cx="78083"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3" name="Shape 813"/>
            <p:cNvSpPr/>
            <p:nvPr/>
          </p:nvSpPr>
          <p:spPr>
            <a:xfrm>
              <a:off x="5088428" y="3234484"/>
              <a:ext cx="75520"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4" name="Shape 814"/>
            <p:cNvSpPr/>
            <p:nvPr/>
          </p:nvSpPr>
          <p:spPr>
            <a:xfrm>
              <a:off x="5005657" y="3234484"/>
              <a:ext cx="83990" cy="691223"/>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5" name="Shape 815"/>
            <p:cNvSpPr/>
            <p:nvPr/>
          </p:nvSpPr>
          <p:spPr>
            <a:xfrm>
              <a:off x="5025910" y="3667800"/>
              <a:ext cx="138267" cy="3486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6" name="Shape 816"/>
            <p:cNvSpPr/>
            <p:nvPr/>
          </p:nvSpPr>
          <p:spPr>
            <a:xfrm>
              <a:off x="5048714" y="3700773"/>
              <a:ext cx="115462" cy="7405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17" name="Shape 817"/>
            <p:cNvCxnSpPr/>
            <p:nvPr/>
          </p:nvCxnSpPr>
          <p:spPr>
            <a:xfrm>
              <a:off x="5089882"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18" name="Shape 818"/>
            <p:cNvCxnSpPr/>
            <p:nvPr/>
          </p:nvCxnSpPr>
          <p:spPr>
            <a:xfrm flipH="1">
              <a:off x="5103877"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19" name="Shape 819"/>
            <p:cNvSpPr/>
            <p:nvPr/>
          </p:nvSpPr>
          <p:spPr>
            <a:xfrm rot="-5400000">
              <a:off x="4634730" y="3612291"/>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0" name="Shape 820"/>
            <p:cNvSpPr/>
            <p:nvPr/>
          </p:nvSpPr>
          <p:spPr>
            <a:xfrm>
              <a:off x="4650917" y="3748553"/>
              <a:ext cx="128553" cy="17697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1" name="Shape 821"/>
            <p:cNvSpPr/>
            <p:nvPr/>
          </p:nvSpPr>
          <p:spPr>
            <a:xfrm>
              <a:off x="5128201" y="3764103"/>
              <a:ext cx="34864" cy="158201"/>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22" name="Shape 822"/>
            <p:cNvCxnSpPr/>
            <p:nvPr/>
          </p:nvCxnSpPr>
          <p:spPr>
            <a:xfrm>
              <a:off x="5114221"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23" name="Shape 823"/>
            <p:cNvCxnSpPr/>
            <p:nvPr/>
          </p:nvCxnSpPr>
          <p:spPr>
            <a:xfrm>
              <a:off x="5114221"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24" name="Shape 824"/>
            <p:cNvCxnSpPr/>
            <p:nvPr/>
          </p:nvCxnSpPr>
          <p:spPr>
            <a:xfrm>
              <a:off x="5114221"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25" name="Shape 825"/>
            <p:cNvCxnSpPr/>
            <p:nvPr/>
          </p:nvCxnSpPr>
          <p:spPr>
            <a:xfrm>
              <a:off x="6574789"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26" name="Shape 826"/>
            <p:cNvSpPr/>
            <p:nvPr/>
          </p:nvSpPr>
          <p:spPr>
            <a:xfrm>
              <a:off x="5101182"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7" name="Shape 827"/>
            <p:cNvSpPr/>
            <p:nvPr/>
          </p:nvSpPr>
          <p:spPr>
            <a:xfrm>
              <a:off x="5876407"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8" name="Shape 828"/>
            <p:cNvSpPr/>
            <p:nvPr/>
          </p:nvSpPr>
          <p:spPr>
            <a:xfrm>
              <a:off x="4635326" y="3191391"/>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9" name="Shape 829"/>
            <p:cNvSpPr/>
            <p:nvPr/>
          </p:nvSpPr>
          <p:spPr>
            <a:xfrm>
              <a:off x="4631389" y="3189082"/>
              <a:ext cx="578621" cy="744743"/>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30" name="Shape 830"/>
            <p:cNvGrpSpPr/>
            <p:nvPr/>
          </p:nvGrpSpPr>
          <p:grpSpPr>
            <a:xfrm>
              <a:off x="4740922" y="4126279"/>
              <a:ext cx="254985" cy="534834"/>
              <a:chOff x="5654103" y="5123951"/>
              <a:chExt cx="328230" cy="629148"/>
            </a:xfrm>
          </p:grpSpPr>
          <p:sp>
            <p:nvSpPr>
              <p:cNvPr id="831" name="Shape 83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2" name="Shape 832"/>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833" name="Shape 833"/>
            <p:cNvSpPr/>
            <p:nvPr/>
          </p:nvSpPr>
          <p:spPr>
            <a:xfrm>
              <a:off x="4631389" y="3932916"/>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4" name="Shape 834"/>
            <p:cNvSpPr/>
            <p:nvPr/>
          </p:nvSpPr>
          <p:spPr>
            <a:xfrm>
              <a:off x="6845039" y="3959342"/>
              <a:ext cx="423555" cy="699164"/>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5" name="Shape 835"/>
            <p:cNvSpPr/>
            <p:nvPr/>
          </p:nvSpPr>
          <p:spPr>
            <a:xfrm>
              <a:off x="6845039" y="3191391"/>
              <a:ext cx="1955092" cy="727787"/>
            </a:xfrm>
            <a:prstGeom prst="rect">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6" name="Shape 836"/>
            <p:cNvSpPr/>
            <p:nvPr/>
          </p:nvSpPr>
          <p:spPr>
            <a:xfrm>
              <a:off x="8094960" y="3963407"/>
              <a:ext cx="705170" cy="691223"/>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37" name="Shape 837"/>
            <p:cNvCxnSpPr/>
            <p:nvPr/>
          </p:nvCxnSpPr>
          <p:spPr>
            <a:xfrm>
              <a:off x="8844975" y="4559141"/>
              <a:ext cx="0" cy="79653"/>
            </a:xfrm>
            <a:prstGeom prst="straightConnector1">
              <a:avLst/>
            </a:prstGeom>
            <a:noFill/>
            <a:ln w="38100" cap="sq" cmpd="sng">
              <a:solidFill>
                <a:srgbClr val="FFB50C"/>
              </a:solidFill>
              <a:prstDash val="solid"/>
              <a:round/>
              <a:headEnd type="none" w="med" len="med"/>
              <a:tailEnd type="none" w="med" len="med"/>
            </a:ln>
          </p:spPr>
        </p:cxnSp>
        <p:sp>
          <p:nvSpPr>
            <p:cNvPr id="838" name="Shape 838"/>
            <p:cNvSpPr/>
            <p:nvPr/>
          </p:nvSpPr>
          <p:spPr>
            <a:xfrm>
              <a:off x="8132617" y="4405353"/>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9" name="Shape 839"/>
            <p:cNvSpPr/>
            <p:nvPr/>
          </p:nvSpPr>
          <p:spPr>
            <a:xfrm>
              <a:off x="8158039" y="4573121"/>
              <a:ext cx="301432" cy="82707"/>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0" name="Shape 840"/>
            <p:cNvSpPr/>
            <p:nvPr/>
          </p:nvSpPr>
          <p:spPr>
            <a:xfrm>
              <a:off x="8068839"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1" name="Shape 841"/>
            <p:cNvSpPr/>
            <p:nvPr/>
          </p:nvSpPr>
          <p:spPr>
            <a:xfrm>
              <a:off x="8422932"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2" name="Shape 842"/>
            <p:cNvSpPr/>
            <p:nvPr/>
          </p:nvSpPr>
          <p:spPr>
            <a:xfrm>
              <a:off x="8573871" y="4536998"/>
              <a:ext cx="156640" cy="118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43" name="Shape 843"/>
            <p:cNvGrpSpPr/>
            <p:nvPr/>
          </p:nvGrpSpPr>
          <p:grpSpPr>
            <a:xfrm>
              <a:off x="8584533" y="4405352"/>
              <a:ext cx="139600" cy="133970"/>
              <a:chOff x="7948903" y="2829961"/>
              <a:chExt cx="183066" cy="191771"/>
            </a:xfrm>
          </p:grpSpPr>
          <p:sp>
            <p:nvSpPr>
              <p:cNvPr id="844" name="Shape 844"/>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5" name="Shape 845"/>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6" name="Shape 846"/>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7" name="Shape 847"/>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848" name="Shape 848"/>
            <p:cNvCxnSpPr/>
            <p:nvPr/>
          </p:nvCxnSpPr>
          <p:spPr>
            <a:xfrm>
              <a:off x="8620396"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849" name="Shape 849"/>
            <p:cNvSpPr/>
            <p:nvPr/>
          </p:nvSpPr>
          <p:spPr>
            <a:xfrm>
              <a:off x="8537088" y="3589991"/>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0" name="Shape 850"/>
            <p:cNvSpPr/>
            <p:nvPr/>
          </p:nvSpPr>
          <p:spPr>
            <a:xfrm>
              <a:off x="8209032"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851" name="Shape 851"/>
            <p:cNvPicPr preferRelativeResize="0"/>
            <p:nvPr/>
          </p:nvPicPr>
          <p:blipFill rotWithShape="1">
            <a:blip r:embed="rId4">
              <a:alphaModFix/>
            </a:blip>
            <a:srcRect/>
            <a:stretch/>
          </p:blipFill>
          <p:spPr>
            <a:xfrm>
              <a:off x="8739107" y="4542419"/>
              <a:ext cx="34864" cy="58832"/>
            </a:xfrm>
            <a:prstGeom prst="rect">
              <a:avLst/>
            </a:prstGeom>
            <a:noFill/>
            <a:ln>
              <a:noFill/>
            </a:ln>
          </p:spPr>
        </p:pic>
        <p:cxnSp>
          <p:nvCxnSpPr>
            <p:cNvPr id="852" name="Shape 852"/>
            <p:cNvCxnSpPr/>
            <p:nvPr/>
          </p:nvCxnSpPr>
          <p:spPr>
            <a:xfrm rot="10800000">
              <a:off x="8579236"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853" name="Shape 853"/>
            <p:cNvSpPr/>
            <p:nvPr/>
          </p:nvSpPr>
          <p:spPr>
            <a:xfrm>
              <a:off x="8538885" y="3803455"/>
              <a:ext cx="156640" cy="780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54" name="Shape 854"/>
            <p:cNvGrpSpPr/>
            <p:nvPr/>
          </p:nvGrpSpPr>
          <p:grpSpPr>
            <a:xfrm>
              <a:off x="7935656" y="3537058"/>
              <a:ext cx="518135" cy="343018"/>
              <a:chOff x="7301299" y="1104407"/>
              <a:chExt cx="679460" cy="449819"/>
            </a:xfrm>
          </p:grpSpPr>
          <p:sp>
            <p:nvSpPr>
              <p:cNvPr id="855" name="Shape 855"/>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6" name="Shape 856"/>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7" name="Shape 857"/>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8" name="Shape 858"/>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9" name="Shape 859"/>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0" name="Shape 860"/>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1" name="Shape 861"/>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862" name="Shape 862"/>
            <p:cNvGrpSpPr/>
            <p:nvPr/>
          </p:nvGrpSpPr>
          <p:grpSpPr>
            <a:xfrm>
              <a:off x="7679577" y="3656350"/>
              <a:ext cx="164521" cy="129708"/>
              <a:chOff x="6294003" y="694775"/>
              <a:chExt cx="215746" cy="170093"/>
            </a:xfrm>
          </p:grpSpPr>
          <p:sp>
            <p:nvSpPr>
              <p:cNvPr id="863" name="Shape 863"/>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4" name="Shape 864"/>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865" name="Shape 865"/>
            <p:cNvSpPr/>
            <p:nvPr/>
          </p:nvSpPr>
          <p:spPr>
            <a:xfrm>
              <a:off x="7615522" y="3784389"/>
              <a:ext cx="292633" cy="97100"/>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6" name="Shape 866"/>
            <p:cNvSpPr/>
            <p:nvPr/>
          </p:nvSpPr>
          <p:spPr>
            <a:xfrm>
              <a:off x="7885571"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7" name="Shape 867"/>
            <p:cNvSpPr/>
            <p:nvPr/>
          </p:nvSpPr>
          <p:spPr>
            <a:xfrm>
              <a:off x="6860629" y="3234484"/>
              <a:ext cx="407965" cy="691223"/>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8" name="Shape 868"/>
            <p:cNvSpPr/>
            <p:nvPr/>
          </p:nvSpPr>
          <p:spPr>
            <a:xfrm>
              <a:off x="7110972" y="3234484"/>
              <a:ext cx="78083"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9" name="Shape 869"/>
            <p:cNvSpPr/>
            <p:nvPr/>
          </p:nvSpPr>
          <p:spPr>
            <a:xfrm>
              <a:off x="7269561" y="3234484"/>
              <a:ext cx="75520"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0" name="Shape 870"/>
            <p:cNvSpPr/>
            <p:nvPr/>
          </p:nvSpPr>
          <p:spPr>
            <a:xfrm>
              <a:off x="7186790" y="3234484"/>
              <a:ext cx="83990" cy="691223"/>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1" name="Shape 871"/>
            <p:cNvSpPr/>
            <p:nvPr/>
          </p:nvSpPr>
          <p:spPr>
            <a:xfrm>
              <a:off x="7207042" y="3667800"/>
              <a:ext cx="138267" cy="3486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2" name="Shape 872"/>
            <p:cNvSpPr/>
            <p:nvPr/>
          </p:nvSpPr>
          <p:spPr>
            <a:xfrm>
              <a:off x="7229847" y="3700773"/>
              <a:ext cx="115462" cy="7405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73" name="Shape 873"/>
            <p:cNvCxnSpPr/>
            <p:nvPr/>
          </p:nvCxnSpPr>
          <p:spPr>
            <a:xfrm>
              <a:off x="7271014"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74" name="Shape 874"/>
            <p:cNvCxnSpPr/>
            <p:nvPr/>
          </p:nvCxnSpPr>
          <p:spPr>
            <a:xfrm flipH="1">
              <a:off x="7285010"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75" name="Shape 875"/>
            <p:cNvSpPr/>
            <p:nvPr/>
          </p:nvSpPr>
          <p:spPr>
            <a:xfrm rot="-5400000">
              <a:off x="6815863" y="3612291"/>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6" name="Shape 876"/>
            <p:cNvSpPr/>
            <p:nvPr/>
          </p:nvSpPr>
          <p:spPr>
            <a:xfrm>
              <a:off x="6832050" y="3748553"/>
              <a:ext cx="128553" cy="17697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7" name="Shape 877"/>
            <p:cNvSpPr/>
            <p:nvPr/>
          </p:nvSpPr>
          <p:spPr>
            <a:xfrm>
              <a:off x="7309334" y="3764103"/>
              <a:ext cx="34864" cy="158201"/>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78" name="Shape 878"/>
            <p:cNvCxnSpPr/>
            <p:nvPr/>
          </p:nvCxnSpPr>
          <p:spPr>
            <a:xfrm>
              <a:off x="7295353"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79" name="Shape 879"/>
            <p:cNvCxnSpPr/>
            <p:nvPr/>
          </p:nvCxnSpPr>
          <p:spPr>
            <a:xfrm>
              <a:off x="7295353"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80" name="Shape 880"/>
            <p:cNvCxnSpPr/>
            <p:nvPr/>
          </p:nvCxnSpPr>
          <p:spPr>
            <a:xfrm>
              <a:off x="7295353"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81" name="Shape 881"/>
            <p:cNvCxnSpPr/>
            <p:nvPr/>
          </p:nvCxnSpPr>
          <p:spPr>
            <a:xfrm>
              <a:off x="8755922"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82" name="Shape 882"/>
            <p:cNvSpPr/>
            <p:nvPr/>
          </p:nvSpPr>
          <p:spPr>
            <a:xfrm>
              <a:off x="7282315"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83" name="Shape 883"/>
            <p:cNvSpPr/>
            <p:nvPr/>
          </p:nvSpPr>
          <p:spPr>
            <a:xfrm>
              <a:off x="8057539"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84" name="Shape 884"/>
            <p:cNvSpPr/>
            <p:nvPr/>
          </p:nvSpPr>
          <p:spPr>
            <a:xfrm>
              <a:off x="6816459" y="3191391"/>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85" name="Shape 885"/>
            <p:cNvSpPr/>
            <p:nvPr/>
          </p:nvSpPr>
          <p:spPr>
            <a:xfrm>
              <a:off x="6812521" y="3189081"/>
              <a:ext cx="578621" cy="746494"/>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86" name="Shape 886"/>
            <p:cNvGrpSpPr/>
            <p:nvPr/>
          </p:nvGrpSpPr>
          <p:grpSpPr>
            <a:xfrm>
              <a:off x="6922055" y="4126279"/>
              <a:ext cx="254985" cy="534834"/>
              <a:chOff x="5654103" y="5123951"/>
              <a:chExt cx="328230" cy="629148"/>
            </a:xfrm>
          </p:grpSpPr>
          <p:sp>
            <p:nvSpPr>
              <p:cNvPr id="887" name="Shape 887"/>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88" name="Shape 888"/>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889" name="Shape 889"/>
            <p:cNvSpPr/>
            <p:nvPr/>
          </p:nvSpPr>
          <p:spPr>
            <a:xfrm>
              <a:off x="6812521" y="3932916"/>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890" name="Shape 890"/>
            <p:cNvPicPr preferRelativeResize="0"/>
            <p:nvPr/>
          </p:nvPicPr>
          <p:blipFill rotWithShape="1">
            <a:blip r:embed="rId4">
              <a:alphaModFix/>
            </a:blip>
            <a:srcRect/>
            <a:stretch/>
          </p:blipFill>
          <p:spPr>
            <a:xfrm>
              <a:off x="8721549" y="3807771"/>
              <a:ext cx="34864" cy="58832"/>
            </a:xfrm>
            <a:prstGeom prst="rect">
              <a:avLst/>
            </a:prstGeom>
            <a:noFill/>
            <a:ln>
              <a:noFill/>
            </a:ln>
          </p:spPr>
        </p:pic>
        <p:sp>
          <p:nvSpPr>
            <p:cNvPr id="891" name="Shape 891"/>
            <p:cNvSpPr/>
            <p:nvPr/>
          </p:nvSpPr>
          <p:spPr>
            <a:xfrm>
              <a:off x="4663905" y="2472336"/>
              <a:ext cx="423555" cy="699164"/>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2" name="Shape 892"/>
            <p:cNvSpPr/>
            <p:nvPr/>
          </p:nvSpPr>
          <p:spPr>
            <a:xfrm>
              <a:off x="4663905" y="1704386"/>
              <a:ext cx="1955092" cy="727787"/>
            </a:xfrm>
            <a:prstGeom prst="rect">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3" name="Shape 893"/>
            <p:cNvSpPr/>
            <p:nvPr/>
          </p:nvSpPr>
          <p:spPr>
            <a:xfrm>
              <a:off x="5913826" y="2476402"/>
              <a:ext cx="705170" cy="691223"/>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4" name="Shape 894"/>
            <p:cNvSpPr/>
            <p:nvPr/>
          </p:nvSpPr>
          <p:spPr>
            <a:xfrm>
              <a:off x="5951483" y="2918348"/>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5" name="Shape 895"/>
            <p:cNvSpPr/>
            <p:nvPr/>
          </p:nvSpPr>
          <p:spPr>
            <a:xfrm>
              <a:off x="5976905" y="3086116"/>
              <a:ext cx="301432" cy="82707"/>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6" name="Shape 896"/>
            <p:cNvSpPr/>
            <p:nvPr/>
          </p:nvSpPr>
          <p:spPr>
            <a:xfrm>
              <a:off x="5887705"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7" name="Shape 897"/>
            <p:cNvSpPr/>
            <p:nvPr/>
          </p:nvSpPr>
          <p:spPr>
            <a:xfrm>
              <a:off x="6241798"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8" name="Shape 898"/>
            <p:cNvSpPr/>
            <p:nvPr/>
          </p:nvSpPr>
          <p:spPr>
            <a:xfrm>
              <a:off x="6392737" y="3049993"/>
              <a:ext cx="156640" cy="118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99" name="Shape 899"/>
            <p:cNvGrpSpPr/>
            <p:nvPr/>
          </p:nvGrpSpPr>
          <p:grpSpPr>
            <a:xfrm>
              <a:off x="6403400" y="2918347"/>
              <a:ext cx="139600" cy="133970"/>
              <a:chOff x="7948903" y="2829961"/>
              <a:chExt cx="183066" cy="191771"/>
            </a:xfrm>
          </p:grpSpPr>
          <p:sp>
            <p:nvSpPr>
              <p:cNvPr id="900" name="Shape 900"/>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01" name="Shape 901"/>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02" name="Shape 902"/>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03" name="Shape 903"/>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904" name="Shape 904"/>
            <p:cNvCxnSpPr/>
            <p:nvPr/>
          </p:nvCxnSpPr>
          <p:spPr>
            <a:xfrm>
              <a:off x="6439262"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05" name="Shape 905"/>
            <p:cNvSpPr/>
            <p:nvPr/>
          </p:nvSpPr>
          <p:spPr>
            <a:xfrm>
              <a:off x="6355955" y="2102985"/>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06" name="Shape 906"/>
            <p:cNvSpPr/>
            <p:nvPr/>
          </p:nvSpPr>
          <p:spPr>
            <a:xfrm>
              <a:off x="6027900"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907" name="Shape 907"/>
            <p:cNvPicPr preferRelativeResize="0"/>
            <p:nvPr/>
          </p:nvPicPr>
          <p:blipFill rotWithShape="1">
            <a:blip r:embed="rId4">
              <a:alphaModFix/>
            </a:blip>
            <a:srcRect/>
            <a:stretch/>
          </p:blipFill>
          <p:spPr>
            <a:xfrm>
              <a:off x="6557975" y="3055540"/>
              <a:ext cx="34864" cy="58832"/>
            </a:xfrm>
            <a:prstGeom prst="rect">
              <a:avLst/>
            </a:prstGeom>
            <a:noFill/>
            <a:ln>
              <a:noFill/>
            </a:ln>
          </p:spPr>
        </p:pic>
        <p:cxnSp>
          <p:nvCxnSpPr>
            <p:cNvPr id="908" name="Shape 908"/>
            <p:cNvCxnSpPr/>
            <p:nvPr/>
          </p:nvCxnSpPr>
          <p:spPr>
            <a:xfrm rot="10800000">
              <a:off x="6398102"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09" name="Shape 909"/>
            <p:cNvSpPr/>
            <p:nvPr/>
          </p:nvSpPr>
          <p:spPr>
            <a:xfrm>
              <a:off x="6357753" y="2316450"/>
              <a:ext cx="156640" cy="780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910" name="Shape 910"/>
            <p:cNvGrpSpPr/>
            <p:nvPr/>
          </p:nvGrpSpPr>
          <p:grpSpPr>
            <a:xfrm>
              <a:off x="5754523" y="2050053"/>
              <a:ext cx="518135" cy="343018"/>
              <a:chOff x="7301299" y="1104407"/>
              <a:chExt cx="679460" cy="449819"/>
            </a:xfrm>
          </p:grpSpPr>
          <p:sp>
            <p:nvSpPr>
              <p:cNvPr id="911" name="Shape 911"/>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2" name="Shape 912"/>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3" name="Shape 913"/>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4" name="Shape 914"/>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5" name="Shape 915"/>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6" name="Shape 916"/>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7" name="Shape 917"/>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pic>
          <p:nvPicPr>
            <p:cNvPr id="918" name="Shape 918"/>
            <p:cNvPicPr preferRelativeResize="0"/>
            <p:nvPr/>
          </p:nvPicPr>
          <p:blipFill rotWithShape="1">
            <a:blip r:embed="rId4">
              <a:alphaModFix/>
            </a:blip>
            <a:srcRect/>
            <a:stretch/>
          </p:blipFill>
          <p:spPr>
            <a:xfrm>
              <a:off x="6540416" y="2320766"/>
              <a:ext cx="34864" cy="58832"/>
            </a:xfrm>
            <a:prstGeom prst="rect">
              <a:avLst/>
            </a:prstGeom>
            <a:noFill/>
            <a:ln>
              <a:noFill/>
            </a:ln>
          </p:spPr>
        </p:pic>
        <p:grpSp>
          <p:nvGrpSpPr>
            <p:cNvPr id="919" name="Shape 919"/>
            <p:cNvGrpSpPr/>
            <p:nvPr/>
          </p:nvGrpSpPr>
          <p:grpSpPr>
            <a:xfrm>
              <a:off x="5498444" y="2169344"/>
              <a:ext cx="164521" cy="129708"/>
              <a:chOff x="6294003" y="694775"/>
              <a:chExt cx="215746" cy="170093"/>
            </a:xfrm>
          </p:grpSpPr>
          <p:sp>
            <p:nvSpPr>
              <p:cNvPr id="920" name="Shape 920"/>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1" name="Shape 921"/>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922" name="Shape 922"/>
            <p:cNvSpPr/>
            <p:nvPr/>
          </p:nvSpPr>
          <p:spPr>
            <a:xfrm>
              <a:off x="5434389" y="2297383"/>
              <a:ext cx="292633" cy="97100"/>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3" name="Shape 923"/>
            <p:cNvSpPr/>
            <p:nvPr/>
          </p:nvSpPr>
          <p:spPr>
            <a:xfrm>
              <a:off x="5704437"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4" name="Shape 924"/>
            <p:cNvSpPr/>
            <p:nvPr/>
          </p:nvSpPr>
          <p:spPr>
            <a:xfrm>
              <a:off x="4679496" y="1747480"/>
              <a:ext cx="407965" cy="691223"/>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5" name="Shape 925"/>
            <p:cNvSpPr/>
            <p:nvPr/>
          </p:nvSpPr>
          <p:spPr>
            <a:xfrm>
              <a:off x="4929839" y="1747480"/>
              <a:ext cx="78083"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6" name="Shape 926"/>
            <p:cNvSpPr/>
            <p:nvPr/>
          </p:nvSpPr>
          <p:spPr>
            <a:xfrm>
              <a:off x="5088428" y="1747480"/>
              <a:ext cx="75520"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7" name="Shape 927"/>
            <p:cNvSpPr/>
            <p:nvPr/>
          </p:nvSpPr>
          <p:spPr>
            <a:xfrm>
              <a:off x="5005657" y="1747480"/>
              <a:ext cx="83990" cy="691223"/>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8" name="Shape 928"/>
            <p:cNvSpPr/>
            <p:nvPr/>
          </p:nvSpPr>
          <p:spPr>
            <a:xfrm>
              <a:off x="5025910" y="2180794"/>
              <a:ext cx="138267" cy="3486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9" name="Shape 929"/>
            <p:cNvSpPr/>
            <p:nvPr/>
          </p:nvSpPr>
          <p:spPr>
            <a:xfrm>
              <a:off x="5048714" y="2213768"/>
              <a:ext cx="115462" cy="7405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30" name="Shape 930"/>
            <p:cNvCxnSpPr/>
            <p:nvPr/>
          </p:nvCxnSpPr>
          <p:spPr>
            <a:xfrm>
              <a:off x="5089882"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31" name="Shape 931"/>
            <p:cNvCxnSpPr/>
            <p:nvPr/>
          </p:nvCxnSpPr>
          <p:spPr>
            <a:xfrm flipH="1">
              <a:off x="5103877"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32" name="Shape 932"/>
            <p:cNvSpPr/>
            <p:nvPr/>
          </p:nvSpPr>
          <p:spPr>
            <a:xfrm rot="-5400000">
              <a:off x="4634730" y="2125286"/>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33" name="Shape 933"/>
            <p:cNvSpPr/>
            <p:nvPr/>
          </p:nvSpPr>
          <p:spPr>
            <a:xfrm>
              <a:off x="4650917" y="2261548"/>
              <a:ext cx="128553" cy="17697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34" name="Shape 934"/>
            <p:cNvSpPr/>
            <p:nvPr/>
          </p:nvSpPr>
          <p:spPr>
            <a:xfrm>
              <a:off x="5128201" y="2277098"/>
              <a:ext cx="34864" cy="158201"/>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35" name="Shape 935"/>
            <p:cNvCxnSpPr/>
            <p:nvPr/>
          </p:nvCxnSpPr>
          <p:spPr>
            <a:xfrm>
              <a:off x="5114221"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36" name="Shape 936"/>
            <p:cNvCxnSpPr/>
            <p:nvPr/>
          </p:nvCxnSpPr>
          <p:spPr>
            <a:xfrm>
              <a:off x="5114221"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37" name="Shape 937"/>
            <p:cNvCxnSpPr/>
            <p:nvPr/>
          </p:nvCxnSpPr>
          <p:spPr>
            <a:xfrm>
              <a:off x="5114221"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38" name="Shape 938"/>
            <p:cNvCxnSpPr/>
            <p:nvPr/>
          </p:nvCxnSpPr>
          <p:spPr>
            <a:xfrm>
              <a:off x="6574789"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39" name="Shape 939"/>
            <p:cNvSpPr/>
            <p:nvPr/>
          </p:nvSpPr>
          <p:spPr>
            <a:xfrm>
              <a:off x="5101182"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0" name="Shape 940"/>
            <p:cNvSpPr/>
            <p:nvPr/>
          </p:nvSpPr>
          <p:spPr>
            <a:xfrm>
              <a:off x="5876407"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1" name="Shape 941"/>
            <p:cNvSpPr/>
            <p:nvPr/>
          </p:nvSpPr>
          <p:spPr>
            <a:xfrm>
              <a:off x="4635326" y="1704386"/>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2" name="Shape 942"/>
            <p:cNvSpPr/>
            <p:nvPr/>
          </p:nvSpPr>
          <p:spPr>
            <a:xfrm>
              <a:off x="4631389" y="1711268"/>
              <a:ext cx="578621" cy="737302"/>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943" name="Shape 943"/>
            <p:cNvGrpSpPr/>
            <p:nvPr/>
          </p:nvGrpSpPr>
          <p:grpSpPr>
            <a:xfrm>
              <a:off x="4740922" y="2639274"/>
              <a:ext cx="254985" cy="534834"/>
              <a:chOff x="5654103" y="5123951"/>
              <a:chExt cx="328230" cy="629148"/>
            </a:xfrm>
          </p:grpSpPr>
          <p:sp>
            <p:nvSpPr>
              <p:cNvPr id="944" name="Shape 944"/>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5" name="Shape 945"/>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946" name="Shape 946"/>
            <p:cNvSpPr/>
            <p:nvPr/>
          </p:nvSpPr>
          <p:spPr>
            <a:xfrm>
              <a:off x="4631389" y="2445910"/>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7" name="Shape 947"/>
            <p:cNvSpPr/>
            <p:nvPr/>
          </p:nvSpPr>
          <p:spPr>
            <a:xfrm>
              <a:off x="6845039" y="2472336"/>
              <a:ext cx="423555" cy="699164"/>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8" name="Shape 948"/>
            <p:cNvSpPr/>
            <p:nvPr/>
          </p:nvSpPr>
          <p:spPr>
            <a:xfrm>
              <a:off x="6845039" y="1704386"/>
              <a:ext cx="1955092" cy="727787"/>
            </a:xfrm>
            <a:prstGeom prst="rect">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9" name="Shape 949"/>
            <p:cNvSpPr/>
            <p:nvPr/>
          </p:nvSpPr>
          <p:spPr>
            <a:xfrm>
              <a:off x="8094960" y="2476402"/>
              <a:ext cx="705170" cy="691223"/>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50" name="Shape 950"/>
            <p:cNvCxnSpPr/>
            <p:nvPr/>
          </p:nvCxnSpPr>
          <p:spPr>
            <a:xfrm>
              <a:off x="8844975" y="3072135"/>
              <a:ext cx="0" cy="79653"/>
            </a:xfrm>
            <a:prstGeom prst="straightConnector1">
              <a:avLst/>
            </a:prstGeom>
            <a:noFill/>
            <a:ln w="38100" cap="sq" cmpd="sng">
              <a:solidFill>
                <a:srgbClr val="FFB50C"/>
              </a:solidFill>
              <a:prstDash val="solid"/>
              <a:round/>
              <a:headEnd type="none" w="med" len="med"/>
              <a:tailEnd type="none" w="med" len="med"/>
            </a:ln>
          </p:spPr>
        </p:cxnSp>
        <p:sp>
          <p:nvSpPr>
            <p:cNvPr id="951" name="Shape 951"/>
            <p:cNvSpPr/>
            <p:nvPr/>
          </p:nvSpPr>
          <p:spPr>
            <a:xfrm>
              <a:off x="8132617" y="2918348"/>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2" name="Shape 952"/>
            <p:cNvSpPr/>
            <p:nvPr/>
          </p:nvSpPr>
          <p:spPr>
            <a:xfrm>
              <a:off x="8158039" y="3086116"/>
              <a:ext cx="301432" cy="82707"/>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3" name="Shape 953"/>
            <p:cNvSpPr/>
            <p:nvPr/>
          </p:nvSpPr>
          <p:spPr>
            <a:xfrm>
              <a:off x="8068839"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4" name="Shape 954"/>
            <p:cNvSpPr/>
            <p:nvPr/>
          </p:nvSpPr>
          <p:spPr>
            <a:xfrm>
              <a:off x="8422932"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5" name="Shape 955"/>
            <p:cNvSpPr/>
            <p:nvPr/>
          </p:nvSpPr>
          <p:spPr>
            <a:xfrm>
              <a:off x="8573871" y="3049993"/>
              <a:ext cx="156640" cy="118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956" name="Shape 956"/>
            <p:cNvGrpSpPr/>
            <p:nvPr/>
          </p:nvGrpSpPr>
          <p:grpSpPr>
            <a:xfrm>
              <a:off x="8584533" y="2918347"/>
              <a:ext cx="139600" cy="133970"/>
              <a:chOff x="7948903" y="2829961"/>
              <a:chExt cx="183066" cy="191771"/>
            </a:xfrm>
          </p:grpSpPr>
          <p:sp>
            <p:nvSpPr>
              <p:cNvPr id="957" name="Shape 957"/>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8" name="Shape 958"/>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9" name="Shape 959"/>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60" name="Shape 960"/>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961" name="Shape 961"/>
            <p:cNvCxnSpPr/>
            <p:nvPr/>
          </p:nvCxnSpPr>
          <p:spPr>
            <a:xfrm>
              <a:off x="8620396"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62" name="Shape 962"/>
            <p:cNvSpPr/>
            <p:nvPr/>
          </p:nvSpPr>
          <p:spPr>
            <a:xfrm>
              <a:off x="8537088" y="2102985"/>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63" name="Shape 963"/>
            <p:cNvSpPr/>
            <p:nvPr/>
          </p:nvSpPr>
          <p:spPr>
            <a:xfrm>
              <a:off x="8209032"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964" name="Shape 964"/>
            <p:cNvPicPr preferRelativeResize="0"/>
            <p:nvPr/>
          </p:nvPicPr>
          <p:blipFill rotWithShape="1">
            <a:blip r:embed="rId4">
              <a:alphaModFix/>
            </a:blip>
            <a:srcRect/>
            <a:stretch/>
          </p:blipFill>
          <p:spPr>
            <a:xfrm>
              <a:off x="8739107" y="3056341"/>
              <a:ext cx="34864" cy="58832"/>
            </a:xfrm>
            <a:prstGeom prst="rect">
              <a:avLst/>
            </a:prstGeom>
            <a:noFill/>
            <a:ln>
              <a:noFill/>
            </a:ln>
          </p:spPr>
        </p:pic>
        <p:cxnSp>
          <p:nvCxnSpPr>
            <p:cNvPr id="965" name="Shape 965"/>
            <p:cNvCxnSpPr/>
            <p:nvPr/>
          </p:nvCxnSpPr>
          <p:spPr>
            <a:xfrm rot="10800000">
              <a:off x="8579236"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66" name="Shape 966"/>
            <p:cNvSpPr/>
            <p:nvPr/>
          </p:nvSpPr>
          <p:spPr>
            <a:xfrm>
              <a:off x="8538885" y="2316450"/>
              <a:ext cx="156640" cy="780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967" name="Shape 967"/>
            <p:cNvGrpSpPr/>
            <p:nvPr/>
          </p:nvGrpSpPr>
          <p:grpSpPr>
            <a:xfrm>
              <a:off x="7935656" y="2050053"/>
              <a:ext cx="518135" cy="343018"/>
              <a:chOff x="7301299" y="1104407"/>
              <a:chExt cx="679460" cy="449819"/>
            </a:xfrm>
          </p:grpSpPr>
          <p:sp>
            <p:nvSpPr>
              <p:cNvPr id="968" name="Shape 968"/>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69" name="Shape 969"/>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0" name="Shape 970"/>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1" name="Shape 971"/>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2" name="Shape 972"/>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3" name="Shape 973"/>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4" name="Shape 974"/>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pic>
          <p:nvPicPr>
            <p:cNvPr id="975" name="Shape 975"/>
            <p:cNvPicPr preferRelativeResize="0"/>
            <p:nvPr/>
          </p:nvPicPr>
          <p:blipFill rotWithShape="1">
            <a:blip r:embed="rId4">
              <a:alphaModFix/>
            </a:blip>
            <a:srcRect/>
            <a:stretch/>
          </p:blipFill>
          <p:spPr>
            <a:xfrm>
              <a:off x="8721549" y="2320766"/>
              <a:ext cx="34864" cy="58832"/>
            </a:xfrm>
            <a:prstGeom prst="rect">
              <a:avLst/>
            </a:prstGeom>
            <a:noFill/>
            <a:ln>
              <a:noFill/>
            </a:ln>
          </p:spPr>
        </p:pic>
        <p:grpSp>
          <p:nvGrpSpPr>
            <p:cNvPr id="976" name="Shape 976"/>
            <p:cNvGrpSpPr/>
            <p:nvPr/>
          </p:nvGrpSpPr>
          <p:grpSpPr>
            <a:xfrm>
              <a:off x="7679577" y="2169344"/>
              <a:ext cx="164521" cy="129708"/>
              <a:chOff x="6294003" y="694775"/>
              <a:chExt cx="215746" cy="170093"/>
            </a:xfrm>
          </p:grpSpPr>
          <p:sp>
            <p:nvSpPr>
              <p:cNvPr id="977" name="Shape 977"/>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8" name="Shape 97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979" name="Shape 979"/>
            <p:cNvSpPr/>
            <p:nvPr/>
          </p:nvSpPr>
          <p:spPr>
            <a:xfrm>
              <a:off x="7615522" y="2297383"/>
              <a:ext cx="292633" cy="97100"/>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0" name="Shape 980"/>
            <p:cNvSpPr/>
            <p:nvPr/>
          </p:nvSpPr>
          <p:spPr>
            <a:xfrm>
              <a:off x="7885571"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1" name="Shape 981"/>
            <p:cNvSpPr/>
            <p:nvPr/>
          </p:nvSpPr>
          <p:spPr>
            <a:xfrm>
              <a:off x="6860629" y="1747480"/>
              <a:ext cx="407965" cy="691223"/>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2" name="Shape 982"/>
            <p:cNvSpPr/>
            <p:nvPr/>
          </p:nvSpPr>
          <p:spPr>
            <a:xfrm>
              <a:off x="7110972" y="1747480"/>
              <a:ext cx="78083"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3" name="Shape 983"/>
            <p:cNvSpPr/>
            <p:nvPr/>
          </p:nvSpPr>
          <p:spPr>
            <a:xfrm>
              <a:off x="7269561" y="1747480"/>
              <a:ext cx="75520"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4" name="Shape 984"/>
            <p:cNvSpPr/>
            <p:nvPr/>
          </p:nvSpPr>
          <p:spPr>
            <a:xfrm>
              <a:off x="7186790" y="1747480"/>
              <a:ext cx="83990" cy="691223"/>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5" name="Shape 985"/>
            <p:cNvSpPr/>
            <p:nvPr/>
          </p:nvSpPr>
          <p:spPr>
            <a:xfrm>
              <a:off x="7207042" y="2180794"/>
              <a:ext cx="138267" cy="3486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6" name="Shape 986"/>
            <p:cNvSpPr/>
            <p:nvPr/>
          </p:nvSpPr>
          <p:spPr>
            <a:xfrm>
              <a:off x="7229847" y="2213768"/>
              <a:ext cx="115462" cy="7405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87" name="Shape 987"/>
            <p:cNvCxnSpPr/>
            <p:nvPr/>
          </p:nvCxnSpPr>
          <p:spPr>
            <a:xfrm>
              <a:off x="7271014"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88" name="Shape 988"/>
            <p:cNvCxnSpPr/>
            <p:nvPr/>
          </p:nvCxnSpPr>
          <p:spPr>
            <a:xfrm flipH="1">
              <a:off x="7285010"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89" name="Shape 989"/>
            <p:cNvSpPr/>
            <p:nvPr/>
          </p:nvSpPr>
          <p:spPr>
            <a:xfrm rot="-5400000">
              <a:off x="6815863" y="2125286"/>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0" name="Shape 990"/>
            <p:cNvSpPr/>
            <p:nvPr/>
          </p:nvSpPr>
          <p:spPr>
            <a:xfrm>
              <a:off x="6832050" y="2261548"/>
              <a:ext cx="128553" cy="17697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1" name="Shape 991"/>
            <p:cNvSpPr/>
            <p:nvPr/>
          </p:nvSpPr>
          <p:spPr>
            <a:xfrm>
              <a:off x="7309334" y="2277098"/>
              <a:ext cx="34864" cy="158201"/>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92" name="Shape 992"/>
            <p:cNvCxnSpPr/>
            <p:nvPr/>
          </p:nvCxnSpPr>
          <p:spPr>
            <a:xfrm>
              <a:off x="7295353"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93" name="Shape 993"/>
            <p:cNvCxnSpPr/>
            <p:nvPr/>
          </p:nvCxnSpPr>
          <p:spPr>
            <a:xfrm>
              <a:off x="7295353"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94" name="Shape 994"/>
            <p:cNvCxnSpPr/>
            <p:nvPr/>
          </p:nvCxnSpPr>
          <p:spPr>
            <a:xfrm>
              <a:off x="7295353"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95" name="Shape 995"/>
            <p:cNvCxnSpPr/>
            <p:nvPr/>
          </p:nvCxnSpPr>
          <p:spPr>
            <a:xfrm>
              <a:off x="8755922"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96" name="Shape 996"/>
            <p:cNvSpPr/>
            <p:nvPr/>
          </p:nvSpPr>
          <p:spPr>
            <a:xfrm>
              <a:off x="7282315"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7" name="Shape 997"/>
            <p:cNvSpPr/>
            <p:nvPr/>
          </p:nvSpPr>
          <p:spPr>
            <a:xfrm>
              <a:off x="8057539"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8" name="Shape 998"/>
            <p:cNvSpPr/>
            <p:nvPr/>
          </p:nvSpPr>
          <p:spPr>
            <a:xfrm>
              <a:off x="6816459" y="1704386"/>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9" name="Shape 999"/>
            <p:cNvSpPr/>
            <p:nvPr/>
          </p:nvSpPr>
          <p:spPr>
            <a:xfrm>
              <a:off x="6812521" y="1720305"/>
              <a:ext cx="578621" cy="728266"/>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00" name="Shape 1000"/>
            <p:cNvGrpSpPr/>
            <p:nvPr/>
          </p:nvGrpSpPr>
          <p:grpSpPr>
            <a:xfrm>
              <a:off x="6922055" y="2639274"/>
              <a:ext cx="254985" cy="534834"/>
              <a:chOff x="5654103" y="5123951"/>
              <a:chExt cx="328230" cy="629148"/>
            </a:xfrm>
          </p:grpSpPr>
          <p:sp>
            <p:nvSpPr>
              <p:cNvPr id="1001" name="Shape 100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02" name="Shape 1002"/>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1003" name="Shape 1003"/>
            <p:cNvSpPr/>
            <p:nvPr/>
          </p:nvSpPr>
          <p:spPr>
            <a:xfrm>
              <a:off x="6812521" y="2445910"/>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04" name="Shape 1004"/>
            <p:cNvGrpSpPr/>
            <p:nvPr/>
          </p:nvGrpSpPr>
          <p:grpSpPr>
            <a:xfrm>
              <a:off x="6025463" y="5289549"/>
              <a:ext cx="279109" cy="473167"/>
              <a:chOff x="8120253" y="5111758"/>
              <a:chExt cx="383984" cy="650958"/>
            </a:xfrm>
          </p:grpSpPr>
          <p:sp>
            <p:nvSpPr>
              <p:cNvPr id="1005" name="Shape 1005"/>
              <p:cNvSpPr/>
              <p:nvPr/>
            </p:nvSpPr>
            <p:spPr>
              <a:xfrm>
                <a:off x="8120253" y="5111758"/>
                <a:ext cx="383984" cy="383984"/>
              </a:xfrm>
              <a:prstGeom prst="ellipse">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06" name="Shape 1006"/>
              <p:cNvSpPr/>
              <p:nvPr/>
            </p:nvSpPr>
            <p:spPr>
              <a:xfrm rot="10800000">
                <a:off x="8153136" y="5439899"/>
                <a:ext cx="318385" cy="322818"/>
              </a:xfrm>
              <a:prstGeom prst="trapezoid">
                <a:avLst>
                  <a:gd name="adj" fmla="val 25000"/>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07" name="Shape 1007"/>
            <p:cNvGrpSpPr/>
            <p:nvPr/>
          </p:nvGrpSpPr>
          <p:grpSpPr>
            <a:xfrm>
              <a:off x="6684579" y="4835429"/>
              <a:ext cx="510892" cy="377518"/>
              <a:chOff x="5734050" y="3163888"/>
              <a:chExt cx="717550" cy="530226"/>
            </a:xfrm>
          </p:grpSpPr>
          <p:sp>
            <p:nvSpPr>
              <p:cNvPr id="1008" name="Shape 1008"/>
              <p:cNvSpPr/>
              <p:nvPr/>
            </p:nvSpPr>
            <p:spPr>
              <a:xfrm>
                <a:off x="5741987" y="3413126"/>
                <a:ext cx="201613" cy="280987"/>
              </a:xfrm>
              <a:custGeom>
                <a:avLst/>
                <a:gdLst/>
                <a:ahLst/>
                <a:cxnLst/>
                <a:rect l="0" t="0" r="0" b="0"/>
                <a:pathLst>
                  <a:path w="120000" h="120000" extrusionOk="0">
                    <a:moveTo>
                      <a:pt x="0" y="119999"/>
                    </a:moveTo>
                    <a:cubicBezTo>
                      <a:pt x="0" y="119999"/>
                      <a:pt x="63396" y="78904"/>
                      <a:pt x="36226" y="39452"/>
                    </a:cubicBezTo>
                    <a:cubicBezTo>
                      <a:pt x="6792" y="0"/>
                      <a:pt x="120000" y="73972"/>
                      <a:pt x="120000" y="73972"/>
                    </a:cubicBezTo>
                    <a:cubicBezTo>
                      <a:pt x="120000" y="73972"/>
                      <a:pt x="38490" y="115068"/>
                      <a:pt x="0" y="119999"/>
                    </a:cubicBezTo>
                    <a:close/>
                  </a:path>
                </a:pathLst>
              </a:custGeom>
              <a:solidFill>
                <a:schemeClr val="lt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09" name="Shape 1009"/>
              <p:cNvSpPr/>
              <p:nvPr/>
            </p:nvSpPr>
            <p:spPr>
              <a:xfrm>
                <a:off x="5734050" y="3163888"/>
                <a:ext cx="717550" cy="430213"/>
              </a:xfrm>
              <a:custGeom>
                <a:avLst/>
                <a:gdLst/>
                <a:ahLst/>
                <a:cxnLst/>
                <a:rect l="0" t="0" r="0" b="0"/>
                <a:pathLst>
                  <a:path w="120000" h="120000" extrusionOk="0">
                    <a:moveTo>
                      <a:pt x="120000" y="73928"/>
                    </a:moveTo>
                    <a:cubicBezTo>
                      <a:pt x="120000" y="99642"/>
                      <a:pt x="107872" y="119999"/>
                      <a:pt x="92553" y="119999"/>
                    </a:cubicBezTo>
                    <a:cubicBezTo>
                      <a:pt x="27446" y="119999"/>
                      <a:pt x="27446" y="119999"/>
                      <a:pt x="27446" y="119999"/>
                    </a:cubicBezTo>
                    <a:cubicBezTo>
                      <a:pt x="12127" y="119999"/>
                      <a:pt x="0" y="99642"/>
                      <a:pt x="0" y="73928"/>
                    </a:cubicBezTo>
                    <a:cubicBezTo>
                      <a:pt x="0" y="46071"/>
                      <a:pt x="0" y="46071"/>
                      <a:pt x="0" y="46071"/>
                    </a:cubicBezTo>
                    <a:cubicBezTo>
                      <a:pt x="0" y="20357"/>
                      <a:pt x="12127" y="0"/>
                      <a:pt x="27446" y="0"/>
                    </a:cubicBezTo>
                    <a:cubicBezTo>
                      <a:pt x="92553" y="0"/>
                      <a:pt x="92553" y="0"/>
                      <a:pt x="92553" y="0"/>
                    </a:cubicBezTo>
                    <a:cubicBezTo>
                      <a:pt x="107872" y="0"/>
                      <a:pt x="120000" y="20357"/>
                      <a:pt x="120000" y="46071"/>
                    </a:cubicBezTo>
                    <a:cubicBezTo>
                      <a:pt x="120000" y="73928"/>
                      <a:pt x="120000" y="73928"/>
                      <a:pt x="120000" y="73928"/>
                    </a:cubicBezTo>
                    <a:close/>
                  </a:path>
                </a:pathLst>
              </a:custGeom>
              <a:solidFill>
                <a:schemeClr val="lt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000000"/>
                  </a:solidFill>
                  <a:effectLst/>
                  <a:uLnTx/>
                  <a:uFillTx/>
                  <a:latin typeface="Arial"/>
                  <a:ea typeface="Arial"/>
                  <a:cs typeface="Arial"/>
                  <a:sym typeface="Arial"/>
                </a:endParaRPr>
              </a:p>
            </p:txBody>
          </p:sp>
        </p:grpSp>
        <p:sp>
          <p:nvSpPr>
            <p:cNvPr id="1010" name="Shape 1010"/>
            <p:cNvSpPr/>
            <p:nvPr/>
          </p:nvSpPr>
          <p:spPr>
            <a:xfrm>
              <a:off x="7330807" y="3979214"/>
              <a:ext cx="682744" cy="649776"/>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11" name="Shape 1011"/>
            <p:cNvSpPr/>
            <p:nvPr/>
          </p:nvSpPr>
          <p:spPr>
            <a:xfrm>
              <a:off x="7728385" y="4382516"/>
              <a:ext cx="285839" cy="24322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12" name="Shape 1012"/>
            <p:cNvSpPr/>
            <p:nvPr/>
          </p:nvSpPr>
          <p:spPr>
            <a:xfrm>
              <a:off x="7366559" y="4193721"/>
              <a:ext cx="236911" cy="43508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13" name="Shape 1013"/>
            <p:cNvSpPr/>
            <p:nvPr/>
          </p:nvSpPr>
          <p:spPr>
            <a:xfrm>
              <a:off x="7390771" y="4226135"/>
              <a:ext cx="33754" cy="129941"/>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14" name="Shape 1014"/>
            <p:cNvGrpSpPr/>
            <p:nvPr/>
          </p:nvGrpSpPr>
          <p:grpSpPr>
            <a:xfrm>
              <a:off x="7488991" y="4427052"/>
              <a:ext cx="90361" cy="186797"/>
              <a:chOff x="5241732" y="6172200"/>
              <a:chExt cx="122388" cy="256504"/>
            </a:xfrm>
          </p:grpSpPr>
          <p:cxnSp>
            <p:nvCxnSpPr>
              <p:cNvPr id="1015" name="Shape 101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16" name="Shape 101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17" name="Shape 101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18" name="Shape 1018"/>
            <p:cNvGrpSpPr/>
            <p:nvPr/>
          </p:nvGrpSpPr>
          <p:grpSpPr>
            <a:xfrm flipH="1">
              <a:off x="7788504" y="4427052"/>
              <a:ext cx="90361" cy="186797"/>
              <a:chOff x="5241732" y="6172200"/>
              <a:chExt cx="122388" cy="256504"/>
            </a:xfrm>
          </p:grpSpPr>
          <p:cxnSp>
            <p:nvCxnSpPr>
              <p:cNvPr id="1019" name="Shape 101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20" name="Shape 102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21" name="Shape 102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22" name="Shape 1022"/>
            <p:cNvSpPr/>
            <p:nvPr/>
          </p:nvSpPr>
          <p:spPr>
            <a:xfrm>
              <a:off x="7550842" y="4439032"/>
              <a:ext cx="262672" cy="33294"/>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23" name="Shape 1023"/>
            <p:cNvSpPr/>
            <p:nvPr/>
          </p:nvSpPr>
          <p:spPr>
            <a:xfrm>
              <a:off x="7659320" y="4472326"/>
              <a:ext cx="45719" cy="153415"/>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24" name="Shape 1024"/>
            <p:cNvGrpSpPr/>
            <p:nvPr/>
          </p:nvGrpSpPr>
          <p:grpSpPr>
            <a:xfrm>
              <a:off x="7781829" y="4282903"/>
              <a:ext cx="122497" cy="98608"/>
              <a:chOff x="5359222" y="6179960"/>
              <a:chExt cx="179412" cy="146421"/>
            </a:xfrm>
          </p:grpSpPr>
          <p:sp>
            <p:nvSpPr>
              <p:cNvPr id="1025" name="Shape 102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26" name="Shape 102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027" name="Shape 102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28" name="Shape 102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29" name="Shape 102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30" name="Shape 1030"/>
            <p:cNvSpPr/>
            <p:nvPr/>
          </p:nvSpPr>
          <p:spPr>
            <a:xfrm>
              <a:off x="7331042" y="2483519"/>
              <a:ext cx="682744" cy="660108"/>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31" name="Shape 1031"/>
            <p:cNvSpPr/>
            <p:nvPr/>
          </p:nvSpPr>
          <p:spPr>
            <a:xfrm>
              <a:off x="7728621" y="2897151"/>
              <a:ext cx="285839" cy="24322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32" name="Shape 1032"/>
            <p:cNvSpPr/>
            <p:nvPr/>
          </p:nvSpPr>
          <p:spPr>
            <a:xfrm>
              <a:off x="7366795" y="2708357"/>
              <a:ext cx="236911" cy="43508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33" name="Shape 1033"/>
            <p:cNvSpPr/>
            <p:nvPr/>
          </p:nvSpPr>
          <p:spPr>
            <a:xfrm>
              <a:off x="7391007" y="2740772"/>
              <a:ext cx="33754" cy="129941"/>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34" name="Shape 1034"/>
            <p:cNvGrpSpPr/>
            <p:nvPr/>
          </p:nvGrpSpPr>
          <p:grpSpPr>
            <a:xfrm>
              <a:off x="7489227" y="2941688"/>
              <a:ext cx="90361" cy="186797"/>
              <a:chOff x="5241732" y="6172200"/>
              <a:chExt cx="122388" cy="256504"/>
            </a:xfrm>
          </p:grpSpPr>
          <p:cxnSp>
            <p:nvCxnSpPr>
              <p:cNvPr id="1035" name="Shape 103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36" name="Shape 103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37" name="Shape 103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38" name="Shape 1038"/>
            <p:cNvGrpSpPr/>
            <p:nvPr/>
          </p:nvGrpSpPr>
          <p:grpSpPr>
            <a:xfrm flipH="1">
              <a:off x="7788740" y="2941688"/>
              <a:ext cx="90361" cy="186797"/>
              <a:chOff x="5241732" y="6172200"/>
              <a:chExt cx="122388" cy="256504"/>
            </a:xfrm>
          </p:grpSpPr>
          <p:cxnSp>
            <p:nvCxnSpPr>
              <p:cNvPr id="1039" name="Shape 103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40" name="Shape 104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41" name="Shape 104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42" name="Shape 1042"/>
            <p:cNvSpPr/>
            <p:nvPr/>
          </p:nvSpPr>
          <p:spPr>
            <a:xfrm>
              <a:off x="7551078" y="2953667"/>
              <a:ext cx="262672" cy="33294"/>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43" name="Shape 1043"/>
            <p:cNvSpPr/>
            <p:nvPr/>
          </p:nvSpPr>
          <p:spPr>
            <a:xfrm>
              <a:off x="7659556" y="2986961"/>
              <a:ext cx="45719" cy="153415"/>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44" name="Shape 1044"/>
            <p:cNvGrpSpPr/>
            <p:nvPr/>
          </p:nvGrpSpPr>
          <p:grpSpPr>
            <a:xfrm>
              <a:off x="7782065" y="2797539"/>
              <a:ext cx="122497" cy="98608"/>
              <a:chOff x="5359222" y="6179960"/>
              <a:chExt cx="179412" cy="146421"/>
            </a:xfrm>
          </p:grpSpPr>
          <p:sp>
            <p:nvSpPr>
              <p:cNvPr id="1045" name="Shape 104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46" name="Shape 104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047" name="Shape 104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48" name="Shape 104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49" name="Shape 104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50" name="Shape 1050"/>
            <p:cNvSpPr/>
            <p:nvPr/>
          </p:nvSpPr>
          <p:spPr>
            <a:xfrm>
              <a:off x="5143682" y="2483464"/>
              <a:ext cx="682744" cy="660108"/>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51" name="Shape 1051"/>
            <p:cNvSpPr/>
            <p:nvPr/>
          </p:nvSpPr>
          <p:spPr>
            <a:xfrm>
              <a:off x="5541262" y="2897096"/>
              <a:ext cx="285839" cy="24322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52" name="Shape 1052"/>
            <p:cNvSpPr/>
            <p:nvPr/>
          </p:nvSpPr>
          <p:spPr>
            <a:xfrm>
              <a:off x="5179435" y="2708300"/>
              <a:ext cx="236911" cy="43508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53" name="Shape 1053"/>
            <p:cNvSpPr/>
            <p:nvPr/>
          </p:nvSpPr>
          <p:spPr>
            <a:xfrm>
              <a:off x="5203648" y="2740716"/>
              <a:ext cx="33754" cy="129941"/>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54" name="Shape 1054"/>
            <p:cNvGrpSpPr/>
            <p:nvPr/>
          </p:nvGrpSpPr>
          <p:grpSpPr>
            <a:xfrm>
              <a:off x="5301867" y="2941633"/>
              <a:ext cx="90361" cy="186797"/>
              <a:chOff x="5241732" y="6172200"/>
              <a:chExt cx="122388" cy="256504"/>
            </a:xfrm>
          </p:grpSpPr>
          <p:cxnSp>
            <p:nvCxnSpPr>
              <p:cNvPr id="1055" name="Shape 105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56" name="Shape 105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57" name="Shape 105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58" name="Shape 1058"/>
            <p:cNvGrpSpPr/>
            <p:nvPr/>
          </p:nvGrpSpPr>
          <p:grpSpPr>
            <a:xfrm flipH="1">
              <a:off x="5601381" y="2941633"/>
              <a:ext cx="90361" cy="186797"/>
              <a:chOff x="5241732" y="6172200"/>
              <a:chExt cx="122388" cy="256504"/>
            </a:xfrm>
          </p:grpSpPr>
          <p:cxnSp>
            <p:nvCxnSpPr>
              <p:cNvPr id="1059" name="Shape 105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60" name="Shape 106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61" name="Shape 106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62" name="Shape 1062"/>
            <p:cNvSpPr/>
            <p:nvPr/>
          </p:nvSpPr>
          <p:spPr>
            <a:xfrm>
              <a:off x="5363719" y="2953611"/>
              <a:ext cx="262672" cy="33294"/>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63" name="Shape 1063"/>
            <p:cNvSpPr/>
            <p:nvPr/>
          </p:nvSpPr>
          <p:spPr>
            <a:xfrm>
              <a:off x="5472196" y="2986906"/>
              <a:ext cx="45719" cy="153415"/>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64" name="Shape 1064"/>
            <p:cNvGrpSpPr/>
            <p:nvPr/>
          </p:nvGrpSpPr>
          <p:grpSpPr>
            <a:xfrm>
              <a:off x="5594705" y="2797483"/>
              <a:ext cx="122497" cy="98608"/>
              <a:chOff x="5359222" y="6179960"/>
              <a:chExt cx="179412" cy="146421"/>
            </a:xfrm>
          </p:grpSpPr>
          <p:sp>
            <p:nvSpPr>
              <p:cNvPr id="1065" name="Shape 106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66" name="Shape 106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067" name="Shape 106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68" name="Shape 106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69" name="Shape 106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pic>
          <p:nvPicPr>
            <p:cNvPr id="1070" name="Shape 1070"/>
            <p:cNvPicPr preferRelativeResize="0"/>
            <p:nvPr/>
          </p:nvPicPr>
          <p:blipFill rotWithShape="1">
            <a:blip r:embed="rId5">
              <a:alphaModFix/>
            </a:blip>
            <a:srcRect/>
            <a:stretch/>
          </p:blipFill>
          <p:spPr>
            <a:xfrm>
              <a:off x="6082008" y="1872906"/>
              <a:ext cx="163150" cy="550155"/>
            </a:xfrm>
            <a:prstGeom prst="rect">
              <a:avLst/>
            </a:prstGeom>
            <a:noFill/>
            <a:ln>
              <a:noFill/>
            </a:ln>
          </p:spPr>
        </p:pic>
        <p:pic>
          <p:nvPicPr>
            <p:cNvPr id="1071" name="Shape 1071"/>
            <p:cNvPicPr preferRelativeResize="0"/>
            <p:nvPr/>
          </p:nvPicPr>
          <p:blipFill rotWithShape="1">
            <a:blip r:embed="rId6">
              <a:alphaModFix/>
            </a:blip>
            <a:srcRect/>
            <a:stretch/>
          </p:blipFill>
          <p:spPr>
            <a:xfrm flipH="1">
              <a:off x="8221441" y="4107378"/>
              <a:ext cx="220111" cy="549651"/>
            </a:xfrm>
            <a:prstGeom prst="rect">
              <a:avLst/>
            </a:prstGeom>
            <a:noFill/>
            <a:ln>
              <a:noFill/>
            </a:ln>
          </p:spPr>
        </p:pic>
        <p:pic>
          <p:nvPicPr>
            <p:cNvPr id="1072" name="Shape 1072"/>
            <p:cNvPicPr preferRelativeResize="0"/>
            <p:nvPr/>
          </p:nvPicPr>
          <p:blipFill rotWithShape="1">
            <a:blip r:embed="rId7">
              <a:alphaModFix/>
            </a:blip>
            <a:srcRect l="8527" t="27605" r="74112" b="61167"/>
            <a:stretch/>
          </p:blipFill>
          <p:spPr>
            <a:xfrm>
              <a:off x="4521698" y="979715"/>
              <a:ext cx="4286412" cy="611444"/>
            </a:xfrm>
            <a:prstGeom prst="rect">
              <a:avLst/>
            </a:prstGeom>
            <a:noFill/>
            <a:ln>
              <a:noFill/>
            </a:ln>
          </p:spPr>
        </p:pic>
      </p:grpSp>
      <p:sp>
        <p:nvSpPr>
          <p:cNvPr id="1073" name="Shape 1073"/>
          <p:cNvSpPr/>
          <p:nvPr/>
        </p:nvSpPr>
        <p:spPr>
          <a:xfrm rot="5400000" flipH="1">
            <a:off x="6082317" y="-251449"/>
            <a:ext cx="271837" cy="12436477"/>
          </a:xfrm>
          <a:prstGeom prst="rect">
            <a:avLst/>
          </a:prstGeom>
          <a:solidFill>
            <a:srgbClr val="1C2B3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74" name="Shape 1074"/>
          <p:cNvGrpSpPr/>
          <p:nvPr/>
        </p:nvGrpSpPr>
        <p:grpSpPr>
          <a:xfrm>
            <a:off x="4847217" y="4913421"/>
            <a:ext cx="470164" cy="827689"/>
            <a:chOff x="4847217" y="4913421"/>
            <a:chExt cx="470164" cy="827689"/>
          </a:xfrm>
        </p:grpSpPr>
        <p:sp>
          <p:nvSpPr>
            <p:cNvPr id="1075" name="Shape 1075"/>
            <p:cNvSpPr/>
            <p:nvPr/>
          </p:nvSpPr>
          <p:spPr>
            <a:xfrm>
              <a:off x="4847217" y="5668896"/>
              <a:ext cx="470164" cy="72215"/>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76" name="Shape 1076"/>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77" name="Shape 1077"/>
            <p:cNvSpPr/>
            <p:nvPr/>
          </p:nvSpPr>
          <p:spPr>
            <a:xfrm>
              <a:off x="5032773" y="5472294"/>
              <a:ext cx="97946" cy="137529"/>
            </a:xfrm>
            <a:prstGeom prst="rect">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78" name="Shape 1078"/>
          <p:cNvGrpSpPr/>
          <p:nvPr/>
        </p:nvGrpSpPr>
        <p:grpSpPr>
          <a:xfrm>
            <a:off x="4685711" y="3370048"/>
            <a:ext cx="133384" cy="99871"/>
            <a:chOff x="4235611" y="3918835"/>
            <a:chExt cx="174914" cy="130967"/>
          </a:xfrm>
        </p:grpSpPr>
        <p:sp>
          <p:nvSpPr>
            <p:cNvPr id="1079" name="Shape 107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080" name="Shape 1080"/>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81" name="Shape 1081"/>
          <p:cNvGrpSpPr/>
          <p:nvPr/>
        </p:nvGrpSpPr>
        <p:grpSpPr>
          <a:xfrm>
            <a:off x="6866844" y="3370048"/>
            <a:ext cx="133384" cy="99871"/>
            <a:chOff x="4235611" y="3918835"/>
            <a:chExt cx="174914" cy="130967"/>
          </a:xfrm>
        </p:grpSpPr>
        <p:sp>
          <p:nvSpPr>
            <p:cNvPr id="1082" name="Shape 1082"/>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083" name="Shape 1083"/>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84" name="Shape 1084"/>
          <p:cNvGrpSpPr/>
          <p:nvPr/>
        </p:nvGrpSpPr>
        <p:grpSpPr>
          <a:xfrm>
            <a:off x="4685711" y="1883043"/>
            <a:ext cx="133384" cy="99871"/>
            <a:chOff x="4235611" y="3918835"/>
            <a:chExt cx="174914" cy="130967"/>
          </a:xfrm>
        </p:grpSpPr>
        <p:sp>
          <p:nvSpPr>
            <p:cNvPr id="1085" name="Shape 1085"/>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086" name="Shape 1086"/>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87" name="Shape 1087"/>
          <p:cNvGrpSpPr/>
          <p:nvPr/>
        </p:nvGrpSpPr>
        <p:grpSpPr>
          <a:xfrm>
            <a:off x="6866844" y="1883043"/>
            <a:ext cx="133384" cy="99871"/>
            <a:chOff x="4235611" y="3918835"/>
            <a:chExt cx="174914" cy="130967"/>
          </a:xfrm>
        </p:grpSpPr>
        <p:sp>
          <p:nvSpPr>
            <p:cNvPr id="1088" name="Shape 1088"/>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089" name="Shape 1089"/>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90" name="Shape 1090"/>
          <p:cNvGrpSpPr/>
          <p:nvPr/>
        </p:nvGrpSpPr>
        <p:grpSpPr>
          <a:xfrm>
            <a:off x="7708632" y="2483181"/>
            <a:ext cx="262672" cy="260034"/>
            <a:chOff x="7708632" y="2483181"/>
            <a:chExt cx="262672" cy="260034"/>
          </a:xfrm>
        </p:grpSpPr>
        <p:sp>
          <p:nvSpPr>
            <p:cNvPr id="1091" name="Shape 1091"/>
            <p:cNvSpPr/>
            <p:nvPr/>
          </p:nvSpPr>
          <p:spPr>
            <a:xfrm>
              <a:off x="7708632" y="2628143"/>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92" name="Shape 1092"/>
            <p:cNvSpPr/>
            <p:nvPr/>
          </p:nvSpPr>
          <p:spPr>
            <a:xfrm>
              <a:off x="7793453" y="2483181"/>
              <a:ext cx="101804" cy="154167"/>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93" name="Shape 1093"/>
          <p:cNvGrpSpPr/>
          <p:nvPr/>
        </p:nvGrpSpPr>
        <p:grpSpPr>
          <a:xfrm>
            <a:off x="5521271" y="2483125"/>
            <a:ext cx="262672" cy="260035"/>
            <a:chOff x="5521271" y="2483125"/>
            <a:chExt cx="262672" cy="260035"/>
          </a:xfrm>
        </p:grpSpPr>
        <p:sp>
          <p:nvSpPr>
            <p:cNvPr id="1094" name="Shape 1094"/>
            <p:cNvSpPr/>
            <p:nvPr/>
          </p:nvSpPr>
          <p:spPr>
            <a:xfrm>
              <a:off x="5521271" y="2628088"/>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95" name="Shape 1095"/>
            <p:cNvSpPr/>
            <p:nvPr/>
          </p:nvSpPr>
          <p:spPr>
            <a:xfrm>
              <a:off x="5606092" y="2483125"/>
              <a:ext cx="101804" cy="154167"/>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96" name="Shape 1096"/>
          <p:cNvGrpSpPr/>
          <p:nvPr/>
        </p:nvGrpSpPr>
        <p:grpSpPr>
          <a:xfrm>
            <a:off x="7708396" y="3968544"/>
            <a:ext cx="262672" cy="260034"/>
            <a:chOff x="7708396" y="3968544"/>
            <a:chExt cx="262672" cy="260034"/>
          </a:xfrm>
        </p:grpSpPr>
        <p:sp>
          <p:nvSpPr>
            <p:cNvPr id="1097" name="Shape 1097"/>
            <p:cNvSpPr/>
            <p:nvPr/>
          </p:nvSpPr>
          <p:spPr>
            <a:xfrm>
              <a:off x="7708396" y="4113507"/>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98" name="Shape 1098"/>
            <p:cNvSpPr/>
            <p:nvPr/>
          </p:nvSpPr>
          <p:spPr>
            <a:xfrm>
              <a:off x="7793217" y="3968544"/>
              <a:ext cx="101804" cy="154167"/>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99" name="Shape 1099"/>
          <p:cNvGrpSpPr/>
          <p:nvPr/>
        </p:nvGrpSpPr>
        <p:grpSpPr>
          <a:xfrm>
            <a:off x="5521089" y="3981150"/>
            <a:ext cx="262672" cy="247839"/>
            <a:chOff x="5521089" y="3981150"/>
            <a:chExt cx="262672" cy="247839"/>
          </a:xfrm>
        </p:grpSpPr>
        <p:sp>
          <p:nvSpPr>
            <p:cNvPr id="1100" name="Shape 1100"/>
            <p:cNvSpPr/>
            <p:nvPr/>
          </p:nvSpPr>
          <p:spPr>
            <a:xfrm>
              <a:off x="5521089" y="4113917"/>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01" name="Shape 1101"/>
            <p:cNvSpPr/>
            <p:nvPr/>
          </p:nvSpPr>
          <p:spPr>
            <a:xfrm>
              <a:off x="5605910" y="3981150"/>
              <a:ext cx="101804" cy="14197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102" name="Shape 1102"/>
          <p:cNvGrpSpPr/>
          <p:nvPr/>
        </p:nvGrpSpPr>
        <p:grpSpPr>
          <a:xfrm>
            <a:off x="6479980" y="6208342"/>
            <a:ext cx="301201" cy="452707"/>
            <a:chOff x="6479980" y="6208342"/>
            <a:chExt cx="301201" cy="452707"/>
          </a:xfrm>
        </p:grpSpPr>
        <p:sp>
          <p:nvSpPr>
            <p:cNvPr id="1103" name="Shape 1103"/>
            <p:cNvSpPr/>
            <p:nvPr/>
          </p:nvSpPr>
          <p:spPr>
            <a:xfrm>
              <a:off x="6479980" y="6396137"/>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04" name="Shape 1104"/>
            <p:cNvSpPr/>
            <p:nvPr/>
          </p:nvSpPr>
          <p:spPr>
            <a:xfrm>
              <a:off x="6667732" y="6208342"/>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904"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105" name="Shape 1105"/>
            <p:cNvGrpSpPr/>
            <p:nvPr/>
          </p:nvGrpSpPr>
          <p:grpSpPr>
            <a:xfrm>
              <a:off x="6509055" y="6433708"/>
              <a:ext cx="165821" cy="198091"/>
              <a:chOff x="3749237" y="6382442"/>
              <a:chExt cx="165821" cy="198091"/>
            </a:xfrm>
          </p:grpSpPr>
          <p:pic>
            <p:nvPicPr>
              <p:cNvPr id="1106" name="Shape 1106"/>
              <p:cNvPicPr preferRelativeResize="0"/>
              <p:nvPr/>
            </p:nvPicPr>
            <p:blipFill rotWithShape="1">
              <a:blip r:embed="rId8">
                <a:alphaModFix/>
              </a:blip>
              <a:srcRect/>
              <a:stretch/>
            </p:blipFill>
            <p:spPr>
              <a:xfrm>
                <a:off x="3749237" y="6382442"/>
                <a:ext cx="79255" cy="60965"/>
              </a:xfrm>
              <a:prstGeom prst="rect">
                <a:avLst/>
              </a:prstGeom>
              <a:noFill/>
              <a:ln>
                <a:noFill/>
              </a:ln>
            </p:spPr>
          </p:pic>
          <p:pic>
            <p:nvPicPr>
              <p:cNvPr id="1107" name="Shape 1107"/>
              <p:cNvPicPr preferRelativeResize="0"/>
              <p:nvPr/>
            </p:nvPicPr>
            <p:blipFill rotWithShape="1">
              <a:blip r:embed="rId8">
                <a:alphaModFix/>
              </a:blip>
              <a:srcRect/>
              <a:stretch/>
            </p:blipFill>
            <p:spPr>
              <a:xfrm>
                <a:off x="3835803" y="6382442"/>
                <a:ext cx="79255" cy="60965"/>
              </a:xfrm>
              <a:prstGeom prst="rect">
                <a:avLst/>
              </a:prstGeom>
              <a:noFill/>
              <a:ln>
                <a:noFill/>
              </a:ln>
            </p:spPr>
          </p:pic>
          <p:pic>
            <p:nvPicPr>
              <p:cNvPr id="1108" name="Shape 1108"/>
              <p:cNvPicPr preferRelativeResize="0"/>
              <p:nvPr/>
            </p:nvPicPr>
            <p:blipFill rotWithShape="1">
              <a:blip r:embed="rId8">
                <a:alphaModFix/>
              </a:blip>
              <a:srcRect/>
              <a:stretch/>
            </p:blipFill>
            <p:spPr>
              <a:xfrm>
                <a:off x="3749237" y="6446371"/>
                <a:ext cx="79255" cy="60965"/>
              </a:xfrm>
              <a:prstGeom prst="rect">
                <a:avLst/>
              </a:prstGeom>
              <a:noFill/>
              <a:ln>
                <a:noFill/>
              </a:ln>
            </p:spPr>
          </p:pic>
          <p:pic>
            <p:nvPicPr>
              <p:cNvPr id="1109" name="Shape 1109"/>
              <p:cNvPicPr preferRelativeResize="0"/>
              <p:nvPr/>
            </p:nvPicPr>
            <p:blipFill rotWithShape="1">
              <a:blip r:embed="rId8">
                <a:alphaModFix/>
              </a:blip>
              <a:srcRect/>
              <a:stretch/>
            </p:blipFill>
            <p:spPr>
              <a:xfrm>
                <a:off x="3835803" y="6446371"/>
                <a:ext cx="79255" cy="60965"/>
              </a:xfrm>
              <a:prstGeom prst="rect">
                <a:avLst/>
              </a:prstGeom>
              <a:noFill/>
              <a:ln>
                <a:noFill/>
              </a:ln>
            </p:spPr>
          </p:pic>
          <p:pic>
            <p:nvPicPr>
              <p:cNvPr id="1110" name="Shape 1110"/>
              <p:cNvPicPr preferRelativeResize="0"/>
              <p:nvPr/>
            </p:nvPicPr>
            <p:blipFill rotWithShape="1">
              <a:blip r:embed="rId8">
                <a:alphaModFix/>
              </a:blip>
              <a:srcRect/>
              <a:stretch/>
            </p:blipFill>
            <p:spPr>
              <a:xfrm>
                <a:off x="3749237" y="6519569"/>
                <a:ext cx="79255" cy="60965"/>
              </a:xfrm>
              <a:prstGeom prst="rect">
                <a:avLst/>
              </a:prstGeom>
              <a:noFill/>
              <a:ln>
                <a:noFill/>
              </a:ln>
            </p:spPr>
          </p:pic>
          <p:pic>
            <p:nvPicPr>
              <p:cNvPr id="1111" name="Shape 1111"/>
              <p:cNvPicPr preferRelativeResize="0"/>
              <p:nvPr/>
            </p:nvPicPr>
            <p:blipFill rotWithShape="1">
              <a:blip r:embed="rId8">
                <a:alphaModFix/>
              </a:blip>
              <a:srcRect/>
              <a:stretch/>
            </p:blipFill>
            <p:spPr>
              <a:xfrm>
                <a:off x="3835803" y="6519569"/>
                <a:ext cx="79255" cy="60965"/>
              </a:xfrm>
              <a:prstGeom prst="rect">
                <a:avLst/>
              </a:prstGeom>
              <a:noFill/>
              <a:ln>
                <a:noFill/>
              </a:ln>
            </p:spPr>
          </p:pic>
        </p:grpSp>
      </p:grpSp>
      <p:cxnSp>
        <p:nvCxnSpPr>
          <p:cNvPr id="1112" name="Shape 1112"/>
          <p:cNvCxnSpPr/>
          <p:nvPr/>
        </p:nvCxnSpPr>
        <p:spPr>
          <a:xfrm>
            <a:off x="6595621" y="5792189"/>
            <a:ext cx="0" cy="612664"/>
          </a:xfrm>
          <a:prstGeom prst="straightConnector1">
            <a:avLst/>
          </a:prstGeom>
          <a:noFill/>
          <a:ln w="38100" cap="sq" cmpd="sng">
            <a:solidFill>
              <a:srgbClr val="FFBF0C"/>
            </a:solidFill>
            <a:prstDash val="solid"/>
            <a:miter/>
            <a:headEnd type="none" w="med" len="med"/>
            <a:tailEnd type="none" w="med" len="med"/>
          </a:ln>
        </p:spPr>
      </p:cxnSp>
      <p:cxnSp>
        <p:nvCxnSpPr>
          <p:cNvPr id="1113" name="Shape 1113"/>
          <p:cNvCxnSpPr/>
          <p:nvPr/>
        </p:nvCxnSpPr>
        <p:spPr>
          <a:xfrm>
            <a:off x="6606670" y="5792189"/>
            <a:ext cx="2237994" cy="0"/>
          </a:xfrm>
          <a:prstGeom prst="straightConnector1">
            <a:avLst/>
          </a:prstGeom>
          <a:noFill/>
          <a:ln w="38100" cap="sq" cmpd="sng">
            <a:solidFill>
              <a:srgbClr val="FFBF0C"/>
            </a:solidFill>
            <a:prstDash val="solid"/>
            <a:miter/>
            <a:headEnd type="none" w="med" len="med"/>
            <a:tailEnd type="none" w="med" len="med"/>
          </a:ln>
        </p:spPr>
      </p:cxnSp>
      <p:cxnSp>
        <p:nvCxnSpPr>
          <p:cNvPr id="1114" name="Shape 1114"/>
          <p:cNvCxnSpPr/>
          <p:nvPr/>
        </p:nvCxnSpPr>
        <p:spPr>
          <a:xfrm>
            <a:off x="8844664" y="2345566"/>
            <a:ext cx="0" cy="3446622"/>
          </a:xfrm>
          <a:prstGeom prst="straightConnector1">
            <a:avLst/>
          </a:prstGeom>
          <a:noFill/>
          <a:ln w="38100" cap="sq" cmpd="sng">
            <a:solidFill>
              <a:srgbClr val="FFBF0C"/>
            </a:solidFill>
            <a:prstDash val="solid"/>
            <a:miter/>
            <a:headEnd type="none" w="med" len="med"/>
            <a:tailEnd type="none" w="med" len="med"/>
          </a:ln>
        </p:spPr>
      </p:cxnSp>
      <p:cxnSp>
        <p:nvCxnSpPr>
          <p:cNvPr id="1115" name="Shape 1115"/>
          <p:cNvCxnSpPr/>
          <p:nvPr/>
        </p:nvCxnSpPr>
        <p:spPr>
          <a:xfrm>
            <a:off x="8793514" y="4570903"/>
            <a:ext cx="35718" cy="0"/>
          </a:xfrm>
          <a:prstGeom prst="straightConnector1">
            <a:avLst/>
          </a:prstGeom>
          <a:noFill/>
          <a:ln w="38100" cap="sq" cmpd="sng">
            <a:solidFill>
              <a:srgbClr val="FFBF0C"/>
            </a:solidFill>
            <a:prstDash val="solid"/>
            <a:miter/>
            <a:headEnd type="none" w="med" len="med"/>
            <a:tailEnd type="none" w="med" len="med"/>
          </a:ln>
        </p:spPr>
      </p:cxnSp>
      <p:cxnSp>
        <p:nvCxnSpPr>
          <p:cNvPr id="1116" name="Shape 1116"/>
          <p:cNvCxnSpPr/>
          <p:nvPr/>
        </p:nvCxnSpPr>
        <p:spPr>
          <a:xfrm>
            <a:off x="8778875" y="3838869"/>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17" name="Shape 1117"/>
          <p:cNvCxnSpPr/>
          <p:nvPr/>
        </p:nvCxnSpPr>
        <p:spPr>
          <a:xfrm>
            <a:off x="8793956" y="3086411"/>
            <a:ext cx="28575" cy="0"/>
          </a:xfrm>
          <a:prstGeom prst="straightConnector1">
            <a:avLst/>
          </a:prstGeom>
          <a:noFill/>
          <a:ln w="38100" cap="sq" cmpd="sng">
            <a:solidFill>
              <a:srgbClr val="FFBF0C"/>
            </a:solidFill>
            <a:prstDash val="solid"/>
            <a:miter/>
            <a:headEnd type="none" w="med" len="med"/>
            <a:tailEnd type="none" w="med" len="med"/>
          </a:ln>
        </p:spPr>
      </p:cxnSp>
      <p:cxnSp>
        <p:nvCxnSpPr>
          <p:cNvPr id="1118" name="Shape 1118"/>
          <p:cNvCxnSpPr/>
          <p:nvPr/>
        </p:nvCxnSpPr>
        <p:spPr>
          <a:xfrm>
            <a:off x="8778875" y="2345566"/>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19" name="Shape 1119"/>
          <p:cNvCxnSpPr/>
          <p:nvPr/>
        </p:nvCxnSpPr>
        <p:spPr>
          <a:xfrm>
            <a:off x="6644009" y="4689339"/>
            <a:ext cx="2176141" cy="0"/>
          </a:xfrm>
          <a:prstGeom prst="straightConnector1">
            <a:avLst/>
          </a:prstGeom>
          <a:noFill/>
          <a:ln w="38100" cap="sq" cmpd="sng">
            <a:solidFill>
              <a:srgbClr val="FFBF0C"/>
            </a:solidFill>
            <a:prstDash val="solid"/>
            <a:miter/>
            <a:headEnd type="none" w="med" len="med"/>
            <a:tailEnd type="none" w="med" len="med"/>
          </a:ln>
        </p:spPr>
      </p:cxnSp>
      <p:cxnSp>
        <p:nvCxnSpPr>
          <p:cNvPr id="1120" name="Shape 1120"/>
          <p:cNvCxnSpPr/>
          <p:nvPr/>
        </p:nvCxnSpPr>
        <p:spPr>
          <a:xfrm>
            <a:off x="6650710" y="2345566"/>
            <a:ext cx="0" cy="2343773"/>
          </a:xfrm>
          <a:prstGeom prst="straightConnector1">
            <a:avLst/>
          </a:prstGeom>
          <a:noFill/>
          <a:ln w="38100" cap="sq" cmpd="sng">
            <a:solidFill>
              <a:srgbClr val="FFBF0C"/>
            </a:solidFill>
            <a:prstDash val="solid"/>
            <a:miter/>
            <a:headEnd type="none" w="med" len="med"/>
            <a:tailEnd type="none" w="med" len="med"/>
          </a:ln>
        </p:spPr>
      </p:cxnSp>
      <p:cxnSp>
        <p:nvCxnSpPr>
          <p:cNvPr id="1121" name="Shape 1121"/>
          <p:cNvCxnSpPr/>
          <p:nvPr/>
        </p:nvCxnSpPr>
        <p:spPr>
          <a:xfrm>
            <a:off x="6614992" y="4570903"/>
            <a:ext cx="35718" cy="0"/>
          </a:xfrm>
          <a:prstGeom prst="straightConnector1">
            <a:avLst/>
          </a:prstGeom>
          <a:noFill/>
          <a:ln w="38100" cap="sq" cmpd="sng">
            <a:solidFill>
              <a:srgbClr val="FFBF0C"/>
            </a:solidFill>
            <a:prstDash val="solid"/>
            <a:miter/>
            <a:headEnd type="none" w="med" len="med"/>
            <a:tailEnd type="none" w="med" len="med"/>
          </a:ln>
        </p:spPr>
      </p:cxnSp>
      <p:cxnSp>
        <p:nvCxnSpPr>
          <p:cNvPr id="1122" name="Shape 1122"/>
          <p:cNvCxnSpPr/>
          <p:nvPr/>
        </p:nvCxnSpPr>
        <p:spPr>
          <a:xfrm>
            <a:off x="6600353" y="3838869"/>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23" name="Shape 1123"/>
          <p:cNvCxnSpPr/>
          <p:nvPr/>
        </p:nvCxnSpPr>
        <p:spPr>
          <a:xfrm>
            <a:off x="6615434" y="3086411"/>
            <a:ext cx="28575" cy="0"/>
          </a:xfrm>
          <a:prstGeom prst="straightConnector1">
            <a:avLst/>
          </a:prstGeom>
          <a:noFill/>
          <a:ln w="38100" cap="sq" cmpd="sng">
            <a:solidFill>
              <a:srgbClr val="FFBF0C"/>
            </a:solidFill>
            <a:prstDash val="solid"/>
            <a:miter/>
            <a:headEnd type="none" w="med" len="med"/>
            <a:tailEnd type="none" w="med" len="med"/>
          </a:ln>
        </p:spPr>
      </p:cxnSp>
      <p:cxnSp>
        <p:nvCxnSpPr>
          <p:cNvPr id="1124" name="Shape 1124"/>
          <p:cNvCxnSpPr/>
          <p:nvPr/>
        </p:nvCxnSpPr>
        <p:spPr>
          <a:xfrm>
            <a:off x="6600353" y="2345566"/>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25" name="Shape 1125"/>
          <p:cNvCxnSpPr/>
          <p:nvPr/>
        </p:nvCxnSpPr>
        <p:spPr>
          <a:xfrm rot="10800000" flipH="1">
            <a:off x="4633912" y="3386508"/>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6" name="Shape 1126"/>
          <p:cNvCxnSpPr/>
          <p:nvPr/>
        </p:nvCxnSpPr>
        <p:spPr>
          <a:xfrm rot="10800000" flipH="1">
            <a:off x="4633912" y="1899503"/>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7" name="Shape 1127"/>
          <p:cNvCxnSpPr/>
          <p:nvPr/>
        </p:nvCxnSpPr>
        <p:spPr>
          <a:xfrm rot="10800000" flipH="1">
            <a:off x="6813784" y="3386508"/>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8" name="Shape 1128"/>
          <p:cNvCxnSpPr/>
          <p:nvPr/>
        </p:nvCxnSpPr>
        <p:spPr>
          <a:xfrm rot="10800000" flipH="1">
            <a:off x="6813784" y="1899503"/>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9" name="Shape 1129"/>
          <p:cNvCxnSpPr/>
          <p:nvPr/>
        </p:nvCxnSpPr>
        <p:spPr>
          <a:xfrm>
            <a:off x="6781182" y="1899502"/>
            <a:ext cx="0" cy="2773531"/>
          </a:xfrm>
          <a:prstGeom prst="straightConnector1">
            <a:avLst/>
          </a:prstGeom>
          <a:noFill/>
          <a:ln w="38100" cap="sq" cmpd="sng">
            <a:solidFill>
              <a:srgbClr val="008EC0"/>
            </a:solidFill>
            <a:prstDash val="solid"/>
            <a:miter/>
            <a:headEnd type="none" w="med" len="med"/>
            <a:tailEnd type="none" w="med" len="med"/>
          </a:ln>
        </p:spPr>
      </p:cxnSp>
      <p:cxnSp>
        <p:nvCxnSpPr>
          <p:cNvPr id="1130" name="Shape 1130"/>
          <p:cNvCxnSpPr/>
          <p:nvPr/>
        </p:nvCxnSpPr>
        <p:spPr>
          <a:xfrm>
            <a:off x="4646271" y="4689339"/>
            <a:ext cx="2134909" cy="0"/>
          </a:xfrm>
          <a:prstGeom prst="straightConnector1">
            <a:avLst/>
          </a:prstGeom>
          <a:noFill/>
          <a:ln w="38100" cap="sq" cmpd="sng">
            <a:solidFill>
              <a:srgbClr val="008EC0"/>
            </a:solidFill>
            <a:prstDash val="solid"/>
            <a:miter/>
            <a:headEnd type="none" w="med" len="med"/>
            <a:tailEnd type="none" w="med" len="med"/>
          </a:ln>
        </p:spPr>
      </p:cxnSp>
      <p:cxnSp>
        <p:nvCxnSpPr>
          <p:cNvPr id="1131" name="Shape 1131"/>
          <p:cNvCxnSpPr/>
          <p:nvPr/>
        </p:nvCxnSpPr>
        <p:spPr>
          <a:xfrm>
            <a:off x="4612171" y="1899502"/>
            <a:ext cx="0" cy="3883759"/>
          </a:xfrm>
          <a:prstGeom prst="straightConnector1">
            <a:avLst/>
          </a:prstGeom>
          <a:noFill/>
          <a:ln w="38100" cap="sq" cmpd="sng">
            <a:solidFill>
              <a:srgbClr val="008EC0"/>
            </a:solidFill>
            <a:prstDash val="solid"/>
            <a:miter/>
            <a:headEnd type="none" w="med" len="med"/>
            <a:tailEnd type="none" w="med" len="med"/>
          </a:ln>
        </p:spPr>
      </p:cxnSp>
      <p:cxnSp>
        <p:nvCxnSpPr>
          <p:cNvPr id="1132" name="Shape 1132"/>
          <p:cNvCxnSpPr/>
          <p:nvPr/>
        </p:nvCxnSpPr>
        <p:spPr>
          <a:xfrm>
            <a:off x="4612171" y="5783262"/>
            <a:ext cx="1187256" cy="0"/>
          </a:xfrm>
          <a:prstGeom prst="straightConnector1">
            <a:avLst/>
          </a:prstGeom>
          <a:noFill/>
          <a:ln w="38100" cap="sq" cmpd="sng">
            <a:solidFill>
              <a:srgbClr val="008EC0"/>
            </a:solidFill>
            <a:prstDash val="solid"/>
            <a:miter/>
            <a:headEnd type="none" w="med" len="med"/>
            <a:tailEnd type="none" w="med" len="med"/>
          </a:ln>
        </p:spPr>
      </p:cxnSp>
      <p:cxnSp>
        <p:nvCxnSpPr>
          <p:cNvPr id="1133" name="Shape 1133"/>
          <p:cNvCxnSpPr/>
          <p:nvPr/>
        </p:nvCxnSpPr>
        <p:spPr>
          <a:xfrm>
            <a:off x="5799428" y="5792189"/>
            <a:ext cx="0" cy="599086"/>
          </a:xfrm>
          <a:prstGeom prst="straightConnector1">
            <a:avLst/>
          </a:prstGeom>
          <a:noFill/>
          <a:ln w="38100" cap="sq" cmpd="sng">
            <a:solidFill>
              <a:srgbClr val="008EC0"/>
            </a:solidFill>
            <a:prstDash val="solid"/>
            <a:miter/>
            <a:headEnd type="none" w="med" len="med"/>
            <a:tailEnd type="none" w="med" len="med"/>
          </a:ln>
        </p:spPr>
      </p:cxnSp>
      <p:grpSp>
        <p:nvGrpSpPr>
          <p:cNvPr id="1134" name="Shape 1134"/>
          <p:cNvGrpSpPr/>
          <p:nvPr/>
        </p:nvGrpSpPr>
        <p:grpSpPr>
          <a:xfrm>
            <a:off x="5658676" y="6232531"/>
            <a:ext cx="281156" cy="443442"/>
            <a:chOff x="5658676" y="6232531"/>
            <a:chExt cx="281156" cy="443442"/>
          </a:xfrm>
        </p:grpSpPr>
        <p:grpSp>
          <p:nvGrpSpPr>
            <p:cNvPr id="1135" name="Shape 1135"/>
            <p:cNvGrpSpPr/>
            <p:nvPr/>
          </p:nvGrpSpPr>
          <p:grpSpPr>
            <a:xfrm>
              <a:off x="5837579" y="6232531"/>
              <a:ext cx="91880" cy="121478"/>
              <a:chOff x="7708" y="496"/>
              <a:chExt cx="713" cy="943"/>
            </a:xfrm>
          </p:grpSpPr>
          <p:sp>
            <p:nvSpPr>
              <p:cNvPr id="1136" name="Shape 1136"/>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137" name="Shape 1137"/>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1138" name="Shape 1138"/>
            <p:cNvGrpSpPr/>
            <p:nvPr/>
          </p:nvGrpSpPr>
          <p:grpSpPr>
            <a:xfrm>
              <a:off x="5658676" y="6394817"/>
              <a:ext cx="281156" cy="281156"/>
              <a:chOff x="5324817" y="3096500"/>
              <a:chExt cx="281156" cy="281156"/>
            </a:xfrm>
          </p:grpSpPr>
          <p:sp>
            <p:nvSpPr>
              <p:cNvPr id="1139" name="Shape 1139"/>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140" name="Shape 1140"/>
              <p:cNvCxnSpPr>
                <a:stCxn id="1139" idx="1"/>
                <a:endCxn id="1139"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1141" name="Shape 1141"/>
              <p:cNvCxnSpPr>
                <a:stCxn id="1139" idx="3"/>
                <a:endCxn id="1139"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1142" name="Shape 1142"/>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1143" name="Shape 1143"/>
          <p:cNvSpPr/>
          <p:nvPr/>
        </p:nvSpPr>
        <p:spPr>
          <a:xfrm rot="-5400000">
            <a:off x="2811526" y="4168419"/>
            <a:ext cx="3734211" cy="288984"/>
          </a:xfrm>
          <a:prstGeom prst="bentArrow">
            <a:avLst>
              <a:gd name="adj1" fmla="val 12176"/>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cxnSp>
        <p:nvCxnSpPr>
          <p:cNvPr id="1144" name="Shape 1144"/>
          <p:cNvCxnSpPr/>
          <p:nvPr/>
        </p:nvCxnSpPr>
        <p:spPr>
          <a:xfrm rot="10800000" flipH="1">
            <a:off x="4572000" y="3931511"/>
            <a:ext cx="3252151" cy="1405"/>
          </a:xfrm>
          <a:prstGeom prst="straightConnector1">
            <a:avLst/>
          </a:prstGeom>
          <a:noFill/>
          <a:ln w="38100" cap="sq" cmpd="sng">
            <a:solidFill>
              <a:srgbClr val="C00000"/>
            </a:solidFill>
            <a:prstDash val="solid"/>
            <a:miter/>
            <a:headEnd type="none" w="med" len="med"/>
            <a:tailEnd type="none" w="med" len="med"/>
          </a:ln>
        </p:spPr>
      </p:cxnSp>
      <p:cxnSp>
        <p:nvCxnSpPr>
          <p:cNvPr id="1145" name="Shape 1145"/>
          <p:cNvCxnSpPr/>
          <p:nvPr/>
        </p:nvCxnSpPr>
        <p:spPr>
          <a:xfrm>
            <a:off x="5652078" y="3935289"/>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6" name="Shape 1146"/>
          <p:cNvCxnSpPr>
            <a:stCxn id="1143" idx="3"/>
          </p:cNvCxnSpPr>
          <p:nvPr/>
        </p:nvCxnSpPr>
        <p:spPr>
          <a:xfrm rot="10800000" flipH="1">
            <a:off x="4566074" y="2444606"/>
            <a:ext cx="3258000" cy="1200"/>
          </a:xfrm>
          <a:prstGeom prst="straightConnector1">
            <a:avLst/>
          </a:prstGeom>
          <a:noFill/>
          <a:ln w="38100" cap="sq" cmpd="sng">
            <a:solidFill>
              <a:srgbClr val="C00000"/>
            </a:solidFill>
            <a:prstDash val="solid"/>
            <a:miter/>
            <a:headEnd type="none" w="med" len="med"/>
            <a:tailEnd type="none" w="med" len="med"/>
          </a:ln>
        </p:spPr>
      </p:cxnSp>
      <p:cxnSp>
        <p:nvCxnSpPr>
          <p:cNvPr id="1147" name="Shape 1147"/>
          <p:cNvCxnSpPr/>
          <p:nvPr/>
        </p:nvCxnSpPr>
        <p:spPr>
          <a:xfrm>
            <a:off x="5658676" y="2450432"/>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8" name="Shape 1148"/>
          <p:cNvCxnSpPr/>
          <p:nvPr/>
        </p:nvCxnSpPr>
        <p:spPr>
          <a:xfrm>
            <a:off x="7844474" y="2450432"/>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9" name="Shape 1149"/>
          <p:cNvCxnSpPr/>
          <p:nvPr/>
        </p:nvCxnSpPr>
        <p:spPr>
          <a:xfrm>
            <a:off x="7844474" y="3934553"/>
            <a:ext cx="0" cy="25693"/>
          </a:xfrm>
          <a:prstGeom prst="straightConnector1">
            <a:avLst/>
          </a:prstGeom>
          <a:noFill/>
          <a:ln w="38100" cap="sq" cmpd="sng">
            <a:solidFill>
              <a:srgbClr val="C00000"/>
            </a:solidFill>
            <a:prstDash val="solid"/>
            <a:miter/>
            <a:headEnd type="none" w="med" len="med"/>
            <a:tailEnd type="none" w="med" len="med"/>
          </a:ln>
        </p:spPr>
      </p:cxnSp>
      <p:sp>
        <p:nvSpPr>
          <p:cNvPr id="1150" name="Shape 1150"/>
          <p:cNvSpPr/>
          <p:nvPr/>
        </p:nvSpPr>
        <p:spPr>
          <a:xfrm rot="5400000">
            <a:off x="4675280" y="6250959"/>
            <a:ext cx="409930" cy="195261"/>
          </a:xfrm>
          <a:prstGeom prst="bentArrow">
            <a:avLst>
              <a:gd name="adj1" fmla="val 1834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nvGrpSpPr>
          <p:cNvPr id="1151" name="Shape 1151"/>
          <p:cNvGrpSpPr/>
          <p:nvPr/>
        </p:nvGrpSpPr>
        <p:grpSpPr>
          <a:xfrm>
            <a:off x="4790225" y="6247848"/>
            <a:ext cx="345402" cy="447390"/>
            <a:chOff x="4790225" y="6247848"/>
            <a:chExt cx="345402" cy="447390"/>
          </a:xfrm>
        </p:grpSpPr>
        <p:pic>
          <p:nvPicPr>
            <p:cNvPr id="1152" name="Shape 1152"/>
            <p:cNvPicPr preferRelativeResize="0"/>
            <p:nvPr/>
          </p:nvPicPr>
          <p:blipFill rotWithShape="1">
            <a:blip r:embed="rId9">
              <a:alphaModFix/>
            </a:blip>
            <a:srcRect/>
            <a:stretch/>
          </p:blipFill>
          <p:spPr>
            <a:xfrm>
              <a:off x="4790225" y="6379391"/>
              <a:ext cx="315847" cy="315847"/>
            </a:xfrm>
            <a:prstGeom prst="rect">
              <a:avLst/>
            </a:prstGeom>
            <a:noFill/>
            <a:ln>
              <a:noFill/>
            </a:ln>
          </p:spPr>
        </p:pic>
        <p:pic>
          <p:nvPicPr>
            <p:cNvPr id="1153" name="Shape 1153"/>
            <p:cNvPicPr preferRelativeResize="0"/>
            <p:nvPr/>
          </p:nvPicPr>
          <p:blipFill rotWithShape="1">
            <a:blip r:embed="rId10">
              <a:alphaModFix/>
            </a:blip>
            <a:srcRect/>
            <a:stretch/>
          </p:blipFill>
          <p:spPr>
            <a:xfrm>
              <a:off x="5005385" y="6247848"/>
              <a:ext cx="130242" cy="130242"/>
            </a:xfrm>
            <a:prstGeom prst="rect">
              <a:avLst/>
            </a:prstGeom>
            <a:noFill/>
            <a:ln>
              <a:noFill/>
            </a:ln>
          </p:spPr>
        </p:pic>
      </p:grpSp>
    </p:spTree>
    <p:extLst>
      <p:ext uri="{BB962C8B-B14F-4D97-AF65-F5344CB8AC3E}">
        <p14:creationId xmlns:p14="http://schemas.microsoft.com/office/powerpoint/2010/main" val="22700151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51"/>
                                        </p:tgtEl>
                                        <p:attrNameLst>
                                          <p:attrName>style.visibility</p:attrName>
                                        </p:attrNameLst>
                                      </p:cBhvr>
                                      <p:to>
                                        <p:strVal val="visible"/>
                                      </p:to>
                                    </p:set>
                                    <p:anim calcmode="lin" valueType="num">
                                      <p:cBhvr additive="base">
                                        <p:cTn id="7" dur="500"/>
                                        <p:tgtEl>
                                          <p:spTgt spid="1151"/>
                                        </p:tgtEl>
                                        <p:attrNameLst>
                                          <p:attrName>ppt_w</p:attrName>
                                        </p:attrNameLst>
                                      </p:cBhvr>
                                      <p:tavLst>
                                        <p:tav tm="0">
                                          <p:val>
                                            <p:strVal val="0"/>
                                          </p:val>
                                        </p:tav>
                                        <p:tav tm="100000">
                                          <p:val>
                                            <p:strVal val="#ppt_w"/>
                                          </p:val>
                                        </p:tav>
                                      </p:tavLst>
                                    </p:anim>
                                    <p:anim calcmode="lin" valueType="num">
                                      <p:cBhvr additive="base">
                                        <p:cTn id="8" dur="500"/>
                                        <p:tgtEl>
                                          <p:spTgt spid="115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50"/>
                                        </p:tgtEl>
                                        <p:attrNameLst>
                                          <p:attrName>style.visibility</p:attrName>
                                        </p:attrNameLst>
                                      </p:cBhvr>
                                      <p:to>
                                        <p:strVal val="visible"/>
                                      </p:to>
                                    </p:set>
                                    <p:animEffect transition="in" filter="fade">
                                      <p:cBhvr>
                                        <p:cTn id="12" dur="500"/>
                                        <p:tgtEl>
                                          <p:spTgt spid="115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143"/>
                                        </p:tgtEl>
                                        <p:attrNameLst>
                                          <p:attrName>style.visibility</p:attrName>
                                        </p:attrNameLst>
                                      </p:cBhvr>
                                      <p:to>
                                        <p:strVal val="visible"/>
                                      </p:to>
                                    </p:set>
                                    <p:animEffect transition="in" filter="fade">
                                      <p:cBhvr>
                                        <p:cTn id="16" dur="750"/>
                                        <p:tgtEl>
                                          <p:spTgt spid="1143"/>
                                        </p:tgtEl>
                                      </p:cBhvr>
                                    </p:animEffect>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1144"/>
                                        </p:tgtEl>
                                        <p:attrNameLst>
                                          <p:attrName>style.visibility</p:attrName>
                                        </p:attrNameLst>
                                      </p:cBhvr>
                                      <p:to>
                                        <p:strVal val="visible"/>
                                      </p:to>
                                    </p:set>
                                    <p:animEffect transition="in" filter="fade">
                                      <p:cBhvr>
                                        <p:cTn id="20" dur="750"/>
                                        <p:tgtEl>
                                          <p:spTgt spid="1144"/>
                                        </p:tgtEl>
                                      </p:cBhvr>
                                    </p:animEffect>
                                  </p:childTnLst>
                                </p:cTn>
                              </p:par>
                              <p:par>
                                <p:cTn id="21" presetID="10" presetClass="entr" presetSubtype="0"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Effect transition="in" filter="fade">
                                      <p:cBhvr>
                                        <p:cTn id="23" dur="750"/>
                                        <p:tgtEl>
                                          <p:spTgt spid="114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45"/>
                                        </p:tgtEl>
                                        <p:attrNameLst>
                                          <p:attrName>style.visibility</p:attrName>
                                        </p:attrNameLst>
                                      </p:cBhvr>
                                      <p:to>
                                        <p:strVal val="visible"/>
                                      </p:to>
                                    </p:set>
                                    <p:animEffect transition="in" filter="fade">
                                      <p:cBhvr>
                                        <p:cTn id="27" dur="500"/>
                                        <p:tgtEl>
                                          <p:spTgt spid="1145"/>
                                        </p:tgtEl>
                                      </p:cBhvr>
                                    </p:animEffect>
                                  </p:childTnLst>
                                </p:cTn>
                              </p:par>
                              <p:par>
                                <p:cTn id="28" presetID="10" presetClass="entr" presetSubtype="0" fill="hold" nodeType="withEffect">
                                  <p:stCondLst>
                                    <p:cond delay="0"/>
                                  </p:stCondLst>
                                  <p:childTnLst>
                                    <p:set>
                                      <p:cBhvr>
                                        <p:cTn id="29" dur="1" fill="hold">
                                          <p:stCondLst>
                                            <p:cond delay="0"/>
                                          </p:stCondLst>
                                        </p:cTn>
                                        <p:tgtEl>
                                          <p:spTgt spid="1147"/>
                                        </p:tgtEl>
                                        <p:attrNameLst>
                                          <p:attrName>style.visibility</p:attrName>
                                        </p:attrNameLst>
                                      </p:cBhvr>
                                      <p:to>
                                        <p:strVal val="visible"/>
                                      </p:to>
                                    </p:set>
                                    <p:animEffect transition="in" filter="fade">
                                      <p:cBhvr>
                                        <p:cTn id="30" dur="500"/>
                                        <p:tgtEl>
                                          <p:spTgt spid="1147"/>
                                        </p:tgtEl>
                                      </p:cBhvr>
                                    </p:animEffect>
                                  </p:childTnLst>
                                </p:cTn>
                              </p:par>
                              <p:par>
                                <p:cTn id="31" presetID="10" presetClass="entr" presetSubtype="0" fill="hold" nodeType="withEffect">
                                  <p:stCondLst>
                                    <p:cond delay="0"/>
                                  </p:stCondLst>
                                  <p:childTnLst>
                                    <p:set>
                                      <p:cBhvr>
                                        <p:cTn id="32" dur="1" fill="hold">
                                          <p:stCondLst>
                                            <p:cond delay="0"/>
                                          </p:stCondLst>
                                        </p:cTn>
                                        <p:tgtEl>
                                          <p:spTgt spid="1148"/>
                                        </p:tgtEl>
                                        <p:attrNameLst>
                                          <p:attrName>style.visibility</p:attrName>
                                        </p:attrNameLst>
                                      </p:cBhvr>
                                      <p:to>
                                        <p:strVal val="visible"/>
                                      </p:to>
                                    </p:set>
                                    <p:animEffect transition="in" filter="fade">
                                      <p:cBhvr>
                                        <p:cTn id="33" dur="500"/>
                                        <p:tgtEl>
                                          <p:spTgt spid="1148"/>
                                        </p:tgtEl>
                                      </p:cBhvr>
                                    </p:animEffect>
                                  </p:childTnLst>
                                </p:cTn>
                              </p:par>
                              <p:par>
                                <p:cTn id="34" presetID="10" presetClass="entr" presetSubtype="0" fill="hold" nodeType="withEffect">
                                  <p:stCondLst>
                                    <p:cond delay="0"/>
                                  </p:stCondLst>
                                  <p:childTnLst>
                                    <p:set>
                                      <p:cBhvr>
                                        <p:cTn id="35" dur="1" fill="hold">
                                          <p:stCondLst>
                                            <p:cond delay="0"/>
                                          </p:stCondLst>
                                        </p:cTn>
                                        <p:tgtEl>
                                          <p:spTgt spid="1149"/>
                                        </p:tgtEl>
                                        <p:attrNameLst>
                                          <p:attrName>style.visibility</p:attrName>
                                        </p:attrNameLst>
                                      </p:cBhvr>
                                      <p:to>
                                        <p:strVal val="visible"/>
                                      </p:to>
                                    </p:set>
                                    <p:animEffect transition="in" filter="fade">
                                      <p:cBhvr>
                                        <p:cTn id="36" dur="500"/>
                                        <p:tgtEl>
                                          <p:spTgt spid="1149"/>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1134"/>
                                        </p:tgtEl>
                                        <p:attrNameLst>
                                          <p:attrName>style.visibility</p:attrName>
                                        </p:attrNameLst>
                                      </p:cBhvr>
                                      <p:to>
                                        <p:strVal val="visible"/>
                                      </p:to>
                                    </p:set>
                                    <p:anim calcmode="lin" valueType="num">
                                      <p:cBhvr additive="base">
                                        <p:cTn id="41" dur="500"/>
                                        <p:tgtEl>
                                          <p:spTgt spid="1134"/>
                                        </p:tgtEl>
                                        <p:attrNameLst>
                                          <p:attrName>ppt_w</p:attrName>
                                        </p:attrNameLst>
                                      </p:cBhvr>
                                      <p:tavLst>
                                        <p:tav tm="0">
                                          <p:val>
                                            <p:strVal val="0"/>
                                          </p:val>
                                        </p:tav>
                                        <p:tav tm="100000">
                                          <p:val>
                                            <p:strVal val="#ppt_w"/>
                                          </p:val>
                                        </p:tav>
                                      </p:tavLst>
                                    </p:anim>
                                    <p:anim calcmode="lin" valueType="num">
                                      <p:cBhvr additive="base">
                                        <p:cTn id="42" dur="500"/>
                                        <p:tgtEl>
                                          <p:spTgt spid="1134"/>
                                        </p:tgtEl>
                                        <p:attrNameLst>
                                          <p:attrName>ppt_h</p:attrName>
                                        </p:attrNameLst>
                                      </p:cBhvr>
                                      <p:tavLst>
                                        <p:tav tm="0">
                                          <p:val>
                                            <p:strVal val="0"/>
                                          </p:val>
                                        </p:tav>
                                        <p:tav tm="100000">
                                          <p:val>
                                            <p:strVal val="#ppt_h"/>
                                          </p:val>
                                        </p:tav>
                                      </p:tavLst>
                                    </p:anim>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33"/>
                                        </p:tgtEl>
                                        <p:attrNameLst>
                                          <p:attrName>style.visibility</p:attrName>
                                        </p:attrNameLst>
                                      </p:cBhvr>
                                      <p:to>
                                        <p:strVal val="visible"/>
                                      </p:to>
                                    </p:set>
                                    <p:animEffect transition="in" filter="fade">
                                      <p:cBhvr>
                                        <p:cTn id="46" dur="500"/>
                                        <p:tgtEl>
                                          <p:spTgt spid="113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32"/>
                                        </p:tgtEl>
                                        <p:attrNameLst>
                                          <p:attrName>style.visibility</p:attrName>
                                        </p:attrNameLst>
                                      </p:cBhvr>
                                      <p:to>
                                        <p:strVal val="visible"/>
                                      </p:to>
                                    </p:set>
                                    <p:animEffect transition="in" filter="fade">
                                      <p:cBhvr>
                                        <p:cTn id="50" dur="500"/>
                                        <p:tgtEl>
                                          <p:spTgt spid="1132"/>
                                        </p:tgtEl>
                                      </p:cBhvr>
                                    </p:animEffect>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1131"/>
                                        </p:tgtEl>
                                        <p:attrNameLst>
                                          <p:attrName>style.visibility</p:attrName>
                                        </p:attrNameLst>
                                      </p:cBhvr>
                                      <p:to>
                                        <p:strVal val="visible"/>
                                      </p:to>
                                    </p:set>
                                    <p:animEffect transition="in" filter="fade">
                                      <p:cBhvr>
                                        <p:cTn id="54" dur="750"/>
                                        <p:tgtEl>
                                          <p:spTgt spid="1131"/>
                                        </p:tgtEl>
                                      </p:cBhvr>
                                    </p:animEffect>
                                  </p:childTnLst>
                                </p:cTn>
                              </p:par>
                              <p:par>
                                <p:cTn id="55" presetID="10" presetClass="entr" presetSubtype="0" fill="hold" nodeType="withEffect">
                                  <p:stCondLst>
                                    <p:cond delay="0"/>
                                  </p:stCondLst>
                                  <p:childTnLst>
                                    <p:set>
                                      <p:cBhvr>
                                        <p:cTn id="56" dur="1" fill="hold">
                                          <p:stCondLst>
                                            <p:cond delay="0"/>
                                          </p:stCondLst>
                                        </p:cTn>
                                        <p:tgtEl>
                                          <p:spTgt spid="1130"/>
                                        </p:tgtEl>
                                        <p:attrNameLst>
                                          <p:attrName>style.visibility</p:attrName>
                                        </p:attrNameLst>
                                      </p:cBhvr>
                                      <p:to>
                                        <p:strVal val="visible"/>
                                      </p:to>
                                    </p:set>
                                    <p:animEffect transition="in" filter="fade">
                                      <p:cBhvr>
                                        <p:cTn id="57" dur="500"/>
                                        <p:tgtEl>
                                          <p:spTgt spid="1130"/>
                                        </p:tgtEl>
                                      </p:cBhvr>
                                    </p:animEffect>
                                  </p:childTnLst>
                                </p:cTn>
                              </p:par>
                            </p:childTnLst>
                          </p:cTn>
                        </p:par>
                        <p:par>
                          <p:cTn id="58" fill="hold">
                            <p:stCondLst>
                              <p:cond delay="2250"/>
                            </p:stCondLst>
                            <p:childTnLst>
                              <p:par>
                                <p:cTn id="59" presetID="10" presetClass="entr" presetSubtype="0" fill="hold" nodeType="afterEffect">
                                  <p:stCondLst>
                                    <p:cond delay="0"/>
                                  </p:stCondLst>
                                  <p:childTnLst>
                                    <p:set>
                                      <p:cBhvr>
                                        <p:cTn id="60" dur="1" fill="hold">
                                          <p:stCondLst>
                                            <p:cond delay="0"/>
                                          </p:stCondLst>
                                        </p:cTn>
                                        <p:tgtEl>
                                          <p:spTgt spid="1129"/>
                                        </p:tgtEl>
                                        <p:attrNameLst>
                                          <p:attrName>style.visibility</p:attrName>
                                        </p:attrNameLst>
                                      </p:cBhvr>
                                      <p:to>
                                        <p:strVal val="visible"/>
                                      </p:to>
                                    </p:set>
                                    <p:animEffect transition="in" filter="fade">
                                      <p:cBhvr>
                                        <p:cTn id="61" dur="500"/>
                                        <p:tgtEl>
                                          <p:spTgt spid="1129"/>
                                        </p:tgtEl>
                                      </p:cBhvr>
                                    </p:animEffect>
                                  </p:childTnLst>
                                </p:cTn>
                              </p:par>
                              <p:par>
                                <p:cTn id="62" presetID="10" presetClass="entr" presetSubtype="0" fill="hold" nodeType="withEffect">
                                  <p:stCondLst>
                                    <p:cond delay="0"/>
                                  </p:stCondLst>
                                  <p:childTnLst>
                                    <p:set>
                                      <p:cBhvr>
                                        <p:cTn id="63" dur="1" fill="hold">
                                          <p:stCondLst>
                                            <p:cond delay="0"/>
                                          </p:stCondLst>
                                        </p:cTn>
                                        <p:tgtEl>
                                          <p:spTgt spid="1125"/>
                                        </p:tgtEl>
                                        <p:attrNameLst>
                                          <p:attrName>style.visibility</p:attrName>
                                        </p:attrNameLst>
                                      </p:cBhvr>
                                      <p:to>
                                        <p:strVal val="visible"/>
                                      </p:to>
                                    </p:set>
                                    <p:animEffect transition="in" filter="fade">
                                      <p:cBhvr>
                                        <p:cTn id="64" dur="500"/>
                                        <p:tgtEl>
                                          <p:spTgt spid="1125"/>
                                        </p:tgtEl>
                                      </p:cBhvr>
                                    </p:animEffect>
                                  </p:childTnLst>
                                </p:cTn>
                              </p:par>
                              <p:par>
                                <p:cTn id="65" presetID="10" presetClass="entr" presetSubtype="0" fill="hold" nodeType="withEffect">
                                  <p:stCondLst>
                                    <p:cond delay="0"/>
                                  </p:stCondLst>
                                  <p:childTnLst>
                                    <p:set>
                                      <p:cBhvr>
                                        <p:cTn id="66" dur="1" fill="hold">
                                          <p:stCondLst>
                                            <p:cond delay="0"/>
                                          </p:stCondLst>
                                        </p:cTn>
                                        <p:tgtEl>
                                          <p:spTgt spid="1126"/>
                                        </p:tgtEl>
                                        <p:attrNameLst>
                                          <p:attrName>style.visibility</p:attrName>
                                        </p:attrNameLst>
                                      </p:cBhvr>
                                      <p:to>
                                        <p:strVal val="visible"/>
                                      </p:to>
                                    </p:set>
                                    <p:animEffect transition="in" filter="fade">
                                      <p:cBhvr>
                                        <p:cTn id="67" dur="500"/>
                                        <p:tgtEl>
                                          <p:spTgt spid="1126"/>
                                        </p:tgtEl>
                                      </p:cBhvr>
                                    </p:animEffect>
                                  </p:childTnLst>
                                </p:cTn>
                              </p:par>
                              <p:par>
                                <p:cTn id="68" presetID="10" presetClass="entr" presetSubtype="0" fill="hold" nodeType="withEffect">
                                  <p:stCondLst>
                                    <p:cond delay="0"/>
                                  </p:stCondLst>
                                  <p:childTnLst>
                                    <p:set>
                                      <p:cBhvr>
                                        <p:cTn id="69" dur="1" fill="hold">
                                          <p:stCondLst>
                                            <p:cond delay="0"/>
                                          </p:stCondLst>
                                        </p:cTn>
                                        <p:tgtEl>
                                          <p:spTgt spid="1127"/>
                                        </p:tgtEl>
                                        <p:attrNameLst>
                                          <p:attrName>style.visibility</p:attrName>
                                        </p:attrNameLst>
                                      </p:cBhvr>
                                      <p:to>
                                        <p:strVal val="visible"/>
                                      </p:to>
                                    </p:set>
                                    <p:animEffect transition="in" filter="fade">
                                      <p:cBhvr>
                                        <p:cTn id="70" dur="500"/>
                                        <p:tgtEl>
                                          <p:spTgt spid="1127"/>
                                        </p:tgtEl>
                                      </p:cBhvr>
                                    </p:animEffect>
                                  </p:childTnLst>
                                </p:cTn>
                              </p:par>
                              <p:par>
                                <p:cTn id="71" presetID="10" presetClass="entr" presetSubtype="0" fill="hold" nodeType="withEffect">
                                  <p:stCondLst>
                                    <p:cond delay="0"/>
                                  </p:stCondLst>
                                  <p:childTnLst>
                                    <p:set>
                                      <p:cBhvr>
                                        <p:cTn id="72" dur="1" fill="hold">
                                          <p:stCondLst>
                                            <p:cond delay="0"/>
                                          </p:stCondLst>
                                        </p:cTn>
                                        <p:tgtEl>
                                          <p:spTgt spid="1128"/>
                                        </p:tgtEl>
                                        <p:attrNameLst>
                                          <p:attrName>style.visibility</p:attrName>
                                        </p:attrNameLst>
                                      </p:cBhvr>
                                      <p:to>
                                        <p:strVal val="visible"/>
                                      </p:to>
                                    </p:set>
                                    <p:animEffect transition="in" filter="fade">
                                      <p:cBhvr>
                                        <p:cTn id="73" dur="500"/>
                                        <p:tgtEl>
                                          <p:spTgt spid="1128"/>
                                        </p:tgtEl>
                                      </p:cBhvr>
                                    </p:animEffect>
                                  </p:childTnLst>
                                </p:cTn>
                              </p:par>
                            </p:childTnLst>
                          </p:cTn>
                        </p:par>
                      </p:childTnLst>
                    </p:cTn>
                  </p:par>
                  <p:par>
                    <p:cTn id="74" fill="hold">
                      <p:stCondLst>
                        <p:cond delay="indefinite"/>
                      </p:stCondLst>
                      <p:childTnLst>
                        <p:par>
                          <p:cTn id="75" fill="hold">
                            <p:stCondLst>
                              <p:cond delay="0"/>
                            </p:stCondLst>
                            <p:childTnLst>
                              <p:par>
                                <p:cTn id="76" presetID="23" presetClass="entr" presetSubtype="16" fill="hold" nodeType="clickEffect">
                                  <p:stCondLst>
                                    <p:cond delay="0"/>
                                  </p:stCondLst>
                                  <p:childTnLst>
                                    <p:set>
                                      <p:cBhvr>
                                        <p:cTn id="77" dur="1" fill="hold">
                                          <p:stCondLst>
                                            <p:cond delay="0"/>
                                          </p:stCondLst>
                                        </p:cTn>
                                        <p:tgtEl>
                                          <p:spTgt spid="1102"/>
                                        </p:tgtEl>
                                        <p:attrNameLst>
                                          <p:attrName>style.visibility</p:attrName>
                                        </p:attrNameLst>
                                      </p:cBhvr>
                                      <p:to>
                                        <p:strVal val="visible"/>
                                      </p:to>
                                    </p:set>
                                    <p:anim calcmode="lin" valueType="num">
                                      <p:cBhvr additive="base">
                                        <p:cTn id="78" dur="500"/>
                                        <p:tgtEl>
                                          <p:spTgt spid="1102"/>
                                        </p:tgtEl>
                                        <p:attrNameLst>
                                          <p:attrName>ppt_w</p:attrName>
                                        </p:attrNameLst>
                                      </p:cBhvr>
                                      <p:tavLst>
                                        <p:tav tm="0">
                                          <p:val>
                                            <p:strVal val="0"/>
                                          </p:val>
                                        </p:tav>
                                        <p:tav tm="100000">
                                          <p:val>
                                            <p:strVal val="#ppt_w"/>
                                          </p:val>
                                        </p:tav>
                                      </p:tavLst>
                                    </p:anim>
                                    <p:anim calcmode="lin" valueType="num">
                                      <p:cBhvr additive="base">
                                        <p:cTn id="79" dur="500"/>
                                        <p:tgtEl>
                                          <p:spTgt spid="1102"/>
                                        </p:tgtEl>
                                        <p:attrNameLst>
                                          <p:attrName>ppt_h</p:attrName>
                                        </p:attrNameLst>
                                      </p:cBhvr>
                                      <p:tavLst>
                                        <p:tav tm="0">
                                          <p:val>
                                            <p:strVal val="0"/>
                                          </p:val>
                                        </p:tav>
                                        <p:tav tm="100000">
                                          <p:val>
                                            <p:strVal val="#ppt_h"/>
                                          </p:val>
                                        </p:tav>
                                      </p:tavLst>
                                    </p:anim>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1112"/>
                                        </p:tgtEl>
                                        <p:attrNameLst>
                                          <p:attrName>style.visibility</p:attrName>
                                        </p:attrNameLst>
                                      </p:cBhvr>
                                      <p:to>
                                        <p:strVal val="visible"/>
                                      </p:to>
                                    </p:set>
                                    <p:animEffect transition="in" filter="fade">
                                      <p:cBhvr>
                                        <p:cTn id="83" dur="500"/>
                                        <p:tgtEl>
                                          <p:spTgt spid="1112"/>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113"/>
                                        </p:tgtEl>
                                        <p:attrNameLst>
                                          <p:attrName>style.visibility</p:attrName>
                                        </p:attrNameLst>
                                      </p:cBhvr>
                                      <p:to>
                                        <p:strVal val="visible"/>
                                      </p:to>
                                    </p:set>
                                    <p:animEffect transition="in" filter="fade">
                                      <p:cBhvr>
                                        <p:cTn id="87" dur="500"/>
                                        <p:tgtEl>
                                          <p:spTgt spid="1113"/>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1114"/>
                                        </p:tgtEl>
                                        <p:attrNameLst>
                                          <p:attrName>style.visibility</p:attrName>
                                        </p:attrNameLst>
                                      </p:cBhvr>
                                      <p:to>
                                        <p:strVal val="visible"/>
                                      </p:to>
                                    </p:set>
                                    <p:animEffect transition="in" filter="fade">
                                      <p:cBhvr>
                                        <p:cTn id="91" dur="750"/>
                                        <p:tgtEl>
                                          <p:spTgt spid="1114"/>
                                        </p:tgtEl>
                                      </p:cBhvr>
                                    </p:animEffect>
                                  </p:childTnLst>
                                </p:cTn>
                              </p:par>
                              <p:par>
                                <p:cTn id="92" presetID="10" presetClass="entr" presetSubtype="0" fill="hold" nodeType="withEffect">
                                  <p:stCondLst>
                                    <p:cond delay="0"/>
                                  </p:stCondLst>
                                  <p:childTnLst>
                                    <p:set>
                                      <p:cBhvr>
                                        <p:cTn id="93" dur="1" fill="hold">
                                          <p:stCondLst>
                                            <p:cond delay="0"/>
                                          </p:stCondLst>
                                        </p:cTn>
                                        <p:tgtEl>
                                          <p:spTgt spid="1119"/>
                                        </p:tgtEl>
                                        <p:attrNameLst>
                                          <p:attrName>style.visibility</p:attrName>
                                        </p:attrNameLst>
                                      </p:cBhvr>
                                      <p:to>
                                        <p:strVal val="visible"/>
                                      </p:to>
                                    </p:set>
                                    <p:animEffect transition="in" filter="fade">
                                      <p:cBhvr>
                                        <p:cTn id="94" dur="500"/>
                                        <p:tgtEl>
                                          <p:spTgt spid="1119"/>
                                        </p:tgtEl>
                                      </p:cBhvr>
                                    </p:animEffect>
                                  </p:childTnLst>
                                </p:cTn>
                              </p:par>
                            </p:childTnLst>
                          </p:cTn>
                        </p:par>
                        <p:par>
                          <p:cTn id="95" fill="hold">
                            <p:stCondLst>
                              <p:cond delay="2250"/>
                            </p:stCondLst>
                            <p:childTnLst>
                              <p:par>
                                <p:cTn id="96" presetID="10" presetClass="entr" presetSubtype="0" fill="hold" nodeType="afterEffect">
                                  <p:stCondLst>
                                    <p:cond delay="0"/>
                                  </p:stCondLst>
                                  <p:childTnLst>
                                    <p:set>
                                      <p:cBhvr>
                                        <p:cTn id="97" dur="1" fill="hold">
                                          <p:stCondLst>
                                            <p:cond delay="0"/>
                                          </p:stCondLst>
                                        </p:cTn>
                                        <p:tgtEl>
                                          <p:spTgt spid="1120"/>
                                        </p:tgtEl>
                                        <p:attrNameLst>
                                          <p:attrName>style.visibility</p:attrName>
                                        </p:attrNameLst>
                                      </p:cBhvr>
                                      <p:to>
                                        <p:strVal val="visible"/>
                                      </p:to>
                                    </p:set>
                                    <p:animEffect transition="in" filter="fade">
                                      <p:cBhvr>
                                        <p:cTn id="98" dur="500"/>
                                        <p:tgtEl>
                                          <p:spTgt spid="1120"/>
                                        </p:tgtEl>
                                      </p:cBhvr>
                                    </p:animEffect>
                                  </p:childTnLst>
                                </p:cTn>
                              </p:par>
                              <p:par>
                                <p:cTn id="99" presetID="10" presetClass="entr" presetSubtype="0" fill="hold" nodeType="withEffect">
                                  <p:stCondLst>
                                    <p:cond delay="0"/>
                                  </p:stCondLst>
                                  <p:childTnLst>
                                    <p:set>
                                      <p:cBhvr>
                                        <p:cTn id="100" dur="1" fill="hold">
                                          <p:stCondLst>
                                            <p:cond delay="0"/>
                                          </p:stCondLst>
                                        </p:cTn>
                                        <p:tgtEl>
                                          <p:spTgt spid="1115"/>
                                        </p:tgtEl>
                                        <p:attrNameLst>
                                          <p:attrName>style.visibility</p:attrName>
                                        </p:attrNameLst>
                                      </p:cBhvr>
                                      <p:to>
                                        <p:strVal val="visible"/>
                                      </p:to>
                                    </p:set>
                                    <p:animEffect transition="in" filter="fade">
                                      <p:cBhvr>
                                        <p:cTn id="101" dur="500"/>
                                        <p:tgtEl>
                                          <p:spTgt spid="1115"/>
                                        </p:tgtEl>
                                      </p:cBhvr>
                                    </p:animEffect>
                                  </p:childTnLst>
                                </p:cTn>
                              </p:par>
                              <p:par>
                                <p:cTn id="102" presetID="10" presetClass="entr" presetSubtype="0" fill="hold" nodeType="withEffect">
                                  <p:stCondLst>
                                    <p:cond delay="0"/>
                                  </p:stCondLst>
                                  <p:childTnLst>
                                    <p:set>
                                      <p:cBhvr>
                                        <p:cTn id="103" dur="1" fill="hold">
                                          <p:stCondLst>
                                            <p:cond delay="0"/>
                                          </p:stCondLst>
                                        </p:cTn>
                                        <p:tgtEl>
                                          <p:spTgt spid="1116"/>
                                        </p:tgtEl>
                                        <p:attrNameLst>
                                          <p:attrName>style.visibility</p:attrName>
                                        </p:attrNameLst>
                                      </p:cBhvr>
                                      <p:to>
                                        <p:strVal val="visible"/>
                                      </p:to>
                                    </p:set>
                                    <p:animEffect transition="in" filter="fade">
                                      <p:cBhvr>
                                        <p:cTn id="104" dur="500"/>
                                        <p:tgtEl>
                                          <p:spTgt spid="1116"/>
                                        </p:tgtEl>
                                      </p:cBhvr>
                                    </p:animEffect>
                                  </p:childTnLst>
                                </p:cTn>
                              </p:par>
                              <p:par>
                                <p:cTn id="105" presetID="10" presetClass="entr" presetSubtype="0" fill="hold" nodeType="withEffect">
                                  <p:stCondLst>
                                    <p:cond delay="0"/>
                                  </p:stCondLst>
                                  <p:childTnLst>
                                    <p:set>
                                      <p:cBhvr>
                                        <p:cTn id="106" dur="1" fill="hold">
                                          <p:stCondLst>
                                            <p:cond delay="0"/>
                                          </p:stCondLst>
                                        </p:cTn>
                                        <p:tgtEl>
                                          <p:spTgt spid="1117"/>
                                        </p:tgtEl>
                                        <p:attrNameLst>
                                          <p:attrName>style.visibility</p:attrName>
                                        </p:attrNameLst>
                                      </p:cBhvr>
                                      <p:to>
                                        <p:strVal val="visible"/>
                                      </p:to>
                                    </p:set>
                                    <p:animEffect transition="in" filter="fade">
                                      <p:cBhvr>
                                        <p:cTn id="107" dur="500"/>
                                        <p:tgtEl>
                                          <p:spTgt spid="1117"/>
                                        </p:tgtEl>
                                      </p:cBhvr>
                                    </p:animEffect>
                                  </p:childTnLst>
                                </p:cTn>
                              </p:par>
                              <p:par>
                                <p:cTn id="108" presetID="10" presetClass="entr" presetSubtype="0" fill="hold" nodeType="withEffect">
                                  <p:stCondLst>
                                    <p:cond delay="0"/>
                                  </p:stCondLst>
                                  <p:childTnLst>
                                    <p:set>
                                      <p:cBhvr>
                                        <p:cTn id="109" dur="1" fill="hold">
                                          <p:stCondLst>
                                            <p:cond delay="0"/>
                                          </p:stCondLst>
                                        </p:cTn>
                                        <p:tgtEl>
                                          <p:spTgt spid="1118"/>
                                        </p:tgtEl>
                                        <p:attrNameLst>
                                          <p:attrName>style.visibility</p:attrName>
                                        </p:attrNameLst>
                                      </p:cBhvr>
                                      <p:to>
                                        <p:strVal val="visible"/>
                                      </p:to>
                                    </p:set>
                                    <p:animEffect transition="in" filter="fade">
                                      <p:cBhvr>
                                        <p:cTn id="110" dur="500"/>
                                        <p:tgtEl>
                                          <p:spTgt spid="1118"/>
                                        </p:tgtEl>
                                      </p:cBhvr>
                                    </p:animEffect>
                                  </p:childTnLst>
                                </p:cTn>
                              </p:par>
                            </p:childTnLst>
                          </p:cTn>
                        </p:par>
                        <p:par>
                          <p:cTn id="111" fill="hold">
                            <p:stCondLst>
                              <p:cond delay="2750"/>
                            </p:stCondLst>
                            <p:childTnLst>
                              <p:par>
                                <p:cTn id="112" presetID="10" presetClass="entr" presetSubtype="0" fill="hold" nodeType="afterEffect">
                                  <p:stCondLst>
                                    <p:cond delay="0"/>
                                  </p:stCondLst>
                                  <p:childTnLst>
                                    <p:set>
                                      <p:cBhvr>
                                        <p:cTn id="113" dur="1" fill="hold">
                                          <p:stCondLst>
                                            <p:cond delay="0"/>
                                          </p:stCondLst>
                                        </p:cTn>
                                        <p:tgtEl>
                                          <p:spTgt spid="1121"/>
                                        </p:tgtEl>
                                        <p:attrNameLst>
                                          <p:attrName>style.visibility</p:attrName>
                                        </p:attrNameLst>
                                      </p:cBhvr>
                                      <p:to>
                                        <p:strVal val="visible"/>
                                      </p:to>
                                    </p:set>
                                    <p:animEffect transition="in" filter="fade">
                                      <p:cBhvr>
                                        <p:cTn id="114" dur="500"/>
                                        <p:tgtEl>
                                          <p:spTgt spid="1121"/>
                                        </p:tgtEl>
                                      </p:cBhvr>
                                    </p:animEffect>
                                  </p:childTnLst>
                                </p:cTn>
                              </p:par>
                              <p:par>
                                <p:cTn id="115" presetID="10" presetClass="entr" presetSubtype="0" fill="hold" nodeType="withEffect">
                                  <p:stCondLst>
                                    <p:cond delay="0"/>
                                  </p:stCondLst>
                                  <p:childTnLst>
                                    <p:set>
                                      <p:cBhvr>
                                        <p:cTn id="116" dur="1" fill="hold">
                                          <p:stCondLst>
                                            <p:cond delay="0"/>
                                          </p:stCondLst>
                                        </p:cTn>
                                        <p:tgtEl>
                                          <p:spTgt spid="1122"/>
                                        </p:tgtEl>
                                        <p:attrNameLst>
                                          <p:attrName>style.visibility</p:attrName>
                                        </p:attrNameLst>
                                      </p:cBhvr>
                                      <p:to>
                                        <p:strVal val="visible"/>
                                      </p:to>
                                    </p:set>
                                    <p:animEffect transition="in" filter="fade">
                                      <p:cBhvr>
                                        <p:cTn id="117" dur="500"/>
                                        <p:tgtEl>
                                          <p:spTgt spid="1122"/>
                                        </p:tgtEl>
                                      </p:cBhvr>
                                    </p:animEffect>
                                  </p:childTnLst>
                                </p:cTn>
                              </p:par>
                              <p:par>
                                <p:cTn id="118" presetID="10" presetClass="entr" presetSubtype="0" fill="hold" nodeType="withEffect">
                                  <p:stCondLst>
                                    <p:cond delay="0"/>
                                  </p:stCondLst>
                                  <p:childTnLst>
                                    <p:set>
                                      <p:cBhvr>
                                        <p:cTn id="119" dur="1" fill="hold">
                                          <p:stCondLst>
                                            <p:cond delay="0"/>
                                          </p:stCondLst>
                                        </p:cTn>
                                        <p:tgtEl>
                                          <p:spTgt spid="1123"/>
                                        </p:tgtEl>
                                        <p:attrNameLst>
                                          <p:attrName>style.visibility</p:attrName>
                                        </p:attrNameLst>
                                      </p:cBhvr>
                                      <p:to>
                                        <p:strVal val="visible"/>
                                      </p:to>
                                    </p:set>
                                    <p:animEffect transition="in" filter="fade">
                                      <p:cBhvr>
                                        <p:cTn id="120" dur="500"/>
                                        <p:tgtEl>
                                          <p:spTgt spid="1123"/>
                                        </p:tgtEl>
                                      </p:cBhvr>
                                    </p:animEffect>
                                  </p:childTnLst>
                                </p:cTn>
                              </p:par>
                              <p:par>
                                <p:cTn id="121" presetID="10" presetClass="entr" presetSubtype="0" fill="hold" nodeType="withEffect">
                                  <p:stCondLst>
                                    <p:cond delay="0"/>
                                  </p:stCondLst>
                                  <p:childTnLst>
                                    <p:set>
                                      <p:cBhvr>
                                        <p:cTn id="122" dur="1" fill="hold">
                                          <p:stCondLst>
                                            <p:cond delay="0"/>
                                          </p:stCondLst>
                                        </p:cTn>
                                        <p:tgtEl>
                                          <p:spTgt spid="1124"/>
                                        </p:tgtEl>
                                        <p:attrNameLst>
                                          <p:attrName>style.visibility</p:attrName>
                                        </p:attrNameLst>
                                      </p:cBhvr>
                                      <p:to>
                                        <p:strVal val="visible"/>
                                      </p:to>
                                    </p:set>
                                    <p:animEffect transition="in" filter="fade">
                                      <p:cBhvr>
                                        <p:cTn id="123" dur="500"/>
                                        <p:tgtEl>
                                          <p:spTgt spid="1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4CC46B-4CC2-465D-84BB-1C648B95EF62}"/>
              </a:ext>
            </a:extLst>
          </p:cNvPr>
          <p:cNvSpPr/>
          <p:nvPr/>
        </p:nvSpPr>
        <p:spPr>
          <a:xfrm>
            <a:off x="42053" y="1845699"/>
            <a:ext cx="12434710" cy="519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14" fontAlgn="base">
              <a:spcBef>
                <a:spcPct val="0"/>
              </a:spcBef>
              <a:spcAft>
                <a:spcPts val="600"/>
              </a:spcAft>
            </a:pPr>
            <a:endParaRPr lang="en-US" b="1" kern="0" dirty="0">
              <a:solidFill>
                <a:srgbClr val="FFFFFF"/>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0C6A3598-02F8-481C-A6A1-05BE5D52C594}"/>
              </a:ext>
            </a:extLst>
          </p:cNvPr>
          <p:cNvGrpSpPr/>
          <p:nvPr/>
        </p:nvGrpSpPr>
        <p:grpSpPr>
          <a:xfrm>
            <a:off x="883" y="1797289"/>
            <a:ext cx="12434711" cy="936375"/>
            <a:chOff x="0" y="1797048"/>
            <a:chExt cx="12436475" cy="936508"/>
          </a:xfrm>
        </p:grpSpPr>
        <p:sp>
          <p:nvSpPr>
            <p:cNvPr id="11" name="Rectangle 10">
              <a:extLst>
                <a:ext uri="{FF2B5EF4-FFF2-40B4-BE49-F238E27FC236}">
                  <a16:creationId xmlns:a16="http://schemas.microsoft.com/office/drawing/2014/main" id="{02FC6DF0-3F0D-4C91-A3C1-CF46C7F0F206}"/>
                </a:ext>
              </a:extLst>
            </p:cNvPr>
            <p:cNvSpPr/>
            <p:nvPr/>
          </p:nvSpPr>
          <p:spPr bwMode="auto">
            <a:xfrm>
              <a:off x="0" y="1797049"/>
              <a:ext cx="6217920" cy="9365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Compressed—size on download</a:t>
              </a:r>
            </a:p>
          </p:txBody>
        </p:sp>
        <p:sp>
          <p:nvSpPr>
            <p:cNvPr id="12" name="Rectangle 11">
              <a:extLst>
                <a:ext uri="{FF2B5EF4-FFF2-40B4-BE49-F238E27FC236}">
                  <a16:creationId xmlns:a16="http://schemas.microsoft.com/office/drawing/2014/main" id="{4D86622F-BF43-4822-876F-33171AA722DA}"/>
                </a:ext>
              </a:extLst>
            </p:cNvPr>
            <p:cNvSpPr/>
            <p:nvPr/>
          </p:nvSpPr>
          <p:spPr bwMode="auto">
            <a:xfrm>
              <a:off x="6218555" y="1797048"/>
              <a:ext cx="6217920" cy="9365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Uncompressed—size on disk</a:t>
              </a:r>
            </a:p>
          </p:txBody>
        </p:sp>
      </p:grpSp>
      <p:sp>
        <p:nvSpPr>
          <p:cNvPr id="2" name="Title 1">
            <a:extLst>
              <a:ext uri="{FF2B5EF4-FFF2-40B4-BE49-F238E27FC236}">
                <a16:creationId xmlns:a16="http://schemas.microsoft.com/office/drawing/2014/main" id="{7994CF32-2867-4A73-8E3F-ACC2B3ACA3ED}"/>
              </a:ext>
            </a:extLst>
          </p:cNvPr>
          <p:cNvSpPr>
            <a:spLocks noGrp="1"/>
          </p:cNvSpPr>
          <p:nvPr>
            <p:ph type="title"/>
          </p:nvPr>
        </p:nvSpPr>
        <p:spPr/>
        <p:txBody>
          <a:bodyPr/>
          <a:lstStyle/>
          <a:p>
            <a:r>
              <a:rPr lang="en-US" dirty="0"/>
              <a:t>Nano Server, version 1709</a:t>
            </a:r>
          </a:p>
        </p:txBody>
      </p:sp>
      <p:graphicFrame>
        <p:nvGraphicFramePr>
          <p:cNvPr id="4" name="Table 3">
            <a:extLst>
              <a:ext uri="{FF2B5EF4-FFF2-40B4-BE49-F238E27FC236}">
                <a16:creationId xmlns:a16="http://schemas.microsoft.com/office/drawing/2014/main" id="{3D58971F-CA3A-41A7-B988-9719AEC4255E}"/>
              </a:ext>
            </a:extLst>
          </p:cNvPr>
          <p:cNvGraphicFramePr>
            <a:graphicFrameLocks noGrp="1"/>
          </p:cNvGraphicFramePr>
          <p:nvPr>
            <p:extLst/>
          </p:nvPr>
        </p:nvGraphicFramePr>
        <p:xfrm>
          <a:off x="272482" y="3558626"/>
          <a:ext cx="5755199" cy="2224314"/>
        </p:xfrm>
        <a:graphic>
          <a:graphicData uri="http://schemas.openxmlformats.org/drawingml/2006/table">
            <a:tbl>
              <a:tblPr firstRow="1" bandRow="1">
                <a:tableStyleId>{5C22544A-7EE6-4342-B048-85BDC9FD1C3A}</a:tableStyleId>
              </a:tblPr>
              <a:tblGrid>
                <a:gridCol w="2248413">
                  <a:extLst>
                    <a:ext uri="{9D8B030D-6E8A-4147-A177-3AD203B41FA5}">
                      <a16:colId xmlns:a16="http://schemas.microsoft.com/office/drawing/2014/main" val="2326263902"/>
                    </a:ext>
                  </a:extLst>
                </a:gridCol>
                <a:gridCol w="1588386">
                  <a:extLst>
                    <a:ext uri="{9D8B030D-6E8A-4147-A177-3AD203B41FA5}">
                      <a16:colId xmlns:a16="http://schemas.microsoft.com/office/drawing/2014/main" val="1105586613"/>
                    </a:ext>
                  </a:extLst>
                </a:gridCol>
                <a:gridCol w="1918400">
                  <a:extLst>
                    <a:ext uri="{9D8B030D-6E8A-4147-A177-3AD203B41FA5}">
                      <a16:colId xmlns:a16="http://schemas.microsoft.com/office/drawing/2014/main" val="3914161758"/>
                    </a:ext>
                  </a:extLst>
                </a:gridCol>
              </a:tblGrid>
              <a:tr h="741438">
                <a:tc>
                  <a:txBody>
                    <a:bodyPr/>
                    <a:lstStyle/>
                    <a:p>
                      <a:endParaRPr lang="en-US" sz="1700" dirty="0"/>
                    </a:p>
                  </a:txBody>
                  <a:tcPr marL="91427" marR="91427" marT="45713" marB="45713"/>
                </a:tc>
                <a:tc>
                  <a:txBody>
                    <a:bodyPr/>
                    <a:lstStyle/>
                    <a:p>
                      <a:pPr algn="ctr"/>
                      <a:r>
                        <a:rPr lang="en-US" sz="1700" b="0" dirty="0">
                          <a:gradFill>
                            <a:gsLst>
                              <a:gs pos="1250">
                                <a:schemeClr val="bg1"/>
                              </a:gs>
                              <a:gs pos="100000">
                                <a:schemeClr val="bg1"/>
                              </a:gs>
                            </a:gsLst>
                            <a:lin ang="5400000" scaled="0"/>
                          </a:gradFill>
                        </a:rPr>
                        <a:t>Base</a:t>
                      </a:r>
                    </a:p>
                    <a:p>
                      <a:pPr algn="ctr"/>
                      <a:r>
                        <a:rPr lang="en-US" sz="1700" b="0" dirty="0">
                          <a:gradFill>
                            <a:gsLst>
                              <a:gs pos="1250">
                                <a:schemeClr val="bg1"/>
                              </a:gs>
                              <a:gs pos="100000">
                                <a:schemeClr val="bg1"/>
                              </a:gs>
                            </a:gsLst>
                            <a:lin ang="5400000" scaled="0"/>
                          </a:gradFill>
                        </a:rPr>
                        <a:t>image</a:t>
                      </a:r>
                    </a:p>
                  </a:txBody>
                  <a:tcPr marL="91427" marR="91427" marT="45713" marB="45713"/>
                </a:tc>
                <a:tc>
                  <a:txBody>
                    <a:bodyPr/>
                    <a:lstStyle/>
                    <a:p>
                      <a:pPr algn="ctr"/>
                      <a:r>
                        <a:rPr lang="en-US" sz="1700" b="0" dirty="0">
                          <a:gradFill>
                            <a:gsLst>
                              <a:gs pos="1250">
                                <a:schemeClr val="bg1"/>
                              </a:gs>
                              <a:gs pos="100000">
                                <a:schemeClr val="bg1"/>
                              </a:gs>
                            </a:gsLst>
                            <a:lin ang="5400000" scaled="0"/>
                          </a:gradFill>
                        </a:rPr>
                        <a:t>+ .NET </a:t>
                      </a:r>
                      <a:br>
                        <a:rPr lang="en-US" sz="1700" b="0" dirty="0">
                          <a:gradFill>
                            <a:gsLst>
                              <a:gs pos="1250">
                                <a:schemeClr val="bg1"/>
                              </a:gs>
                              <a:gs pos="100000">
                                <a:schemeClr val="bg1"/>
                              </a:gs>
                            </a:gsLst>
                            <a:lin ang="5400000" scaled="0"/>
                          </a:gradFill>
                        </a:rPr>
                      </a:br>
                      <a:r>
                        <a:rPr lang="en-US" sz="1700" b="0" dirty="0">
                          <a:gradFill>
                            <a:gsLst>
                              <a:gs pos="1250">
                                <a:schemeClr val="bg1"/>
                              </a:gs>
                              <a:gs pos="100000">
                                <a:schemeClr val="bg1"/>
                              </a:gs>
                            </a:gsLst>
                            <a:lin ang="5400000" scaled="0"/>
                          </a:gradFill>
                        </a:rPr>
                        <a:t>Core runtime</a:t>
                      </a:r>
                    </a:p>
                  </a:txBody>
                  <a:tcPr marL="91427" marR="91427" marT="45713" marB="45713"/>
                </a:tc>
                <a:extLst>
                  <a:ext uri="{0D108BD9-81ED-4DB2-BD59-A6C34878D82A}">
                    <a16:rowId xmlns:a16="http://schemas.microsoft.com/office/drawing/2014/main" val="1562572566"/>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2016</a:t>
                      </a:r>
                    </a:p>
                    <a:p>
                      <a:r>
                        <a:rPr lang="en-US" sz="1700" dirty="0">
                          <a:gradFill>
                            <a:gsLst>
                              <a:gs pos="85246">
                                <a:schemeClr val="tx1">
                                  <a:lumMod val="50000"/>
                                </a:schemeClr>
                              </a:gs>
                              <a:gs pos="76503">
                                <a:schemeClr val="tx1">
                                  <a:lumMod val="50000"/>
                                </a:schemeClr>
                              </a:gs>
                            </a:gsLst>
                            <a:lin ang="5400000" scaled="0"/>
                          </a:gradFill>
                        </a:rPr>
                        <a:t>Nano Server</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383 MB</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413 MB</a:t>
                      </a:r>
                    </a:p>
                  </a:txBody>
                  <a:tcPr marL="91427" marR="91427" marT="45713" marB="45713">
                    <a:solidFill>
                      <a:schemeClr val="bg1">
                        <a:lumMod val="95000"/>
                      </a:schemeClr>
                    </a:solidFill>
                  </a:tcPr>
                </a:tc>
                <a:extLst>
                  <a:ext uri="{0D108BD9-81ED-4DB2-BD59-A6C34878D82A}">
                    <a16:rowId xmlns:a16="http://schemas.microsoft.com/office/drawing/2014/main" val="937153017"/>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v1709 Nano Server</a:t>
                      </a: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78 MB</a:t>
                      </a: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107 MB</a:t>
                      </a:r>
                    </a:p>
                  </a:txBody>
                  <a:tcPr marL="91427" marR="91427" marT="45713" marB="45713">
                    <a:solidFill>
                      <a:schemeClr val="bg1">
                        <a:lumMod val="85000"/>
                      </a:schemeClr>
                    </a:solidFill>
                  </a:tcPr>
                </a:tc>
                <a:extLst>
                  <a:ext uri="{0D108BD9-81ED-4DB2-BD59-A6C34878D82A}">
                    <a16:rowId xmlns:a16="http://schemas.microsoft.com/office/drawing/2014/main" val="3172801612"/>
                  </a:ext>
                </a:extLst>
              </a:tr>
            </a:tbl>
          </a:graphicData>
        </a:graphic>
      </p:graphicFrame>
      <p:sp>
        <p:nvSpPr>
          <p:cNvPr id="8" name="Arrow: Right 7">
            <a:extLst>
              <a:ext uri="{FF2B5EF4-FFF2-40B4-BE49-F238E27FC236}">
                <a16:creationId xmlns:a16="http://schemas.microsoft.com/office/drawing/2014/main" id="{D3CCE1E0-9062-424B-A055-B472B7AD3800}"/>
              </a:ext>
            </a:extLst>
          </p:cNvPr>
          <p:cNvSpPr/>
          <p:nvPr/>
        </p:nvSpPr>
        <p:spPr bwMode="auto">
          <a:xfrm>
            <a:off x="4269" y="5209404"/>
            <a:ext cx="274896" cy="3458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90F4AB7E-BE79-403B-BB30-F3087C2273F1}"/>
              </a:ext>
            </a:extLst>
          </p:cNvPr>
          <p:cNvCxnSpPr/>
          <p:nvPr/>
        </p:nvCxnSpPr>
        <p:spPr>
          <a:xfrm>
            <a:off x="6217920" y="1175871"/>
            <a:ext cx="0" cy="5866568"/>
          </a:xfrm>
          <a:prstGeom prst="line">
            <a:avLst/>
          </a:prstGeom>
          <a:ln w="9525">
            <a:solidFill>
              <a:srgbClr val="E6E6E6"/>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D6F21FFD-8A59-41C3-B672-A7C587B184F8}"/>
              </a:ext>
            </a:extLst>
          </p:cNvPr>
          <p:cNvGraphicFramePr>
            <a:graphicFrameLocks noGrp="1"/>
          </p:cNvGraphicFramePr>
          <p:nvPr>
            <p:extLst/>
          </p:nvPr>
        </p:nvGraphicFramePr>
        <p:xfrm>
          <a:off x="6405160" y="3558626"/>
          <a:ext cx="5755200" cy="2224314"/>
        </p:xfrm>
        <a:graphic>
          <a:graphicData uri="http://schemas.openxmlformats.org/drawingml/2006/table">
            <a:tbl>
              <a:tblPr firstRow="1" bandRow="1">
                <a:tableStyleId>{5C22544A-7EE6-4342-B048-85BDC9FD1C3A}</a:tableStyleId>
              </a:tblPr>
              <a:tblGrid>
                <a:gridCol w="2217342">
                  <a:extLst>
                    <a:ext uri="{9D8B030D-6E8A-4147-A177-3AD203B41FA5}">
                      <a16:colId xmlns:a16="http://schemas.microsoft.com/office/drawing/2014/main" val="2326263902"/>
                    </a:ext>
                  </a:extLst>
                </a:gridCol>
                <a:gridCol w="1619458">
                  <a:extLst>
                    <a:ext uri="{9D8B030D-6E8A-4147-A177-3AD203B41FA5}">
                      <a16:colId xmlns:a16="http://schemas.microsoft.com/office/drawing/2014/main" val="1105586613"/>
                    </a:ext>
                  </a:extLst>
                </a:gridCol>
                <a:gridCol w="1918400">
                  <a:extLst>
                    <a:ext uri="{9D8B030D-6E8A-4147-A177-3AD203B41FA5}">
                      <a16:colId xmlns:a16="http://schemas.microsoft.com/office/drawing/2014/main" val="3914161758"/>
                    </a:ext>
                  </a:extLst>
                </a:gridCol>
              </a:tblGrid>
              <a:tr h="741438">
                <a:tc>
                  <a:txBody>
                    <a:bodyPr/>
                    <a:lstStyle/>
                    <a:p>
                      <a:endParaRPr lang="en-US" sz="1700" dirty="0"/>
                    </a:p>
                  </a:txBody>
                  <a:tcPr marL="91427" marR="91427" marT="45713" marB="45713"/>
                </a:tc>
                <a:tc>
                  <a:txBody>
                    <a:bodyPr/>
                    <a:lstStyle/>
                    <a:p>
                      <a:pPr algn="ctr"/>
                      <a:r>
                        <a:rPr lang="en-US" sz="1700" b="0" dirty="0">
                          <a:gradFill>
                            <a:gsLst>
                              <a:gs pos="1250">
                                <a:schemeClr val="bg1"/>
                              </a:gs>
                              <a:gs pos="100000">
                                <a:schemeClr val="bg1"/>
                              </a:gs>
                            </a:gsLst>
                            <a:lin ang="5400000" scaled="0"/>
                          </a:gradFill>
                        </a:rPr>
                        <a:t>Base</a:t>
                      </a:r>
                    </a:p>
                    <a:p>
                      <a:pPr algn="ctr"/>
                      <a:r>
                        <a:rPr lang="en-US" sz="1700" b="0" dirty="0">
                          <a:gradFill>
                            <a:gsLst>
                              <a:gs pos="1250">
                                <a:schemeClr val="bg1"/>
                              </a:gs>
                              <a:gs pos="100000">
                                <a:schemeClr val="bg1"/>
                              </a:gs>
                            </a:gsLst>
                            <a:lin ang="5400000" scaled="0"/>
                          </a:gradFill>
                        </a:rPr>
                        <a:t>image</a:t>
                      </a:r>
                    </a:p>
                  </a:txBody>
                  <a:tcPr marL="91427" marR="91427" marT="45713" marB="45713"/>
                </a:tc>
                <a:tc>
                  <a:txBody>
                    <a:bodyPr/>
                    <a:lstStyle/>
                    <a:p>
                      <a:pPr algn="ctr"/>
                      <a:r>
                        <a:rPr lang="en-US" sz="1700" b="0" dirty="0">
                          <a:gradFill>
                            <a:gsLst>
                              <a:gs pos="1250">
                                <a:schemeClr val="bg1"/>
                              </a:gs>
                              <a:gs pos="100000">
                                <a:schemeClr val="bg1"/>
                              </a:gs>
                            </a:gsLst>
                            <a:lin ang="5400000" scaled="0"/>
                          </a:gradFill>
                        </a:rPr>
                        <a:t>+ .NET </a:t>
                      </a:r>
                      <a:br>
                        <a:rPr lang="en-US" sz="1700" b="0" dirty="0">
                          <a:gradFill>
                            <a:gsLst>
                              <a:gs pos="1250">
                                <a:schemeClr val="bg1"/>
                              </a:gs>
                              <a:gs pos="100000">
                                <a:schemeClr val="bg1"/>
                              </a:gs>
                            </a:gsLst>
                            <a:lin ang="5400000" scaled="0"/>
                          </a:gradFill>
                        </a:rPr>
                      </a:br>
                      <a:r>
                        <a:rPr lang="en-US" sz="1700" b="0" dirty="0">
                          <a:gradFill>
                            <a:gsLst>
                              <a:gs pos="1250">
                                <a:schemeClr val="bg1"/>
                              </a:gs>
                              <a:gs pos="100000">
                                <a:schemeClr val="bg1"/>
                              </a:gs>
                            </a:gsLst>
                            <a:lin ang="5400000" scaled="0"/>
                          </a:gradFill>
                        </a:rPr>
                        <a:t>Core runtime</a:t>
                      </a:r>
                    </a:p>
                  </a:txBody>
                  <a:tcPr marL="91427" marR="91427" marT="45713" marB="45713"/>
                </a:tc>
                <a:extLst>
                  <a:ext uri="{0D108BD9-81ED-4DB2-BD59-A6C34878D82A}">
                    <a16:rowId xmlns:a16="http://schemas.microsoft.com/office/drawing/2014/main" val="1562572566"/>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2016</a:t>
                      </a:r>
                    </a:p>
                    <a:p>
                      <a:r>
                        <a:rPr lang="en-US" sz="1700" dirty="0">
                          <a:gradFill>
                            <a:gsLst>
                              <a:gs pos="85246">
                                <a:schemeClr val="tx1">
                                  <a:lumMod val="50000"/>
                                </a:schemeClr>
                              </a:gs>
                              <a:gs pos="76503">
                                <a:schemeClr val="tx1">
                                  <a:lumMod val="50000"/>
                                </a:schemeClr>
                              </a:gs>
                            </a:gsLst>
                            <a:lin ang="5400000" scaled="0"/>
                          </a:gradFill>
                        </a:rPr>
                        <a:t>Nano Server</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1.05 GB</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1.15 GB</a:t>
                      </a:r>
                    </a:p>
                  </a:txBody>
                  <a:tcPr marL="91427" marR="91427" marT="45713" marB="45713">
                    <a:solidFill>
                      <a:schemeClr val="bg1">
                        <a:lumMod val="95000"/>
                      </a:schemeClr>
                    </a:solidFill>
                  </a:tcPr>
                </a:tc>
                <a:extLst>
                  <a:ext uri="{0D108BD9-81ED-4DB2-BD59-A6C34878D82A}">
                    <a16:rowId xmlns:a16="http://schemas.microsoft.com/office/drawing/2014/main" val="937153017"/>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v1709 Nano Server</a:t>
                      </a: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195 MB</a:t>
                      </a: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262 MB</a:t>
                      </a:r>
                    </a:p>
                  </a:txBody>
                  <a:tcPr marL="91427" marR="91427" marT="45713" marB="45713">
                    <a:solidFill>
                      <a:schemeClr val="bg1">
                        <a:lumMod val="85000"/>
                      </a:schemeClr>
                    </a:solidFill>
                  </a:tcPr>
                </a:tc>
                <a:extLst>
                  <a:ext uri="{0D108BD9-81ED-4DB2-BD59-A6C34878D82A}">
                    <a16:rowId xmlns:a16="http://schemas.microsoft.com/office/drawing/2014/main" val="3172801612"/>
                  </a:ext>
                </a:extLst>
              </a:tr>
            </a:tbl>
          </a:graphicData>
        </a:graphic>
      </p:graphicFrame>
      <p:sp>
        <p:nvSpPr>
          <p:cNvPr id="13" name="Rectangle 12">
            <a:extLst>
              <a:ext uri="{FF2B5EF4-FFF2-40B4-BE49-F238E27FC236}">
                <a16:creationId xmlns:a16="http://schemas.microsoft.com/office/drawing/2014/main" id="{FECE4F17-D6C6-43E3-94B0-4E9FEC22580C}"/>
              </a:ext>
            </a:extLst>
          </p:cNvPr>
          <p:cNvSpPr/>
          <p:nvPr/>
        </p:nvSpPr>
        <p:spPr bwMode="auto">
          <a:xfrm>
            <a:off x="12477326" y="1787478"/>
            <a:ext cx="8451068"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4B67183-EA84-416D-BA07-A45ED51BC101}"/>
              </a:ext>
            </a:extLst>
          </p:cNvPr>
          <p:cNvSpPr/>
          <p:nvPr/>
        </p:nvSpPr>
        <p:spPr bwMode="auto">
          <a:xfrm>
            <a:off x="-3661996" y="1787479"/>
            <a:ext cx="3620510" cy="490973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Arrow: Right 18">
            <a:extLst>
              <a:ext uri="{FF2B5EF4-FFF2-40B4-BE49-F238E27FC236}">
                <a16:creationId xmlns:a16="http://schemas.microsoft.com/office/drawing/2014/main" id="{19E355D3-90D3-4269-A5D2-EFFAE840EF05}"/>
              </a:ext>
            </a:extLst>
          </p:cNvPr>
          <p:cNvSpPr/>
          <p:nvPr/>
        </p:nvSpPr>
        <p:spPr bwMode="auto">
          <a:xfrm>
            <a:off x="6156710" y="5209404"/>
            <a:ext cx="274896" cy="3458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6362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2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25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271"/>
          <p:cNvPicPr preferRelativeResize="0"/>
          <p:nvPr/>
        </p:nvPicPr>
        <p:blipFill>
          <a:blip r:embed="rId3">
            <a:alphaModFix/>
          </a:blip>
          <a:stretch>
            <a:fillRect/>
          </a:stretch>
        </p:blipFill>
        <p:spPr>
          <a:xfrm>
            <a:off x="2713037" y="1820862"/>
            <a:ext cx="6742896" cy="3820974"/>
          </a:xfrm>
          <a:prstGeom prst="rect">
            <a:avLst/>
          </a:prstGeom>
          <a:noFill/>
          <a:ln>
            <a:noFill/>
          </a:ln>
        </p:spPr>
      </p:pic>
    </p:spTree>
    <p:extLst>
      <p:ext uri="{BB962C8B-B14F-4D97-AF65-F5344CB8AC3E}">
        <p14:creationId xmlns:p14="http://schemas.microsoft.com/office/powerpoint/2010/main" val="201028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C46FAE-F6D2-45D5-94D9-6B7884783DBF}"/>
              </a:ext>
            </a:extLst>
          </p:cNvPr>
          <p:cNvSpPr txBox="1"/>
          <p:nvPr/>
        </p:nvSpPr>
        <p:spPr>
          <a:xfrm>
            <a:off x="2484437" y="2582862"/>
            <a:ext cx="6858288" cy="1888209"/>
          </a:xfrm>
          <a:prstGeom prst="rect">
            <a:avLst/>
          </a:prstGeom>
          <a:noFill/>
        </p:spPr>
        <p:txBody>
          <a:bodyPr wrap="none" lIns="182880" tIns="146304" rIns="182880" bIns="146304" rtlCol="0">
            <a:spAutoFit/>
          </a:bodyPr>
          <a:lstStyle/>
          <a:p>
            <a:pPr>
              <a:lnSpc>
                <a:spcPct val="90000"/>
              </a:lnSpc>
              <a:spcAft>
                <a:spcPts val="600"/>
              </a:spcAft>
            </a:pPr>
            <a:r>
              <a:rPr lang="pt-BR" sz="11500" dirty="0">
                <a:gradFill>
                  <a:gsLst>
                    <a:gs pos="2917">
                      <a:schemeClr val="tx1"/>
                    </a:gs>
                    <a:gs pos="30000">
                      <a:schemeClr val="tx1"/>
                    </a:gs>
                  </a:gsLst>
                  <a:lin ang="5400000" scaled="0"/>
                </a:gradFill>
              </a:rPr>
              <a:t>Obrigado!</a:t>
            </a:r>
          </a:p>
        </p:txBody>
      </p:sp>
    </p:spTree>
    <p:extLst>
      <p:ext uri="{BB962C8B-B14F-4D97-AF65-F5344CB8AC3E}">
        <p14:creationId xmlns:p14="http://schemas.microsoft.com/office/powerpoint/2010/main" val="61052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Laboratórios práticos</a:t>
            </a:r>
            <a:endParaRPr lang="en-US" dirty="0"/>
          </a:p>
        </p:txBody>
      </p:sp>
      <p:sp>
        <p:nvSpPr>
          <p:cNvPr id="3" name="Text Placeholder 2"/>
          <p:cNvSpPr>
            <a:spLocks noGrp="1"/>
          </p:cNvSpPr>
          <p:nvPr>
            <p:ph type="body" sz="quarter" idx="10"/>
          </p:nvPr>
        </p:nvSpPr>
        <p:spPr>
          <a:xfrm>
            <a:off x="274639" y="1212849"/>
            <a:ext cx="10572902" cy="3170099"/>
          </a:xfrm>
        </p:spPr>
        <p:txBody>
          <a:bodyPr/>
          <a:lstStyle/>
          <a:p>
            <a:pPr marL="571500" indent="-571500">
              <a:buFont typeface="Arial" panose="020B0604020202020204" pitchFamily="34" charset="0"/>
              <a:buChar char="•"/>
            </a:pPr>
            <a:r>
              <a:rPr lang="pt-BR" sz="3600" dirty="0"/>
              <a:t>Windows Server 2016 instalado em cada máquina</a:t>
            </a:r>
          </a:p>
          <a:p>
            <a:pPr marL="571500" lvl="1" indent="-571500">
              <a:buFont typeface="Arial" panose="020B0604020202020204" pitchFamily="34" charset="0"/>
              <a:buChar char="•"/>
            </a:pPr>
            <a:r>
              <a:rPr lang="pt-BR" sz="1800" dirty="0"/>
              <a:t>Minimo de 4GB de RAM</a:t>
            </a:r>
          </a:p>
          <a:p>
            <a:pPr marL="571500" lvl="1" indent="-571500">
              <a:buFont typeface="Arial" panose="020B0604020202020204" pitchFamily="34" charset="0"/>
              <a:buChar char="•"/>
            </a:pPr>
            <a:r>
              <a:rPr lang="pt-BR" sz="1800" dirty="0"/>
              <a:t>Ideal: suporte à virtualização (Intel-VT ou AMD-V)</a:t>
            </a:r>
          </a:p>
          <a:p>
            <a:pPr marL="571500" indent="-571500">
              <a:buFont typeface="Arial" panose="020B0604020202020204" pitchFamily="34" charset="0"/>
              <a:buChar char="•"/>
            </a:pPr>
            <a:r>
              <a:rPr lang="pt-BR" sz="3600" dirty="0"/>
              <a:t>Caso não tenha máquinas de alunos com WS2016 então utilize a imagem pronta com Windows Server 2016 Datacenter + Containers</a:t>
            </a:r>
            <a:endParaRPr lang="pt-BR" sz="1800" dirty="0"/>
          </a:p>
          <a:p>
            <a:pPr marL="571500" lvl="1" indent="-571500">
              <a:buFont typeface="Arial" panose="020B0604020202020204" pitchFamily="34" charset="0"/>
              <a:buChar char="•"/>
            </a:pPr>
            <a:r>
              <a:rPr lang="pt-BR" sz="1600" dirty="0"/>
              <a:t>Recomendando fazer update após setup</a:t>
            </a:r>
          </a:p>
        </p:txBody>
      </p:sp>
    </p:spTree>
    <p:extLst>
      <p:ext uri="{BB962C8B-B14F-4D97-AF65-F5344CB8AC3E}">
        <p14:creationId xmlns:p14="http://schemas.microsoft.com/office/powerpoint/2010/main" val="223407803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Laboratórios práticos </a:t>
            </a:r>
            <a:endParaRPr lang="en-US" dirty="0"/>
          </a:p>
        </p:txBody>
      </p:sp>
      <p:sp>
        <p:nvSpPr>
          <p:cNvPr id="3" name="Text Placeholder 2"/>
          <p:cNvSpPr>
            <a:spLocks noGrp="1"/>
          </p:cNvSpPr>
          <p:nvPr>
            <p:ph type="body" sz="quarter" idx="10"/>
          </p:nvPr>
        </p:nvSpPr>
        <p:spPr>
          <a:xfrm>
            <a:off x="274639" y="1212849"/>
            <a:ext cx="10572902" cy="5078313"/>
          </a:xfrm>
        </p:spPr>
        <p:txBody>
          <a:bodyPr/>
          <a:lstStyle/>
          <a:p>
            <a:pPr marL="571500" indent="-571500">
              <a:buFont typeface="Arial" panose="020B0604020202020204" pitchFamily="34" charset="0"/>
              <a:buChar char="•"/>
            </a:pPr>
            <a:r>
              <a:rPr lang="pt-BR" sz="3200" dirty="0"/>
              <a:t>Conexão com internet (não usar proxy)</a:t>
            </a:r>
          </a:p>
          <a:p>
            <a:pPr marL="571500" indent="-571500">
              <a:buFont typeface="Arial" panose="020B0604020202020204" pitchFamily="34" charset="0"/>
              <a:buChar char="•"/>
            </a:pPr>
            <a:r>
              <a:rPr lang="pt-BR" sz="3200" dirty="0"/>
              <a:t>Alguns laboratórios exigem trabalhar em dupla</a:t>
            </a:r>
          </a:p>
          <a:p>
            <a:pPr marL="571500" indent="-571500">
              <a:buFont typeface="Arial" panose="020B0604020202020204" pitchFamily="34" charset="0"/>
              <a:buChar char="•"/>
            </a:pPr>
            <a:r>
              <a:rPr lang="pt-BR" sz="3200" dirty="0"/>
              <a:t>Dica para as atividades práticas:</a:t>
            </a:r>
          </a:p>
          <a:p>
            <a:pPr marL="571500" lvl="1" indent="-571500">
              <a:buFont typeface="Arial" panose="020B0604020202020204" pitchFamily="34" charset="0"/>
              <a:buChar char="•"/>
            </a:pPr>
            <a:r>
              <a:rPr lang="pt-BR" sz="1600" dirty="0"/>
              <a:t>Powershell não é case-sensitive</a:t>
            </a:r>
          </a:p>
          <a:p>
            <a:pPr marL="571500" lvl="1" indent="-571500">
              <a:buFont typeface="Arial" panose="020B0604020202020204" pitchFamily="34" charset="0"/>
              <a:buChar char="•"/>
            </a:pPr>
            <a:r>
              <a:rPr lang="pt-BR" sz="1600" dirty="0"/>
              <a:t>Docker é case sensitive</a:t>
            </a:r>
          </a:p>
          <a:p>
            <a:pPr marL="571500" indent="-571500">
              <a:buFont typeface="Arial" panose="020B0604020202020204" pitchFamily="34" charset="0"/>
              <a:buChar char="•"/>
            </a:pPr>
            <a:r>
              <a:rPr lang="pt-BR" sz="3600" dirty="0"/>
              <a:t>Atenção: download das imagens de Windows Server Core requer muito tempo e banda de internet. Faça o download prévio das imagens:</a:t>
            </a:r>
          </a:p>
          <a:p>
            <a:pPr marL="800100" lvl="1" indent="-457200">
              <a:buFont typeface="+mj-lt"/>
              <a:buAutoNum type="arabicPeriod"/>
            </a:pPr>
            <a:r>
              <a:rPr lang="en-US" sz="1600" dirty="0"/>
              <a:t>Find-</a:t>
            </a:r>
            <a:r>
              <a:rPr lang="en-US" sz="1600" dirty="0" err="1"/>
              <a:t>ContainerImage</a:t>
            </a:r>
            <a:endParaRPr lang="en-US" sz="1600" dirty="0"/>
          </a:p>
          <a:p>
            <a:pPr marL="800100" lvl="1" indent="-457200">
              <a:buFont typeface="+mj-lt"/>
              <a:buAutoNum type="arabicPeriod"/>
            </a:pPr>
            <a:r>
              <a:rPr lang="en-US" sz="1600" dirty="0"/>
              <a:t>Save-</a:t>
            </a:r>
            <a:r>
              <a:rPr lang="en-US" sz="1600" dirty="0" err="1"/>
              <a:t>ContainerImage</a:t>
            </a:r>
            <a:r>
              <a:rPr lang="en-US" sz="1600" dirty="0"/>
              <a:t> -Name </a:t>
            </a:r>
            <a:r>
              <a:rPr lang="en-US" sz="1600" dirty="0" err="1"/>
              <a:t>NanoServer</a:t>
            </a:r>
            <a:r>
              <a:rPr lang="en-US" sz="1600" dirty="0"/>
              <a:t> -Path c:\container-image</a:t>
            </a:r>
          </a:p>
          <a:p>
            <a:endParaRPr lang="en-US" dirty="0"/>
          </a:p>
        </p:txBody>
      </p:sp>
    </p:spTree>
    <p:extLst>
      <p:ext uri="{BB962C8B-B14F-4D97-AF65-F5344CB8AC3E}">
        <p14:creationId xmlns:p14="http://schemas.microsoft.com/office/powerpoint/2010/main" val="370859126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Instalando Containers</a:t>
            </a:r>
            <a:endParaRPr lang="en-US" dirty="0">
              <a:solidFill>
                <a:srgbClr val="FFFFFF"/>
              </a:solidFill>
            </a:endParaRPr>
          </a:p>
        </p:txBody>
      </p:sp>
      <p:sp>
        <p:nvSpPr>
          <p:cNvPr id="4" name="Title 3"/>
          <p:cNvSpPr>
            <a:spLocks noGrp="1"/>
          </p:cNvSpPr>
          <p:nvPr>
            <p:ph type="title"/>
          </p:nvPr>
        </p:nvSpPr>
        <p:spPr/>
        <p:txBody>
          <a:bodyPr/>
          <a:lstStyle/>
          <a:p>
            <a:r>
              <a:rPr lang="en-US" dirty="0">
                <a:solidFill>
                  <a:srgbClr val="FFFFFF"/>
                </a:solidFill>
              </a:rPr>
              <a:t>Lab 1</a:t>
            </a:r>
          </a:p>
        </p:txBody>
      </p:sp>
    </p:spTree>
    <p:extLst>
      <p:ext uri="{BB962C8B-B14F-4D97-AF65-F5344CB8AC3E}">
        <p14:creationId xmlns:p14="http://schemas.microsoft.com/office/powerpoint/2010/main" val="1486769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271939"/>
          </a:xfrm>
        </p:spPr>
        <p:txBody>
          <a:bodyPr/>
          <a:lstStyle/>
          <a:p>
            <a:pPr marL="742950" indent="-742950">
              <a:buFont typeface="+mj-lt"/>
              <a:buAutoNum type="arabicPeriod"/>
            </a:pPr>
            <a:r>
              <a:rPr lang="pt-BR" dirty="0"/>
              <a:t>Abrir PowerShell em modo Administrativo</a:t>
            </a:r>
          </a:p>
          <a:p>
            <a:pPr lvl="1"/>
            <a:r>
              <a:rPr lang="pt-BR" dirty="0"/>
              <a:t>Install-Module -Name DockerMsftProvider -Repository PSGallery -Force</a:t>
            </a:r>
          </a:p>
          <a:p>
            <a:pPr lvl="1"/>
            <a:r>
              <a:rPr lang="pt-BR" dirty="0"/>
              <a:t>Install-Package -Name docker -ProviderName DockerMsftProvider</a:t>
            </a:r>
          </a:p>
          <a:p>
            <a:pPr lvl="1"/>
            <a:r>
              <a:rPr lang="pt-BR" dirty="0"/>
              <a:t>Restart-Computer -Force</a:t>
            </a:r>
          </a:p>
          <a:p>
            <a:pPr marL="742950" indent="-742950">
              <a:buFont typeface="+mj-lt"/>
              <a:buAutoNum type="arabicPeriod"/>
            </a:pPr>
            <a:r>
              <a:rPr lang="pt-BR" dirty="0"/>
              <a:t>Faça Windows Update após reiniciar</a:t>
            </a:r>
          </a:p>
          <a:p>
            <a:pPr marL="742950" indent="-742950">
              <a:buFont typeface="+mj-lt"/>
              <a:buAutoNum type="arabicPeriod"/>
            </a:pPr>
            <a:r>
              <a:rPr lang="pt-BR" dirty="0"/>
              <a:t>Verificar instalação</a:t>
            </a:r>
          </a:p>
          <a:p>
            <a:pPr marL="984250" lvl="1" indent="-742950">
              <a:buFont typeface="+mj-lt"/>
              <a:buAutoNum type="arabicPeriod"/>
            </a:pPr>
            <a:r>
              <a:rPr lang="pt-BR" dirty="0"/>
              <a:t>Get-WindowsFeature Containers</a:t>
            </a:r>
          </a:p>
          <a:p>
            <a:pPr marL="984250" lvl="1" indent="-742950">
              <a:buFont typeface="+mj-lt"/>
              <a:buAutoNum type="arabicPeriod"/>
            </a:pPr>
            <a:r>
              <a:rPr lang="pt-BR" dirty="0"/>
              <a:t>Get-Service Docker</a:t>
            </a:r>
          </a:p>
        </p:txBody>
      </p:sp>
      <p:sp>
        <p:nvSpPr>
          <p:cNvPr id="4" name="Title 3"/>
          <p:cNvSpPr>
            <a:spLocks noGrp="1"/>
          </p:cNvSpPr>
          <p:nvPr>
            <p:ph type="title"/>
          </p:nvPr>
        </p:nvSpPr>
        <p:spPr/>
        <p:txBody>
          <a:bodyPr/>
          <a:lstStyle/>
          <a:p>
            <a:r>
              <a:rPr lang="pt-BR" dirty="0"/>
              <a:t>Instalar serviço de container e Docker</a:t>
            </a:r>
            <a:endParaRPr lang="en-US" dirty="0"/>
          </a:p>
        </p:txBody>
      </p:sp>
    </p:spTree>
    <p:extLst>
      <p:ext uri="{BB962C8B-B14F-4D97-AF65-F5344CB8AC3E}">
        <p14:creationId xmlns:p14="http://schemas.microsoft.com/office/powerpoint/2010/main" val="184221963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16320"/>
          </a:xfrm>
        </p:spPr>
        <p:txBody>
          <a:bodyPr/>
          <a:lstStyle/>
          <a:p>
            <a:pPr marL="742950" indent="-742950">
              <a:buFont typeface="+mj-lt"/>
              <a:buAutoNum type="arabicPeriod"/>
            </a:pPr>
            <a:r>
              <a:rPr lang="pt-BR" sz="3600" dirty="0"/>
              <a:t>Abrir PowerShell em modo administrativo</a:t>
            </a:r>
          </a:p>
          <a:p>
            <a:pPr marL="742950" indent="-742950">
              <a:buFont typeface="+mj-lt"/>
              <a:buAutoNum type="arabicPeriod"/>
            </a:pPr>
            <a:r>
              <a:rPr lang="pt-BR" sz="3600" dirty="0"/>
              <a:t>Comando Docker para listar repositório público com imagens da Microsoft</a:t>
            </a:r>
          </a:p>
          <a:p>
            <a:pPr marL="984250" lvl="1" indent="-742950">
              <a:buFont typeface="+mj-lt"/>
              <a:buAutoNum type="arabicPeriod"/>
            </a:pPr>
            <a:r>
              <a:rPr lang="pt-BR" sz="2000" dirty="0"/>
              <a:t>Docker search microsoft</a:t>
            </a:r>
          </a:p>
          <a:p>
            <a:pPr marL="742950" indent="-742950">
              <a:buFont typeface="+mj-lt"/>
              <a:buAutoNum type="arabicPeriod"/>
            </a:pPr>
            <a:r>
              <a:rPr lang="pt-BR" sz="3600" dirty="0"/>
              <a:t>Ex: baixe a imagem de Windows Server Core</a:t>
            </a:r>
          </a:p>
          <a:p>
            <a:pPr marL="984250" lvl="1" indent="-742950">
              <a:buFont typeface="+mj-lt"/>
              <a:buAutoNum type="arabicPeriod"/>
            </a:pPr>
            <a:r>
              <a:rPr lang="pt-BR" sz="2000" dirty="0"/>
              <a:t>Docker pull microsoft/windowsservercore</a:t>
            </a:r>
          </a:p>
          <a:p>
            <a:pPr marL="742950" indent="-742950">
              <a:buFont typeface="+mj-lt"/>
              <a:buAutoNum type="arabicPeriod"/>
            </a:pPr>
            <a:endParaRPr lang="en-US" sz="2000" dirty="0"/>
          </a:p>
        </p:txBody>
      </p:sp>
      <p:sp>
        <p:nvSpPr>
          <p:cNvPr id="3" name="Title 2"/>
          <p:cNvSpPr>
            <a:spLocks noGrp="1"/>
          </p:cNvSpPr>
          <p:nvPr>
            <p:ph type="title"/>
          </p:nvPr>
        </p:nvSpPr>
        <p:spPr/>
        <p:txBody>
          <a:bodyPr/>
          <a:lstStyle/>
          <a:p>
            <a:r>
              <a:rPr lang="pt-BR" dirty="0"/>
              <a:t>Instalar imagens de base</a:t>
            </a:r>
            <a:endParaRPr lang="en-US" dirty="0"/>
          </a:p>
        </p:txBody>
      </p:sp>
    </p:spTree>
    <p:extLst>
      <p:ext uri="{BB962C8B-B14F-4D97-AF65-F5344CB8AC3E}">
        <p14:creationId xmlns:p14="http://schemas.microsoft.com/office/powerpoint/2010/main" val="394954117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16539"/>
          </a:xfrm>
        </p:spPr>
        <p:txBody>
          <a:bodyPr/>
          <a:lstStyle/>
          <a:p>
            <a:r>
              <a:rPr lang="pt-BR" sz="3200" dirty="0"/>
              <a:t>Abrir Explorer</a:t>
            </a:r>
          </a:p>
          <a:p>
            <a:pPr lvl="1"/>
            <a:r>
              <a:rPr lang="pt-BR" sz="1800" dirty="0"/>
              <a:t>C:\ProgramData\Microsoft\Windows\images</a:t>
            </a:r>
          </a:p>
          <a:p>
            <a:endParaRPr lang="pt-BR" sz="3200" dirty="0"/>
          </a:p>
          <a:p>
            <a:endParaRPr lang="pt-BR" sz="3200" dirty="0"/>
          </a:p>
          <a:p>
            <a:endParaRPr lang="pt-BR" sz="3200" dirty="0"/>
          </a:p>
          <a:p>
            <a:endParaRPr lang="pt-BR" sz="3200" dirty="0"/>
          </a:p>
          <a:p>
            <a:r>
              <a:rPr lang="pt-BR" sz="3200" dirty="0"/>
              <a:t>Visualizando via PowerShell e Docker</a:t>
            </a:r>
          </a:p>
          <a:p>
            <a:endParaRPr lang="pt-BR" sz="3400" dirty="0"/>
          </a:p>
        </p:txBody>
      </p:sp>
      <p:sp>
        <p:nvSpPr>
          <p:cNvPr id="3" name="Title 2"/>
          <p:cNvSpPr>
            <a:spLocks noGrp="1"/>
          </p:cNvSpPr>
          <p:nvPr>
            <p:ph type="title"/>
          </p:nvPr>
        </p:nvSpPr>
        <p:spPr/>
        <p:txBody>
          <a:bodyPr/>
          <a:lstStyle/>
          <a:p>
            <a:r>
              <a:rPr lang="pt-BR" dirty="0"/>
              <a:t>Verificando imagens instaladas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9" y="2036566"/>
            <a:ext cx="9030960" cy="216578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639" y="4688137"/>
            <a:ext cx="8726118" cy="2229161"/>
          </a:xfrm>
          <a:prstGeom prst="rect">
            <a:avLst/>
          </a:prstGeom>
        </p:spPr>
      </p:pic>
    </p:spTree>
    <p:extLst>
      <p:ext uri="{BB962C8B-B14F-4D97-AF65-F5344CB8AC3E}">
        <p14:creationId xmlns:p14="http://schemas.microsoft.com/office/powerpoint/2010/main" val="413687272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40832"/>
          </a:xfrm>
        </p:spPr>
        <p:txBody>
          <a:bodyPr/>
          <a:lstStyle/>
          <a:p>
            <a:r>
              <a:rPr lang="pt-BR" dirty="0"/>
              <a:t>Adicionar TAG para a imagem ser utilizada</a:t>
            </a:r>
          </a:p>
          <a:p>
            <a:pPr lvl="1"/>
            <a:r>
              <a:rPr lang="en-US" dirty="0" err="1"/>
              <a:t>docker</a:t>
            </a:r>
            <a:r>
              <a:rPr lang="en-US" dirty="0"/>
              <a:t> tag windowsservercore:10.0.14300.1000 </a:t>
            </a:r>
            <a:r>
              <a:rPr lang="en-US" dirty="0" err="1"/>
              <a:t>windowsservercore:latest</a:t>
            </a:r>
            <a:endParaRPr lang="en-US" dirty="0"/>
          </a:p>
          <a:p>
            <a:pPr lvl="1"/>
            <a:r>
              <a:rPr lang="en-US" dirty="0" err="1"/>
              <a:t>docker</a:t>
            </a:r>
            <a:r>
              <a:rPr lang="en-US" dirty="0"/>
              <a:t> tag windowsservercore:10.0.14300.1016 </a:t>
            </a:r>
            <a:r>
              <a:rPr lang="en-US" dirty="0" err="1"/>
              <a:t>nanoserver:latest</a:t>
            </a:r>
            <a:endParaRPr lang="en-US" dirty="0"/>
          </a:p>
          <a:p>
            <a:r>
              <a:rPr lang="pt-BR" dirty="0"/>
              <a:t>Visualizar imagens existentes</a:t>
            </a:r>
          </a:p>
          <a:p>
            <a:pPr lvl="1"/>
            <a:r>
              <a:rPr lang="pt-BR" dirty="0"/>
              <a:t>Docker images</a:t>
            </a:r>
          </a:p>
          <a:p>
            <a:pPr lvl="1"/>
            <a:r>
              <a:rPr lang="pt-BR" dirty="0"/>
              <a:t>Get-containerimage</a:t>
            </a:r>
            <a:endParaRPr lang="en-US" dirty="0"/>
          </a:p>
        </p:txBody>
      </p:sp>
      <p:sp>
        <p:nvSpPr>
          <p:cNvPr id="3" name="Title 2"/>
          <p:cNvSpPr>
            <a:spLocks noGrp="1"/>
          </p:cNvSpPr>
          <p:nvPr>
            <p:ph type="title"/>
          </p:nvPr>
        </p:nvSpPr>
        <p:spPr/>
        <p:txBody>
          <a:bodyPr/>
          <a:lstStyle/>
          <a:p>
            <a:r>
              <a:rPr lang="pt-BR" dirty="0"/>
              <a:t>Preparando imagens</a:t>
            </a:r>
            <a:endParaRPr lang="en-US" dirty="0"/>
          </a:p>
        </p:txBody>
      </p:sp>
    </p:spTree>
    <p:extLst>
      <p:ext uri="{BB962C8B-B14F-4D97-AF65-F5344CB8AC3E}">
        <p14:creationId xmlns:p14="http://schemas.microsoft.com/office/powerpoint/2010/main" val="5693213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13" name="Shape 392"/>
          <p:cNvSpPr/>
          <p:nvPr/>
        </p:nvSpPr>
        <p:spPr>
          <a:xfrm rot="5400000" flipH="1">
            <a:off x="5920535" y="-89665"/>
            <a:ext cx="584381" cy="12425455"/>
          </a:xfrm>
          <a:prstGeom prst="rect">
            <a:avLst/>
          </a:prstGeom>
          <a:solidFill>
            <a:srgbClr val="1C2B3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81" name="Shape 681"/>
          <p:cNvSpPr/>
          <p:nvPr/>
        </p:nvSpPr>
        <p:spPr>
          <a:xfrm>
            <a:off x="0" y="0"/>
            <a:ext cx="12425455" cy="583087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82" name="Shape 682"/>
          <p:cNvSpPr txBox="1">
            <a:spLocks noGrp="1"/>
          </p:cNvSpPr>
          <p:nvPr>
            <p:ph type="title" idx="4294967295"/>
          </p:nvPr>
        </p:nvSpPr>
        <p:spPr>
          <a:xfrm>
            <a:off x="0" y="296863"/>
            <a:ext cx="11887200" cy="914400"/>
          </a:xfrm>
          <a:prstGeom prst="rect">
            <a:avLst/>
          </a:prstGeom>
          <a:noFill/>
          <a:ln>
            <a:noFill/>
          </a:ln>
        </p:spPr>
        <p:txBody>
          <a:bodyPr lIns="182875" tIns="91425" rIns="91425" bIns="91425" anchor="t" anchorCtr="0">
            <a:noAutofit/>
          </a:bodyPr>
          <a:lstStyle/>
          <a:p>
            <a:pPr lvl="0">
              <a:buSzPct val="25000"/>
            </a:pPr>
            <a:r>
              <a:rPr lang="en-US" dirty="0">
                <a:solidFill>
                  <a:srgbClr val="181818"/>
                </a:solidFill>
              </a:rPr>
              <a:t>Máquina Virtual (VM)</a:t>
            </a:r>
            <a:r>
              <a:rPr lang="en" dirty="0">
                <a:solidFill>
                  <a:srgbClr val="181818"/>
                </a:solidFill>
              </a:rPr>
              <a:t> vs </a:t>
            </a:r>
            <a:r>
              <a:rPr lang="en-US" dirty="0">
                <a:solidFill>
                  <a:srgbClr val="181818"/>
                </a:solidFill>
              </a:rPr>
              <a:t>C</a:t>
            </a:r>
            <a:r>
              <a:rPr lang="en" dirty="0">
                <a:solidFill>
                  <a:srgbClr val="181818"/>
                </a:solidFill>
              </a:rPr>
              <a:t>ont</a:t>
            </a:r>
            <a:r>
              <a:rPr lang="en-US" dirty="0">
                <a:solidFill>
                  <a:srgbClr val="181818"/>
                </a:solidFill>
              </a:rPr>
              <a:t>ê</a:t>
            </a:r>
            <a:r>
              <a:rPr lang="en" dirty="0">
                <a:solidFill>
                  <a:srgbClr val="181818"/>
                </a:solidFill>
              </a:rPr>
              <a:t>iner</a:t>
            </a:r>
            <a:endParaRPr lang="en" sz="4000" b="0" i="0" u="none" strike="noStrike" cap="none" dirty="0">
              <a:solidFill>
                <a:srgbClr val="181818"/>
              </a:solidFill>
              <a:latin typeface="Quattrocento Sans"/>
              <a:ea typeface="Quattrocento Sans"/>
              <a:cs typeface="Quattrocento Sans"/>
              <a:sym typeface="Quattrocento Sans"/>
            </a:endParaRPr>
          </a:p>
        </p:txBody>
      </p:sp>
      <p:grpSp>
        <p:nvGrpSpPr>
          <p:cNvPr id="683" name="Shape 683"/>
          <p:cNvGrpSpPr/>
          <p:nvPr/>
        </p:nvGrpSpPr>
        <p:grpSpPr>
          <a:xfrm>
            <a:off x="1752258" y="3130710"/>
            <a:ext cx="1747099" cy="2701626"/>
            <a:chOff x="1752258" y="3130710"/>
            <a:chExt cx="1747099" cy="2701626"/>
          </a:xfrm>
        </p:grpSpPr>
        <p:grpSp>
          <p:nvGrpSpPr>
            <p:cNvPr id="684" name="Shape 684"/>
            <p:cNvGrpSpPr/>
            <p:nvPr/>
          </p:nvGrpSpPr>
          <p:grpSpPr>
            <a:xfrm>
              <a:off x="2306667" y="3130710"/>
              <a:ext cx="1192690" cy="2701626"/>
              <a:chOff x="86320" y="3813969"/>
              <a:chExt cx="822781" cy="1863725"/>
            </a:xfrm>
          </p:grpSpPr>
          <p:sp>
            <p:nvSpPr>
              <p:cNvPr id="685" name="Shape 685"/>
              <p:cNvSpPr/>
              <p:nvPr/>
            </p:nvSpPr>
            <p:spPr>
              <a:xfrm>
                <a:off x="426029" y="4166144"/>
                <a:ext cx="143362" cy="1511549"/>
              </a:xfrm>
              <a:custGeom>
                <a:avLst/>
                <a:gdLst/>
                <a:ahLst/>
                <a:cxnLst/>
                <a:rect l="0" t="0" r="0" b="0"/>
                <a:pathLst>
                  <a:path w="120000" h="120000" extrusionOk="0">
                    <a:moveTo>
                      <a:pt x="57391" y="0"/>
                    </a:moveTo>
                    <a:lnTo>
                      <a:pt x="0" y="120000"/>
                    </a:lnTo>
                    <a:lnTo>
                      <a:pt x="120000" y="120000"/>
                    </a:lnTo>
                    <a:lnTo>
                      <a:pt x="57391"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86" name="Shape 686"/>
              <p:cNvSpPr/>
              <p:nvPr/>
            </p:nvSpPr>
            <p:spPr>
              <a:xfrm>
                <a:off x="86320" y="3813969"/>
                <a:ext cx="822781" cy="1511549"/>
              </a:xfrm>
              <a:custGeom>
                <a:avLst/>
                <a:gdLst/>
                <a:ahLst/>
                <a:cxnLst/>
                <a:rect l="0" t="0" r="0" b="0"/>
                <a:pathLst>
                  <a:path w="120000" h="120000" extrusionOk="0">
                    <a:moveTo>
                      <a:pt x="59545" y="0"/>
                    </a:moveTo>
                    <a:lnTo>
                      <a:pt x="0" y="120000"/>
                    </a:lnTo>
                    <a:lnTo>
                      <a:pt x="120000" y="120000"/>
                    </a:lnTo>
                    <a:lnTo>
                      <a:pt x="59545" y="0"/>
                    </a:lnTo>
                    <a:close/>
                  </a:path>
                </a:pathLst>
              </a:custGeom>
              <a:solidFill>
                <a:srgbClr val="BAD80A"/>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87" name="Shape 687"/>
              <p:cNvSpPr/>
              <p:nvPr/>
            </p:nvSpPr>
            <p:spPr>
              <a:xfrm>
                <a:off x="438495" y="4166144"/>
                <a:ext cx="109081" cy="1165607"/>
              </a:xfrm>
              <a:custGeom>
                <a:avLst/>
                <a:gdLst/>
                <a:ahLst/>
                <a:cxnLst/>
                <a:rect l="0" t="0" r="0" b="0"/>
                <a:pathLst>
                  <a:path w="120000" h="120000" extrusionOk="0">
                    <a:moveTo>
                      <a:pt x="61714" y="0"/>
                    </a:moveTo>
                    <a:lnTo>
                      <a:pt x="0" y="120000"/>
                    </a:lnTo>
                    <a:lnTo>
                      <a:pt x="120000" y="120000"/>
                    </a:lnTo>
                    <a:lnTo>
                      <a:pt x="61714"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88" name="Shape 688"/>
              <p:cNvSpPr/>
              <p:nvPr/>
            </p:nvSpPr>
            <p:spPr>
              <a:xfrm>
                <a:off x="235916" y="4985808"/>
                <a:ext cx="258678" cy="255561"/>
              </a:xfrm>
              <a:custGeom>
                <a:avLst/>
                <a:gdLst/>
                <a:ahLst/>
                <a:cxnLst/>
                <a:rect l="0" t="0" r="0" b="0"/>
                <a:pathLst>
                  <a:path w="120000" h="120000" extrusionOk="0">
                    <a:moveTo>
                      <a:pt x="0" y="0"/>
                    </a:moveTo>
                    <a:lnTo>
                      <a:pt x="101204" y="120000"/>
                    </a:lnTo>
                    <a:lnTo>
                      <a:pt x="119999" y="100975"/>
                    </a:lnTo>
                    <a:lnTo>
                      <a:pt x="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89" name="Shape 689"/>
              <p:cNvSpPr/>
              <p:nvPr/>
            </p:nvSpPr>
            <p:spPr>
              <a:xfrm>
                <a:off x="282665" y="4680382"/>
                <a:ext cx="224394" cy="224394"/>
              </a:xfrm>
              <a:custGeom>
                <a:avLst/>
                <a:gdLst/>
                <a:ahLst/>
                <a:cxnLst/>
                <a:rect l="0" t="0" r="0" b="0"/>
                <a:pathLst>
                  <a:path w="120000" h="120000" extrusionOk="0">
                    <a:moveTo>
                      <a:pt x="0" y="0"/>
                    </a:moveTo>
                    <a:lnTo>
                      <a:pt x="98333" y="120000"/>
                    </a:lnTo>
                    <a:lnTo>
                      <a:pt x="120000" y="98333"/>
                    </a:lnTo>
                    <a:lnTo>
                      <a:pt x="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0" name="Shape 690"/>
              <p:cNvSpPr/>
              <p:nvPr/>
            </p:nvSpPr>
            <p:spPr>
              <a:xfrm>
                <a:off x="338764" y="4490271"/>
                <a:ext cx="168295" cy="190113"/>
              </a:xfrm>
              <a:custGeom>
                <a:avLst/>
                <a:gdLst/>
                <a:ahLst/>
                <a:cxnLst/>
                <a:rect l="0" t="0" r="0" b="0"/>
                <a:pathLst>
                  <a:path w="120000" h="120000" extrusionOk="0">
                    <a:moveTo>
                      <a:pt x="0" y="0"/>
                    </a:moveTo>
                    <a:lnTo>
                      <a:pt x="100000" y="120000"/>
                    </a:lnTo>
                    <a:lnTo>
                      <a:pt x="120000" y="86557"/>
                    </a:lnTo>
                    <a:lnTo>
                      <a:pt x="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1" name="Shape 691"/>
              <p:cNvSpPr/>
              <p:nvPr/>
            </p:nvSpPr>
            <p:spPr>
              <a:xfrm>
                <a:off x="494595" y="4889194"/>
                <a:ext cx="258678" cy="258678"/>
              </a:xfrm>
              <a:custGeom>
                <a:avLst/>
                <a:gdLst/>
                <a:ahLst/>
                <a:cxnLst/>
                <a:rect l="0" t="0" r="0" b="0"/>
                <a:pathLst>
                  <a:path w="120000" h="120000" extrusionOk="0">
                    <a:moveTo>
                      <a:pt x="119999" y="0"/>
                    </a:moveTo>
                    <a:lnTo>
                      <a:pt x="18795" y="119999"/>
                    </a:lnTo>
                    <a:lnTo>
                      <a:pt x="0" y="101204"/>
                    </a:lnTo>
                    <a:lnTo>
                      <a:pt x="119999"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2" name="Shape 692"/>
              <p:cNvSpPr/>
              <p:nvPr/>
            </p:nvSpPr>
            <p:spPr>
              <a:xfrm>
                <a:off x="479010" y="4733366"/>
                <a:ext cx="224394" cy="230627"/>
              </a:xfrm>
              <a:custGeom>
                <a:avLst/>
                <a:gdLst/>
                <a:ahLst/>
                <a:cxnLst/>
                <a:rect l="0" t="0" r="0" b="0"/>
                <a:pathLst>
                  <a:path w="120000" h="120000" extrusionOk="0">
                    <a:moveTo>
                      <a:pt x="120000" y="0"/>
                    </a:moveTo>
                    <a:lnTo>
                      <a:pt x="23333" y="120000"/>
                    </a:lnTo>
                    <a:lnTo>
                      <a:pt x="0" y="95675"/>
                    </a:lnTo>
                    <a:lnTo>
                      <a:pt x="12000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3" name="Shape 693"/>
              <p:cNvSpPr/>
              <p:nvPr/>
            </p:nvSpPr>
            <p:spPr>
              <a:xfrm>
                <a:off x="494595" y="4409239"/>
                <a:ext cx="102849" cy="137130"/>
              </a:xfrm>
              <a:custGeom>
                <a:avLst/>
                <a:gdLst/>
                <a:ahLst/>
                <a:cxnLst/>
                <a:rect l="0" t="0" r="0" b="0"/>
                <a:pathLst>
                  <a:path w="120000" h="120000" extrusionOk="0">
                    <a:moveTo>
                      <a:pt x="120000" y="0"/>
                    </a:moveTo>
                    <a:lnTo>
                      <a:pt x="14545" y="120000"/>
                    </a:lnTo>
                    <a:lnTo>
                      <a:pt x="0" y="70909"/>
                    </a:lnTo>
                    <a:lnTo>
                      <a:pt x="12000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sp>
          <p:nvSpPr>
            <p:cNvPr id="694" name="Shape 694"/>
            <p:cNvSpPr/>
            <p:nvPr/>
          </p:nvSpPr>
          <p:spPr>
            <a:xfrm>
              <a:off x="1752258" y="4077748"/>
              <a:ext cx="959939" cy="1754587"/>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grpSp>
        <p:nvGrpSpPr>
          <p:cNvPr id="695" name="Shape 695"/>
          <p:cNvGrpSpPr/>
          <p:nvPr/>
        </p:nvGrpSpPr>
        <p:grpSpPr>
          <a:xfrm>
            <a:off x="9549214" y="3384896"/>
            <a:ext cx="1203179" cy="2447439"/>
            <a:chOff x="4286250" y="4049712"/>
            <a:chExt cx="325438" cy="661987"/>
          </a:xfrm>
        </p:grpSpPr>
        <p:sp>
          <p:nvSpPr>
            <p:cNvPr id="696" name="Shape 696"/>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7" name="Shape 697"/>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8" name="Shape 698"/>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99" name="Shape 699"/>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0" name="Shape 700"/>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1" name="Shape 701"/>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2" name="Shape 702"/>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3" name="Shape 703"/>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4" name="Shape 704"/>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5" name="Shape 705"/>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6" name="Shape 706"/>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7" name="Shape 707"/>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8" name="Shape 708"/>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09" name="Shape 709"/>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0" name="Shape 710"/>
            <p:cNvSpPr/>
            <p:nvPr/>
          </p:nvSpPr>
          <p:spPr>
            <a:xfrm>
              <a:off x="4286250" y="4049712"/>
              <a:ext cx="325438" cy="531812"/>
            </a:xfrm>
            <a:custGeom>
              <a:avLst/>
              <a:gdLst/>
              <a:ahLst/>
              <a:cxnLst/>
              <a:rect l="0" t="0" r="0" b="0"/>
              <a:pathLst>
                <a:path w="120000" h="120000" extrusionOk="0">
                  <a:moveTo>
                    <a:pt x="60000" y="0"/>
                  </a:moveTo>
                  <a:cubicBezTo>
                    <a:pt x="60000" y="0"/>
                    <a:pt x="0" y="54545"/>
                    <a:pt x="0" y="83376"/>
                  </a:cubicBezTo>
                  <a:cubicBezTo>
                    <a:pt x="0" y="102077"/>
                    <a:pt x="22978" y="116883"/>
                    <a:pt x="51063" y="120000"/>
                  </a:cubicBezTo>
                  <a:cubicBezTo>
                    <a:pt x="52340" y="110649"/>
                    <a:pt x="52340" y="110649"/>
                    <a:pt x="52340" y="110649"/>
                  </a:cubicBezTo>
                  <a:cubicBezTo>
                    <a:pt x="17872" y="86493"/>
                    <a:pt x="17872" y="86493"/>
                    <a:pt x="17872" y="86493"/>
                  </a:cubicBezTo>
                  <a:cubicBezTo>
                    <a:pt x="52340" y="104415"/>
                    <a:pt x="52340" y="104415"/>
                    <a:pt x="52340" y="104415"/>
                  </a:cubicBezTo>
                  <a:cubicBezTo>
                    <a:pt x="54893" y="81818"/>
                    <a:pt x="54893" y="81818"/>
                    <a:pt x="54893" y="81818"/>
                  </a:cubicBezTo>
                  <a:cubicBezTo>
                    <a:pt x="26808" y="62337"/>
                    <a:pt x="26808" y="62337"/>
                    <a:pt x="26808" y="62337"/>
                  </a:cubicBezTo>
                  <a:cubicBezTo>
                    <a:pt x="54893" y="75584"/>
                    <a:pt x="54893" y="75584"/>
                    <a:pt x="54893" y="75584"/>
                  </a:cubicBezTo>
                  <a:cubicBezTo>
                    <a:pt x="56170" y="60779"/>
                    <a:pt x="56170" y="60779"/>
                    <a:pt x="56170" y="60779"/>
                  </a:cubicBezTo>
                  <a:cubicBezTo>
                    <a:pt x="38297" y="46753"/>
                    <a:pt x="38297" y="46753"/>
                    <a:pt x="38297" y="46753"/>
                  </a:cubicBezTo>
                  <a:cubicBezTo>
                    <a:pt x="56170" y="55324"/>
                    <a:pt x="56170" y="55324"/>
                    <a:pt x="56170" y="55324"/>
                  </a:cubicBezTo>
                  <a:cubicBezTo>
                    <a:pt x="60000" y="8571"/>
                    <a:pt x="60000" y="8571"/>
                    <a:pt x="60000" y="8571"/>
                  </a:cubicBezTo>
                  <a:cubicBezTo>
                    <a:pt x="62553" y="42857"/>
                    <a:pt x="62553" y="42857"/>
                    <a:pt x="62553" y="42857"/>
                  </a:cubicBezTo>
                  <a:cubicBezTo>
                    <a:pt x="76595" y="38181"/>
                    <a:pt x="76595" y="38181"/>
                    <a:pt x="76595" y="38181"/>
                  </a:cubicBezTo>
                  <a:cubicBezTo>
                    <a:pt x="63829" y="49870"/>
                    <a:pt x="63829" y="49870"/>
                    <a:pt x="63829" y="49870"/>
                  </a:cubicBezTo>
                  <a:cubicBezTo>
                    <a:pt x="65106" y="69350"/>
                    <a:pt x="65106" y="69350"/>
                    <a:pt x="65106" y="69350"/>
                  </a:cubicBezTo>
                  <a:cubicBezTo>
                    <a:pt x="97021" y="54545"/>
                    <a:pt x="97021" y="54545"/>
                    <a:pt x="97021" y="54545"/>
                  </a:cubicBezTo>
                  <a:cubicBezTo>
                    <a:pt x="65106" y="76363"/>
                    <a:pt x="65106" y="76363"/>
                    <a:pt x="65106" y="76363"/>
                  </a:cubicBezTo>
                  <a:cubicBezTo>
                    <a:pt x="67659" y="96623"/>
                    <a:pt x="67659" y="96623"/>
                    <a:pt x="67659" y="96623"/>
                  </a:cubicBezTo>
                  <a:cubicBezTo>
                    <a:pt x="105957" y="77142"/>
                    <a:pt x="105957" y="77142"/>
                    <a:pt x="105957" y="77142"/>
                  </a:cubicBezTo>
                  <a:cubicBezTo>
                    <a:pt x="67659" y="103636"/>
                    <a:pt x="67659" y="103636"/>
                    <a:pt x="67659" y="103636"/>
                  </a:cubicBezTo>
                  <a:cubicBezTo>
                    <a:pt x="68936" y="120000"/>
                    <a:pt x="68936" y="120000"/>
                    <a:pt x="68936" y="120000"/>
                  </a:cubicBezTo>
                  <a:cubicBezTo>
                    <a:pt x="98297" y="116883"/>
                    <a:pt x="120000" y="102077"/>
                    <a:pt x="120000" y="83376"/>
                  </a:cubicBezTo>
                  <a:cubicBezTo>
                    <a:pt x="120000" y="54545"/>
                    <a:pt x="60000" y="0"/>
                    <a:pt x="60000" y="0"/>
                  </a:cubicBezTo>
                </a:path>
              </a:pathLst>
            </a:custGeom>
            <a:solidFill>
              <a:srgbClr val="BAD80A"/>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1" name="Shape 711"/>
            <p:cNvSpPr/>
            <p:nvPr/>
          </p:nvSpPr>
          <p:spPr>
            <a:xfrm>
              <a:off x="4424362" y="4087812"/>
              <a:ext cx="49212" cy="493713"/>
            </a:xfrm>
            <a:custGeom>
              <a:avLst/>
              <a:gdLst/>
              <a:ahLst/>
              <a:cxnLst/>
              <a:rect l="0" t="0" r="0" b="0"/>
              <a:pathLst>
                <a:path w="120000" h="120000" extrusionOk="0">
                  <a:moveTo>
                    <a:pt x="59999" y="0"/>
                  </a:moveTo>
                  <a:cubicBezTo>
                    <a:pt x="34285" y="50349"/>
                    <a:pt x="34285" y="50349"/>
                    <a:pt x="34285" y="50349"/>
                  </a:cubicBezTo>
                  <a:cubicBezTo>
                    <a:pt x="77142" y="52867"/>
                    <a:pt x="77142" y="52867"/>
                    <a:pt x="77142" y="52867"/>
                  </a:cubicBezTo>
                  <a:cubicBezTo>
                    <a:pt x="59999" y="59580"/>
                    <a:pt x="59999" y="59580"/>
                    <a:pt x="59999" y="59580"/>
                  </a:cubicBezTo>
                  <a:cubicBezTo>
                    <a:pt x="34285" y="56223"/>
                    <a:pt x="34285" y="56223"/>
                    <a:pt x="34285" y="56223"/>
                  </a:cubicBezTo>
                  <a:cubicBezTo>
                    <a:pt x="25714" y="72167"/>
                    <a:pt x="25714" y="72167"/>
                    <a:pt x="25714" y="72167"/>
                  </a:cubicBezTo>
                  <a:cubicBezTo>
                    <a:pt x="68571" y="75524"/>
                    <a:pt x="68571" y="75524"/>
                    <a:pt x="68571" y="75524"/>
                  </a:cubicBezTo>
                  <a:cubicBezTo>
                    <a:pt x="59999" y="83916"/>
                    <a:pt x="59999" y="83916"/>
                    <a:pt x="59999" y="83916"/>
                  </a:cubicBezTo>
                  <a:cubicBezTo>
                    <a:pt x="25714" y="78881"/>
                    <a:pt x="25714" y="78881"/>
                    <a:pt x="25714" y="78881"/>
                  </a:cubicBezTo>
                  <a:cubicBezTo>
                    <a:pt x="8571" y="103216"/>
                    <a:pt x="8571" y="103216"/>
                    <a:pt x="8571" y="103216"/>
                  </a:cubicBezTo>
                  <a:cubicBezTo>
                    <a:pt x="59999" y="107412"/>
                    <a:pt x="59999" y="107412"/>
                    <a:pt x="59999" y="107412"/>
                  </a:cubicBezTo>
                  <a:cubicBezTo>
                    <a:pt x="59999" y="115804"/>
                    <a:pt x="59999" y="115804"/>
                    <a:pt x="59999" y="115804"/>
                  </a:cubicBezTo>
                  <a:cubicBezTo>
                    <a:pt x="8571" y="109930"/>
                    <a:pt x="8571" y="109930"/>
                    <a:pt x="8571" y="109930"/>
                  </a:cubicBezTo>
                  <a:cubicBezTo>
                    <a:pt x="0" y="120000"/>
                    <a:pt x="0" y="120000"/>
                    <a:pt x="0" y="120000"/>
                  </a:cubicBezTo>
                  <a:cubicBezTo>
                    <a:pt x="25714" y="120000"/>
                    <a:pt x="42857" y="120000"/>
                    <a:pt x="59999" y="120000"/>
                  </a:cubicBezTo>
                  <a:cubicBezTo>
                    <a:pt x="77142" y="120000"/>
                    <a:pt x="102857" y="120000"/>
                    <a:pt x="119999" y="120000"/>
                  </a:cubicBezTo>
                  <a:cubicBezTo>
                    <a:pt x="111428" y="102377"/>
                    <a:pt x="111428" y="102377"/>
                    <a:pt x="111428" y="102377"/>
                  </a:cubicBezTo>
                  <a:cubicBezTo>
                    <a:pt x="77142" y="105734"/>
                    <a:pt x="77142" y="105734"/>
                    <a:pt x="77142" y="105734"/>
                  </a:cubicBezTo>
                  <a:cubicBezTo>
                    <a:pt x="77142" y="97342"/>
                    <a:pt x="77142" y="97342"/>
                    <a:pt x="77142" y="97342"/>
                  </a:cubicBezTo>
                  <a:cubicBezTo>
                    <a:pt x="111428" y="94825"/>
                    <a:pt x="111428" y="94825"/>
                    <a:pt x="111428" y="94825"/>
                  </a:cubicBezTo>
                  <a:cubicBezTo>
                    <a:pt x="94285" y="73006"/>
                    <a:pt x="94285" y="73006"/>
                    <a:pt x="94285" y="73006"/>
                  </a:cubicBezTo>
                  <a:cubicBezTo>
                    <a:pt x="77142" y="74685"/>
                    <a:pt x="77142" y="74685"/>
                    <a:pt x="77142" y="74685"/>
                  </a:cubicBezTo>
                  <a:cubicBezTo>
                    <a:pt x="68571" y="67132"/>
                    <a:pt x="68571" y="67132"/>
                    <a:pt x="68571" y="67132"/>
                  </a:cubicBezTo>
                  <a:cubicBezTo>
                    <a:pt x="94285" y="65454"/>
                    <a:pt x="94285" y="65454"/>
                    <a:pt x="94285" y="65454"/>
                  </a:cubicBezTo>
                  <a:cubicBezTo>
                    <a:pt x="85714" y="44475"/>
                    <a:pt x="85714" y="44475"/>
                    <a:pt x="85714" y="44475"/>
                  </a:cubicBezTo>
                  <a:cubicBezTo>
                    <a:pt x="77142" y="44475"/>
                    <a:pt x="77142" y="44475"/>
                    <a:pt x="77142" y="44475"/>
                  </a:cubicBezTo>
                  <a:cubicBezTo>
                    <a:pt x="51428" y="38601"/>
                    <a:pt x="51428" y="38601"/>
                    <a:pt x="51428" y="38601"/>
                  </a:cubicBezTo>
                  <a:cubicBezTo>
                    <a:pt x="77142" y="36923"/>
                    <a:pt x="77142" y="36923"/>
                    <a:pt x="77142" y="36923"/>
                  </a:cubicBezTo>
                  <a:cubicBezTo>
                    <a:pt x="59999" y="0"/>
                    <a:pt x="59999" y="0"/>
                    <a:pt x="59999" y="0"/>
                  </a:cubicBezTo>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2" name="Shape 712"/>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3" name="Shape 713"/>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4" name="Shape 714"/>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5" name="Shape 715"/>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6" name="Shape 716"/>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7" name="Shape 717"/>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8" name="Shape 718"/>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19" name="Shape 719"/>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0" name="Shape 720"/>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1" name="Shape 721"/>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2" name="Shape 722"/>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3" name="Shape 723"/>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sp>
        <p:nvSpPr>
          <p:cNvPr id="724" name="Shape 724"/>
          <p:cNvSpPr/>
          <p:nvPr/>
        </p:nvSpPr>
        <p:spPr>
          <a:xfrm>
            <a:off x="10344488"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5" name="Shape 725"/>
          <p:cNvSpPr/>
          <p:nvPr/>
        </p:nvSpPr>
        <p:spPr>
          <a:xfrm>
            <a:off x="9532200" y="5059210"/>
            <a:ext cx="424924" cy="773126"/>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6" name="Shape 726"/>
          <p:cNvSpPr/>
          <p:nvPr/>
        </p:nvSpPr>
        <p:spPr>
          <a:xfrm>
            <a:off x="11156749" y="3513382"/>
            <a:ext cx="1268705" cy="2318954"/>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7" name="Shape 727"/>
          <p:cNvSpPr/>
          <p:nvPr/>
        </p:nvSpPr>
        <p:spPr>
          <a:xfrm>
            <a:off x="3856037"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BAD80A"/>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728" name="Shape 728"/>
          <p:cNvSpPr/>
          <p:nvPr/>
        </p:nvSpPr>
        <p:spPr>
          <a:xfrm>
            <a:off x="0" y="2692953"/>
            <a:ext cx="12436476" cy="3409754"/>
          </a:xfrm>
          <a:prstGeom prst="rect">
            <a:avLst/>
          </a:prstGeom>
          <a:solidFill>
            <a:schemeClr val="lt1">
              <a:alpha val="80000"/>
            </a:schemeClr>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29" name="Shape 729"/>
          <p:cNvGrpSpPr/>
          <p:nvPr/>
        </p:nvGrpSpPr>
        <p:grpSpPr>
          <a:xfrm>
            <a:off x="6675437" y="979715"/>
            <a:ext cx="4724400" cy="5416422"/>
            <a:chOff x="4320539" y="979715"/>
            <a:chExt cx="4724400" cy="5416422"/>
          </a:xfrm>
        </p:grpSpPr>
        <p:sp>
          <p:nvSpPr>
            <p:cNvPr id="730" name="Shape 730"/>
            <p:cNvSpPr/>
            <p:nvPr/>
          </p:nvSpPr>
          <p:spPr>
            <a:xfrm>
              <a:off x="4320539" y="4625151"/>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1" name="Shape 731"/>
            <p:cNvSpPr/>
            <p:nvPr/>
          </p:nvSpPr>
          <p:spPr>
            <a:xfrm>
              <a:off x="4320539" y="3855837"/>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2" name="Shape 732"/>
            <p:cNvSpPr/>
            <p:nvPr/>
          </p:nvSpPr>
          <p:spPr>
            <a:xfrm>
              <a:off x="4320539" y="3124423"/>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3" name="Shape 733"/>
            <p:cNvSpPr/>
            <p:nvPr/>
          </p:nvSpPr>
          <p:spPr>
            <a:xfrm>
              <a:off x="4320539" y="2377214"/>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4" name="Shape 734"/>
            <p:cNvSpPr/>
            <p:nvPr/>
          </p:nvSpPr>
          <p:spPr>
            <a:xfrm>
              <a:off x="4320539" y="1592579"/>
              <a:ext cx="4724400" cy="118689"/>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5" name="Shape 735"/>
            <p:cNvSpPr/>
            <p:nvPr/>
          </p:nvSpPr>
          <p:spPr>
            <a:xfrm>
              <a:off x="5143500" y="3978564"/>
              <a:ext cx="682744" cy="650838"/>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6" name="Shape 736"/>
            <p:cNvSpPr/>
            <p:nvPr/>
          </p:nvSpPr>
          <p:spPr>
            <a:xfrm>
              <a:off x="5541078" y="4382926"/>
              <a:ext cx="285839" cy="24322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7" name="Shape 737"/>
            <p:cNvSpPr/>
            <p:nvPr/>
          </p:nvSpPr>
          <p:spPr>
            <a:xfrm>
              <a:off x="5179251" y="4194130"/>
              <a:ext cx="236911" cy="43508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38" name="Shape 738"/>
            <p:cNvSpPr/>
            <p:nvPr/>
          </p:nvSpPr>
          <p:spPr>
            <a:xfrm>
              <a:off x="5203464" y="4226546"/>
              <a:ext cx="33754" cy="129941"/>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39" name="Shape 739"/>
            <p:cNvGrpSpPr/>
            <p:nvPr/>
          </p:nvGrpSpPr>
          <p:grpSpPr>
            <a:xfrm>
              <a:off x="5301684" y="4427462"/>
              <a:ext cx="90361" cy="186797"/>
              <a:chOff x="5241732" y="6172200"/>
              <a:chExt cx="122388" cy="256504"/>
            </a:xfrm>
          </p:grpSpPr>
          <p:cxnSp>
            <p:nvCxnSpPr>
              <p:cNvPr id="740" name="Shape 740"/>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1" name="Shape 741"/>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2" name="Shape 742"/>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743" name="Shape 743"/>
            <p:cNvGrpSpPr/>
            <p:nvPr/>
          </p:nvGrpSpPr>
          <p:grpSpPr>
            <a:xfrm flipH="1">
              <a:off x="5601197" y="4427462"/>
              <a:ext cx="90361" cy="186797"/>
              <a:chOff x="5241732" y="6172200"/>
              <a:chExt cx="122388" cy="256504"/>
            </a:xfrm>
          </p:grpSpPr>
          <p:cxnSp>
            <p:nvCxnSpPr>
              <p:cNvPr id="744" name="Shape 744"/>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745" name="Shape 745"/>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746" name="Shape 746"/>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747" name="Shape 747"/>
            <p:cNvSpPr/>
            <p:nvPr/>
          </p:nvSpPr>
          <p:spPr>
            <a:xfrm>
              <a:off x="5363535" y="4439442"/>
              <a:ext cx="262672" cy="33294"/>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48" name="Shape 748"/>
            <p:cNvSpPr/>
            <p:nvPr/>
          </p:nvSpPr>
          <p:spPr>
            <a:xfrm>
              <a:off x="5472012" y="4472735"/>
              <a:ext cx="45719" cy="153415"/>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49" name="Shape 749"/>
            <p:cNvGrpSpPr/>
            <p:nvPr/>
          </p:nvGrpSpPr>
          <p:grpSpPr>
            <a:xfrm>
              <a:off x="5594522" y="4283313"/>
              <a:ext cx="122497" cy="98608"/>
              <a:chOff x="5359222" y="6179960"/>
              <a:chExt cx="179412" cy="146421"/>
            </a:xfrm>
          </p:grpSpPr>
          <p:sp>
            <p:nvSpPr>
              <p:cNvPr id="750" name="Shape 750"/>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1" name="Shape 751"/>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752" name="Shape 752"/>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753" name="Shape 753"/>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754" name="Shape 754"/>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755" name="Shape 755"/>
            <p:cNvSpPr/>
            <p:nvPr/>
          </p:nvSpPr>
          <p:spPr>
            <a:xfrm>
              <a:off x="4505633" y="1659951"/>
              <a:ext cx="106538" cy="4170917"/>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6" name="Shape 756"/>
            <p:cNvSpPr/>
            <p:nvPr/>
          </p:nvSpPr>
          <p:spPr>
            <a:xfrm>
              <a:off x="8807992" y="1659951"/>
              <a:ext cx="106538" cy="4170917"/>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7" name="Shape 757"/>
            <p:cNvSpPr/>
            <p:nvPr/>
          </p:nvSpPr>
          <p:spPr>
            <a:xfrm>
              <a:off x="6667732" y="1662113"/>
              <a:ext cx="128676" cy="3027226"/>
            </a:xfrm>
            <a:prstGeom prst="rect">
              <a:avLst/>
            </a:prstGeom>
            <a:solidFill>
              <a:srgbClr val="18181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8" name="Shape 758"/>
            <p:cNvSpPr/>
            <p:nvPr/>
          </p:nvSpPr>
          <p:spPr>
            <a:xfrm>
              <a:off x="5925855" y="4723123"/>
              <a:ext cx="2894293" cy="1066572"/>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59" name="Shape 759"/>
            <p:cNvSpPr/>
            <p:nvPr/>
          </p:nvSpPr>
          <p:spPr>
            <a:xfrm>
              <a:off x="4646271" y="4738042"/>
              <a:ext cx="1243347" cy="1002775"/>
            </a:xfrm>
            <a:prstGeom prst="rect">
              <a:avLst/>
            </a:prstGeom>
            <a:solidFill>
              <a:srgbClr val="D8D8D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60" name="Shape 760"/>
            <p:cNvSpPr/>
            <p:nvPr/>
          </p:nvSpPr>
          <p:spPr>
            <a:xfrm>
              <a:off x="4630635" y="4698205"/>
              <a:ext cx="1254851" cy="1091490"/>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61" name="Shape 761"/>
            <p:cNvGrpSpPr/>
            <p:nvPr/>
          </p:nvGrpSpPr>
          <p:grpSpPr>
            <a:xfrm>
              <a:off x="4847217" y="4913421"/>
              <a:ext cx="470164" cy="827689"/>
              <a:chOff x="4847217" y="4913421"/>
              <a:chExt cx="470164" cy="827689"/>
            </a:xfrm>
          </p:grpSpPr>
          <p:sp>
            <p:nvSpPr>
              <p:cNvPr id="762" name="Shape 762"/>
              <p:cNvSpPr/>
              <p:nvPr/>
            </p:nvSpPr>
            <p:spPr>
              <a:xfrm>
                <a:off x="4847217" y="5668896"/>
                <a:ext cx="470164" cy="72215"/>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63" name="Shape 763"/>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64" name="Shape 764"/>
              <p:cNvSpPr/>
              <p:nvPr/>
            </p:nvSpPr>
            <p:spPr>
              <a:xfrm>
                <a:off x="5032773" y="5472294"/>
                <a:ext cx="97946" cy="137529"/>
              </a:xfrm>
              <a:prstGeom prst="rect">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765" name="Shape 765"/>
            <p:cNvGrpSpPr/>
            <p:nvPr/>
          </p:nvGrpSpPr>
          <p:grpSpPr>
            <a:xfrm>
              <a:off x="7292078" y="5059210"/>
              <a:ext cx="927073" cy="681606"/>
              <a:chOff x="6079192" y="5059210"/>
              <a:chExt cx="927073" cy="681606"/>
            </a:xfrm>
          </p:grpSpPr>
          <p:sp>
            <p:nvSpPr>
              <p:cNvPr id="766" name="Shape 766"/>
              <p:cNvSpPr/>
              <p:nvPr/>
            </p:nvSpPr>
            <p:spPr>
              <a:xfrm>
                <a:off x="6079192" y="5059210"/>
                <a:ext cx="927073" cy="681606"/>
              </a:xfrm>
              <a:prstGeom prst="rect">
                <a:avLst/>
              </a:prstGeom>
              <a:solidFill>
                <a:srgbClr val="BFEEFF"/>
              </a:solidFill>
              <a:ln w="57150" cap="flat" cmpd="sng">
                <a:solidFill>
                  <a:schemeClr val="accent2"/>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767" name="Shape 767"/>
              <p:cNvCxnSpPr>
                <a:stCxn id="766" idx="0"/>
                <a:endCxn id="766" idx="2"/>
              </p:cNvCxnSpPr>
              <p:nvPr/>
            </p:nvCxnSpPr>
            <p:spPr>
              <a:xfrm>
                <a:off x="6542729" y="5059210"/>
                <a:ext cx="0" cy="68160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8" name="Shape 768"/>
              <p:cNvCxnSpPr/>
              <p:nvPr/>
            </p:nvCxnSpPr>
            <p:spPr>
              <a:xfrm>
                <a:off x="660832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cxnSp>
            <p:nvCxnSpPr>
              <p:cNvPr id="769" name="Shape 769"/>
              <p:cNvCxnSpPr/>
              <p:nvPr/>
            </p:nvCxnSpPr>
            <p:spPr>
              <a:xfrm>
                <a:off x="6400501" y="5407025"/>
                <a:ext cx="73959" cy="0"/>
              </a:xfrm>
              <a:prstGeom prst="straightConnector1">
                <a:avLst/>
              </a:prstGeom>
              <a:solidFill>
                <a:srgbClr val="BFEEFF"/>
              </a:solidFill>
              <a:ln w="38100" cap="flat" cmpd="sng">
                <a:solidFill>
                  <a:schemeClr val="accent2"/>
                </a:solidFill>
                <a:prstDash val="solid"/>
                <a:miter/>
                <a:headEnd type="none" w="med" len="med"/>
                <a:tailEnd type="none" w="med" len="med"/>
              </a:ln>
            </p:spPr>
          </p:cxnSp>
        </p:grpSp>
        <p:grpSp>
          <p:nvGrpSpPr>
            <p:cNvPr id="770" name="Shape 770"/>
            <p:cNvGrpSpPr/>
            <p:nvPr/>
          </p:nvGrpSpPr>
          <p:grpSpPr>
            <a:xfrm>
              <a:off x="8120253" y="5289549"/>
              <a:ext cx="279109" cy="473167"/>
              <a:chOff x="8120253" y="5111758"/>
              <a:chExt cx="383984" cy="650958"/>
            </a:xfrm>
          </p:grpSpPr>
          <p:sp>
            <p:nvSpPr>
              <p:cNvPr id="771" name="Shape 771"/>
              <p:cNvSpPr/>
              <p:nvPr/>
            </p:nvSpPr>
            <p:spPr>
              <a:xfrm>
                <a:off x="8120253" y="5111758"/>
                <a:ext cx="383984" cy="383984"/>
              </a:xfrm>
              <a:prstGeom prst="ellipse">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72" name="Shape 772"/>
              <p:cNvSpPr/>
              <p:nvPr/>
            </p:nvSpPr>
            <p:spPr>
              <a:xfrm rot="10800000">
                <a:off x="8153136" y="5439899"/>
                <a:ext cx="318385" cy="322818"/>
              </a:xfrm>
              <a:prstGeom prst="trapezoid">
                <a:avLst>
                  <a:gd name="adj" fmla="val 25000"/>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773" name="Shape 773"/>
            <p:cNvSpPr/>
            <p:nvPr/>
          </p:nvSpPr>
          <p:spPr>
            <a:xfrm>
              <a:off x="5887705" y="4698205"/>
              <a:ext cx="2941528" cy="1091490"/>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774" name="Shape 774"/>
            <p:cNvPicPr preferRelativeResize="0"/>
            <p:nvPr/>
          </p:nvPicPr>
          <p:blipFill rotWithShape="1">
            <a:blip r:embed="rId3">
              <a:alphaModFix/>
            </a:blip>
            <a:srcRect/>
            <a:stretch/>
          </p:blipFill>
          <p:spPr>
            <a:xfrm>
              <a:off x="6532105" y="5163673"/>
              <a:ext cx="286666" cy="581113"/>
            </a:xfrm>
            <a:prstGeom prst="rect">
              <a:avLst/>
            </a:prstGeom>
            <a:noFill/>
            <a:ln>
              <a:noFill/>
            </a:ln>
          </p:spPr>
        </p:pic>
        <p:cxnSp>
          <p:nvCxnSpPr>
            <p:cNvPr id="775" name="Shape 775"/>
            <p:cNvCxnSpPr/>
            <p:nvPr/>
          </p:nvCxnSpPr>
          <p:spPr>
            <a:xfrm>
              <a:off x="6594104" y="6396137"/>
              <a:ext cx="0" cy="0"/>
            </a:xfrm>
            <a:prstGeom prst="straightConnector1">
              <a:avLst/>
            </a:prstGeom>
            <a:noFill/>
            <a:ln w="9525" cap="flat" cmpd="sng">
              <a:solidFill>
                <a:srgbClr val="008CBF"/>
              </a:solidFill>
              <a:prstDash val="solid"/>
              <a:round/>
              <a:headEnd type="none" w="med" len="med"/>
              <a:tailEnd type="none" w="med" len="med"/>
            </a:ln>
          </p:spPr>
        </p:cxnSp>
        <p:sp>
          <p:nvSpPr>
            <p:cNvPr id="776" name="Shape 776"/>
            <p:cNvSpPr/>
            <p:nvPr/>
          </p:nvSpPr>
          <p:spPr>
            <a:xfrm>
              <a:off x="5606242" y="4990585"/>
              <a:ext cx="231193" cy="751531"/>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77" name="Shape 777"/>
            <p:cNvSpPr/>
            <p:nvPr/>
          </p:nvSpPr>
          <p:spPr>
            <a:xfrm>
              <a:off x="5483053" y="5303796"/>
              <a:ext cx="353737" cy="438319"/>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78" name="Shape 778"/>
            <p:cNvSpPr/>
            <p:nvPr/>
          </p:nvSpPr>
          <p:spPr>
            <a:xfrm>
              <a:off x="4663905" y="3959342"/>
              <a:ext cx="423555" cy="699164"/>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79" name="Shape 779"/>
            <p:cNvSpPr/>
            <p:nvPr/>
          </p:nvSpPr>
          <p:spPr>
            <a:xfrm>
              <a:off x="4663905" y="3191391"/>
              <a:ext cx="1955092" cy="727787"/>
            </a:xfrm>
            <a:prstGeom prst="rect">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0" name="Shape 780"/>
            <p:cNvSpPr/>
            <p:nvPr/>
          </p:nvSpPr>
          <p:spPr>
            <a:xfrm>
              <a:off x="5913826" y="3963407"/>
              <a:ext cx="705170" cy="691223"/>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1" name="Shape 781"/>
            <p:cNvSpPr/>
            <p:nvPr/>
          </p:nvSpPr>
          <p:spPr>
            <a:xfrm>
              <a:off x="5951483" y="4405353"/>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2" name="Shape 782"/>
            <p:cNvSpPr/>
            <p:nvPr/>
          </p:nvSpPr>
          <p:spPr>
            <a:xfrm>
              <a:off x="5976905" y="4573121"/>
              <a:ext cx="301432" cy="82707"/>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3" name="Shape 783"/>
            <p:cNvSpPr/>
            <p:nvPr/>
          </p:nvSpPr>
          <p:spPr>
            <a:xfrm>
              <a:off x="5887705"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4" name="Shape 784"/>
            <p:cNvSpPr/>
            <p:nvPr/>
          </p:nvSpPr>
          <p:spPr>
            <a:xfrm>
              <a:off x="6241798"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5" name="Shape 785"/>
            <p:cNvSpPr/>
            <p:nvPr/>
          </p:nvSpPr>
          <p:spPr>
            <a:xfrm>
              <a:off x="6392737" y="4536998"/>
              <a:ext cx="156640" cy="118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86" name="Shape 786"/>
            <p:cNvGrpSpPr/>
            <p:nvPr/>
          </p:nvGrpSpPr>
          <p:grpSpPr>
            <a:xfrm>
              <a:off x="6403400" y="4405352"/>
              <a:ext cx="139600" cy="133970"/>
              <a:chOff x="7948903" y="2829961"/>
              <a:chExt cx="183066" cy="191771"/>
            </a:xfrm>
          </p:grpSpPr>
          <p:sp>
            <p:nvSpPr>
              <p:cNvPr id="787" name="Shape 787"/>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8" name="Shape 788"/>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89" name="Shape 789"/>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90" name="Shape 790"/>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791" name="Shape 791"/>
            <p:cNvCxnSpPr/>
            <p:nvPr/>
          </p:nvCxnSpPr>
          <p:spPr>
            <a:xfrm>
              <a:off x="6439262"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792" name="Shape 792"/>
            <p:cNvSpPr/>
            <p:nvPr/>
          </p:nvSpPr>
          <p:spPr>
            <a:xfrm>
              <a:off x="6355955" y="3589991"/>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93" name="Shape 793"/>
            <p:cNvSpPr/>
            <p:nvPr/>
          </p:nvSpPr>
          <p:spPr>
            <a:xfrm>
              <a:off x="6027900"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794" name="Shape 794"/>
            <p:cNvPicPr preferRelativeResize="0"/>
            <p:nvPr/>
          </p:nvPicPr>
          <p:blipFill rotWithShape="1">
            <a:blip r:embed="rId4">
              <a:alphaModFix/>
            </a:blip>
            <a:srcRect/>
            <a:stretch/>
          </p:blipFill>
          <p:spPr>
            <a:xfrm>
              <a:off x="6557975" y="4544926"/>
              <a:ext cx="34864" cy="58832"/>
            </a:xfrm>
            <a:prstGeom prst="rect">
              <a:avLst/>
            </a:prstGeom>
            <a:noFill/>
            <a:ln>
              <a:noFill/>
            </a:ln>
          </p:spPr>
        </p:pic>
        <p:cxnSp>
          <p:nvCxnSpPr>
            <p:cNvPr id="795" name="Shape 795"/>
            <p:cNvCxnSpPr/>
            <p:nvPr/>
          </p:nvCxnSpPr>
          <p:spPr>
            <a:xfrm rot="10800000">
              <a:off x="6398102"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796" name="Shape 796"/>
            <p:cNvSpPr/>
            <p:nvPr/>
          </p:nvSpPr>
          <p:spPr>
            <a:xfrm>
              <a:off x="6357753" y="3803455"/>
              <a:ext cx="156640" cy="780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797" name="Shape 797"/>
            <p:cNvGrpSpPr/>
            <p:nvPr/>
          </p:nvGrpSpPr>
          <p:grpSpPr>
            <a:xfrm>
              <a:off x="5754523" y="3537058"/>
              <a:ext cx="518135" cy="343018"/>
              <a:chOff x="7301299" y="1104407"/>
              <a:chExt cx="679460" cy="449819"/>
            </a:xfrm>
          </p:grpSpPr>
          <p:sp>
            <p:nvSpPr>
              <p:cNvPr id="798" name="Shape 798"/>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799" name="Shape 799"/>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0" name="Shape 800"/>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1" name="Shape 801"/>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2" name="Shape 802"/>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3" name="Shape 803"/>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4" name="Shape 804"/>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pic>
          <p:nvPicPr>
            <p:cNvPr id="805" name="Shape 805"/>
            <p:cNvPicPr preferRelativeResize="0"/>
            <p:nvPr/>
          </p:nvPicPr>
          <p:blipFill rotWithShape="1">
            <a:blip r:embed="rId4">
              <a:alphaModFix/>
            </a:blip>
            <a:srcRect/>
            <a:stretch/>
          </p:blipFill>
          <p:spPr>
            <a:xfrm>
              <a:off x="6540416" y="3807771"/>
              <a:ext cx="34864" cy="58832"/>
            </a:xfrm>
            <a:prstGeom prst="rect">
              <a:avLst/>
            </a:prstGeom>
            <a:noFill/>
            <a:ln>
              <a:noFill/>
            </a:ln>
          </p:spPr>
        </p:pic>
        <p:grpSp>
          <p:nvGrpSpPr>
            <p:cNvPr id="806" name="Shape 806"/>
            <p:cNvGrpSpPr/>
            <p:nvPr/>
          </p:nvGrpSpPr>
          <p:grpSpPr>
            <a:xfrm>
              <a:off x="5498444" y="3656350"/>
              <a:ext cx="164521" cy="129708"/>
              <a:chOff x="6294003" y="694775"/>
              <a:chExt cx="215746" cy="170093"/>
            </a:xfrm>
          </p:grpSpPr>
          <p:sp>
            <p:nvSpPr>
              <p:cNvPr id="807" name="Shape 807"/>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08" name="Shape 80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809" name="Shape 809"/>
            <p:cNvSpPr/>
            <p:nvPr/>
          </p:nvSpPr>
          <p:spPr>
            <a:xfrm>
              <a:off x="5434389" y="3784389"/>
              <a:ext cx="292633" cy="97100"/>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0" name="Shape 810"/>
            <p:cNvSpPr/>
            <p:nvPr/>
          </p:nvSpPr>
          <p:spPr>
            <a:xfrm>
              <a:off x="5704437"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1" name="Shape 811"/>
            <p:cNvSpPr/>
            <p:nvPr/>
          </p:nvSpPr>
          <p:spPr>
            <a:xfrm>
              <a:off x="4679496" y="3234484"/>
              <a:ext cx="407965" cy="691223"/>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2" name="Shape 812"/>
            <p:cNvSpPr/>
            <p:nvPr/>
          </p:nvSpPr>
          <p:spPr>
            <a:xfrm>
              <a:off x="4929839" y="3234484"/>
              <a:ext cx="78083"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3" name="Shape 813"/>
            <p:cNvSpPr/>
            <p:nvPr/>
          </p:nvSpPr>
          <p:spPr>
            <a:xfrm>
              <a:off x="5088428" y="3234484"/>
              <a:ext cx="75520"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4" name="Shape 814"/>
            <p:cNvSpPr/>
            <p:nvPr/>
          </p:nvSpPr>
          <p:spPr>
            <a:xfrm>
              <a:off x="5005657" y="3234484"/>
              <a:ext cx="83990" cy="691223"/>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5" name="Shape 815"/>
            <p:cNvSpPr/>
            <p:nvPr/>
          </p:nvSpPr>
          <p:spPr>
            <a:xfrm>
              <a:off x="5025910" y="3667800"/>
              <a:ext cx="138267" cy="3486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16" name="Shape 816"/>
            <p:cNvSpPr/>
            <p:nvPr/>
          </p:nvSpPr>
          <p:spPr>
            <a:xfrm>
              <a:off x="5048714" y="3700773"/>
              <a:ext cx="115462" cy="7405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17" name="Shape 817"/>
            <p:cNvCxnSpPr/>
            <p:nvPr/>
          </p:nvCxnSpPr>
          <p:spPr>
            <a:xfrm>
              <a:off x="5089882"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18" name="Shape 818"/>
            <p:cNvCxnSpPr/>
            <p:nvPr/>
          </p:nvCxnSpPr>
          <p:spPr>
            <a:xfrm flipH="1">
              <a:off x="5103877"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19" name="Shape 819"/>
            <p:cNvSpPr/>
            <p:nvPr/>
          </p:nvSpPr>
          <p:spPr>
            <a:xfrm rot="-5400000">
              <a:off x="4634730" y="3612291"/>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0" name="Shape 820"/>
            <p:cNvSpPr/>
            <p:nvPr/>
          </p:nvSpPr>
          <p:spPr>
            <a:xfrm>
              <a:off x="4650917" y="3748553"/>
              <a:ext cx="128553" cy="17697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1" name="Shape 821"/>
            <p:cNvSpPr/>
            <p:nvPr/>
          </p:nvSpPr>
          <p:spPr>
            <a:xfrm>
              <a:off x="5128201" y="3764103"/>
              <a:ext cx="34864" cy="158201"/>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22" name="Shape 822"/>
            <p:cNvCxnSpPr/>
            <p:nvPr/>
          </p:nvCxnSpPr>
          <p:spPr>
            <a:xfrm>
              <a:off x="5114221"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23" name="Shape 823"/>
            <p:cNvCxnSpPr/>
            <p:nvPr/>
          </p:nvCxnSpPr>
          <p:spPr>
            <a:xfrm>
              <a:off x="5114221"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24" name="Shape 824"/>
            <p:cNvCxnSpPr/>
            <p:nvPr/>
          </p:nvCxnSpPr>
          <p:spPr>
            <a:xfrm>
              <a:off x="5114221"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25" name="Shape 825"/>
            <p:cNvCxnSpPr/>
            <p:nvPr/>
          </p:nvCxnSpPr>
          <p:spPr>
            <a:xfrm>
              <a:off x="6574789"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26" name="Shape 826"/>
            <p:cNvSpPr/>
            <p:nvPr/>
          </p:nvSpPr>
          <p:spPr>
            <a:xfrm>
              <a:off x="5101182"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7" name="Shape 827"/>
            <p:cNvSpPr/>
            <p:nvPr/>
          </p:nvSpPr>
          <p:spPr>
            <a:xfrm>
              <a:off x="5876407"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8" name="Shape 828"/>
            <p:cNvSpPr/>
            <p:nvPr/>
          </p:nvSpPr>
          <p:spPr>
            <a:xfrm>
              <a:off x="4635326" y="3191391"/>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29" name="Shape 829"/>
            <p:cNvSpPr/>
            <p:nvPr/>
          </p:nvSpPr>
          <p:spPr>
            <a:xfrm>
              <a:off x="4631389" y="3189082"/>
              <a:ext cx="578621" cy="744743"/>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30" name="Shape 830"/>
            <p:cNvGrpSpPr/>
            <p:nvPr/>
          </p:nvGrpSpPr>
          <p:grpSpPr>
            <a:xfrm>
              <a:off x="4740922" y="4126279"/>
              <a:ext cx="254985" cy="534834"/>
              <a:chOff x="5654103" y="5123951"/>
              <a:chExt cx="328230" cy="629148"/>
            </a:xfrm>
          </p:grpSpPr>
          <p:sp>
            <p:nvSpPr>
              <p:cNvPr id="831" name="Shape 83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2" name="Shape 832"/>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833" name="Shape 833"/>
            <p:cNvSpPr/>
            <p:nvPr/>
          </p:nvSpPr>
          <p:spPr>
            <a:xfrm>
              <a:off x="4631389" y="3932916"/>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4" name="Shape 834"/>
            <p:cNvSpPr/>
            <p:nvPr/>
          </p:nvSpPr>
          <p:spPr>
            <a:xfrm>
              <a:off x="6845039" y="3959342"/>
              <a:ext cx="423555" cy="699164"/>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5" name="Shape 835"/>
            <p:cNvSpPr/>
            <p:nvPr/>
          </p:nvSpPr>
          <p:spPr>
            <a:xfrm>
              <a:off x="6845039" y="3191391"/>
              <a:ext cx="1955092" cy="727787"/>
            </a:xfrm>
            <a:prstGeom prst="rect">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6" name="Shape 836"/>
            <p:cNvSpPr/>
            <p:nvPr/>
          </p:nvSpPr>
          <p:spPr>
            <a:xfrm>
              <a:off x="8094960" y="3963407"/>
              <a:ext cx="705170" cy="691223"/>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37" name="Shape 837"/>
            <p:cNvCxnSpPr/>
            <p:nvPr/>
          </p:nvCxnSpPr>
          <p:spPr>
            <a:xfrm>
              <a:off x="8844975" y="4559141"/>
              <a:ext cx="0" cy="79653"/>
            </a:xfrm>
            <a:prstGeom prst="straightConnector1">
              <a:avLst/>
            </a:prstGeom>
            <a:noFill/>
            <a:ln w="38100" cap="sq" cmpd="sng">
              <a:solidFill>
                <a:srgbClr val="FFB50C"/>
              </a:solidFill>
              <a:prstDash val="solid"/>
              <a:round/>
              <a:headEnd type="none" w="med" len="med"/>
              <a:tailEnd type="none" w="med" len="med"/>
            </a:ln>
          </p:spPr>
        </p:cxnSp>
        <p:sp>
          <p:nvSpPr>
            <p:cNvPr id="838" name="Shape 838"/>
            <p:cNvSpPr/>
            <p:nvPr/>
          </p:nvSpPr>
          <p:spPr>
            <a:xfrm>
              <a:off x="8132617" y="4405353"/>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39" name="Shape 839"/>
            <p:cNvSpPr/>
            <p:nvPr/>
          </p:nvSpPr>
          <p:spPr>
            <a:xfrm>
              <a:off x="8158039" y="4573121"/>
              <a:ext cx="301432" cy="82707"/>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0" name="Shape 840"/>
            <p:cNvSpPr/>
            <p:nvPr/>
          </p:nvSpPr>
          <p:spPr>
            <a:xfrm>
              <a:off x="8068839"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1" name="Shape 841"/>
            <p:cNvSpPr/>
            <p:nvPr/>
          </p:nvSpPr>
          <p:spPr>
            <a:xfrm>
              <a:off x="8422932" y="4490882"/>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2" name="Shape 842"/>
            <p:cNvSpPr/>
            <p:nvPr/>
          </p:nvSpPr>
          <p:spPr>
            <a:xfrm>
              <a:off x="8573871" y="4536998"/>
              <a:ext cx="156640" cy="118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43" name="Shape 843"/>
            <p:cNvGrpSpPr/>
            <p:nvPr/>
          </p:nvGrpSpPr>
          <p:grpSpPr>
            <a:xfrm>
              <a:off x="8584533" y="4405352"/>
              <a:ext cx="139600" cy="133970"/>
              <a:chOff x="7948903" y="2829961"/>
              <a:chExt cx="183066" cy="191771"/>
            </a:xfrm>
          </p:grpSpPr>
          <p:sp>
            <p:nvSpPr>
              <p:cNvPr id="844" name="Shape 844"/>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5" name="Shape 845"/>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6" name="Shape 846"/>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47" name="Shape 847"/>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848" name="Shape 848"/>
            <p:cNvCxnSpPr/>
            <p:nvPr/>
          </p:nvCxnSpPr>
          <p:spPr>
            <a:xfrm>
              <a:off x="8620396" y="3711692"/>
              <a:ext cx="0" cy="90793"/>
            </a:xfrm>
            <a:prstGeom prst="straightConnector1">
              <a:avLst/>
            </a:prstGeom>
            <a:noFill/>
            <a:ln w="38100" cap="flat" cmpd="sng">
              <a:solidFill>
                <a:srgbClr val="D8D8D8"/>
              </a:solidFill>
              <a:prstDash val="solid"/>
              <a:round/>
              <a:headEnd type="none" w="med" len="med"/>
              <a:tailEnd type="none" w="med" len="med"/>
            </a:ln>
          </p:spPr>
        </p:cxnSp>
        <p:sp>
          <p:nvSpPr>
            <p:cNvPr id="849" name="Shape 849"/>
            <p:cNvSpPr/>
            <p:nvPr/>
          </p:nvSpPr>
          <p:spPr>
            <a:xfrm>
              <a:off x="8537088" y="3589991"/>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0" name="Shape 850"/>
            <p:cNvSpPr/>
            <p:nvPr/>
          </p:nvSpPr>
          <p:spPr>
            <a:xfrm>
              <a:off x="8209032" y="4066871"/>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851" name="Shape 851"/>
            <p:cNvPicPr preferRelativeResize="0"/>
            <p:nvPr/>
          </p:nvPicPr>
          <p:blipFill rotWithShape="1">
            <a:blip r:embed="rId4">
              <a:alphaModFix/>
            </a:blip>
            <a:srcRect/>
            <a:stretch/>
          </p:blipFill>
          <p:spPr>
            <a:xfrm>
              <a:off x="8739107" y="4542419"/>
              <a:ext cx="34864" cy="58832"/>
            </a:xfrm>
            <a:prstGeom prst="rect">
              <a:avLst/>
            </a:prstGeom>
            <a:noFill/>
            <a:ln>
              <a:noFill/>
            </a:ln>
          </p:spPr>
        </p:pic>
        <p:cxnSp>
          <p:nvCxnSpPr>
            <p:cNvPr id="852" name="Shape 852"/>
            <p:cNvCxnSpPr/>
            <p:nvPr/>
          </p:nvCxnSpPr>
          <p:spPr>
            <a:xfrm rot="10800000">
              <a:off x="8579236" y="3789282"/>
              <a:ext cx="76759" cy="0"/>
            </a:xfrm>
            <a:prstGeom prst="straightConnector1">
              <a:avLst/>
            </a:prstGeom>
            <a:noFill/>
            <a:ln w="38100" cap="flat" cmpd="sng">
              <a:solidFill>
                <a:srgbClr val="797979"/>
              </a:solidFill>
              <a:prstDash val="solid"/>
              <a:round/>
              <a:headEnd type="none" w="med" len="med"/>
              <a:tailEnd type="none" w="med" len="med"/>
            </a:ln>
          </p:spPr>
        </p:cxnSp>
        <p:sp>
          <p:nvSpPr>
            <p:cNvPr id="853" name="Shape 853"/>
            <p:cNvSpPr/>
            <p:nvPr/>
          </p:nvSpPr>
          <p:spPr>
            <a:xfrm>
              <a:off x="8538885" y="3803455"/>
              <a:ext cx="156640" cy="780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54" name="Shape 854"/>
            <p:cNvGrpSpPr/>
            <p:nvPr/>
          </p:nvGrpSpPr>
          <p:grpSpPr>
            <a:xfrm>
              <a:off x="7935656" y="3537058"/>
              <a:ext cx="518135" cy="343018"/>
              <a:chOff x="7301299" y="1104407"/>
              <a:chExt cx="679460" cy="449819"/>
            </a:xfrm>
          </p:grpSpPr>
          <p:sp>
            <p:nvSpPr>
              <p:cNvPr id="855" name="Shape 855"/>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6" name="Shape 856"/>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7" name="Shape 857"/>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8" name="Shape 858"/>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59" name="Shape 859"/>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0" name="Shape 860"/>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1" name="Shape 861"/>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862" name="Shape 862"/>
            <p:cNvGrpSpPr/>
            <p:nvPr/>
          </p:nvGrpSpPr>
          <p:grpSpPr>
            <a:xfrm>
              <a:off x="7679577" y="3656350"/>
              <a:ext cx="164521" cy="129708"/>
              <a:chOff x="6294003" y="694775"/>
              <a:chExt cx="215746" cy="170093"/>
            </a:xfrm>
          </p:grpSpPr>
          <p:sp>
            <p:nvSpPr>
              <p:cNvPr id="863" name="Shape 863"/>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4" name="Shape 864"/>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865" name="Shape 865"/>
            <p:cNvSpPr/>
            <p:nvPr/>
          </p:nvSpPr>
          <p:spPr>
            <a:xfrm>
              <a:off x="7615522" y="3784389"/>
              <a:ext cx="292633" cy="97100"/>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6" name="Shape 866"/>
            <p:cNvSpPr/>
            <p:nvPr/>
          </p:nvSpPr>
          <p:spPr>
            <a:xfrm>
              <a:off x="7885571" y="3324117"/>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7" name="Shape 867"/>
            <p:cNvSpPr/>
            <p:nvPr/>
          </p:nvSpPr>
          <p:spPr>
            <a:xfrm>
              <a:off x="6860629" y="3234484"/>
              <a:ext cx="407965" cy="691223"/>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8" name="Shape 868"/>
            <p:cNvSpPr/>
            <p:nvPr/>
          </p:nvSpPr>
          <p:spPr>
            <a:xfrm>
              <a:off x="7110972" y="3234484"/>
              <a:ext cx="78083"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69" name="Shape 869"/>
            <p:cNvSpPr/>
            <p:nvPr/>
          </p:nvSpPr>
          <p:spPr>
            <a:xfrm>
              <a:off x="7269561" y="3234484"/>
              <a:ext cx="75520"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0" name="Shape 870"/>
            <p:cNvSpPr/>
            <p:nvPr/>
          </p:nvSpPr>
          <p:spPr>
            <a:xfrm>
              <a:off x="7186790" y="3234484"/>
              <a:ext cx="83990" cy="691223"/>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1" name="Shape 871"/>
            <p:cNvSpPr/>
            <p:nvPr/>
          </p:nvSpPr>
          <p:spPr>
            <a:xfrm>
              <a:off x="7207042" y="3667800"/>
              <a:ext cx="138267" cy="3486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2" name="Shape 872"/>
            <p:cNvSpPr/>
            <p:nvPr/>
          </p:nvSpPr>
          <p:spPr>
            <a:xfrm>
              <a:off x="7229847" y="3700773"/>
              <a:ext cx="115462" cy="7405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73" name="Shape 873"/>
            <p:cNvCxnSpPr/>
            <p:nvPr/>
          </p:nvCxnSpPr>
          <p:spPr>
            <a:xfrm>
              <a:off x="7271014" y="3587753"/>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874" name="Shape 874"/>
            <p:cNvCxnSpPr/>
            <p:nvPr/>
          </p:nvCxnSpPr>
          <p:spPr>
            <a:xfrm flipH="1">
              <a:off x="7285010" y="3583687"/>
              <a:ext cx="1648" cy="38780"/>
            </a:xfrm>
            <a:prstGeom prst="straightConnector1">
              <a:avLst/>
            </a:prstGeom>
            <a:noFill/>
            <a:ln w="38100" cap="flat" cmpd="sng">
              <a:solidFill>
                <a:srgbClr val="E8EAE7"/>
              </a:solidFill>
              <a:prstDash val="solid"/>
              <a:round/>
              <a:headEnd type="none" w="med" len="med"/>
              <a:tailEnd type="none" w="med" len="med"/>
            </a:ln>
          </p:spPr>
        </p:cxnSp>
        <p:sp>
          <p:nvSpPr>
            <p:cNvPr id="875" name="Shape 875"/>
            <p:cNvSpPr/>
            <p:nvPr/>
          </p:nvSpPr>
          <p:spPr>
            <a:xfrm rot="-5400000">
              <a:off x="6815863" y="3612291"/>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6" name="Shape 876"/>
            <p:cNvSpPr/>
            <p:nvPr/>
          </p:nvSpPr>
          <p:spPr>
            <a:xfrm>
              <a:off x="6832050" y="3748553"/>
              <a:ext cx="128553" cy="17697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77" name="Shape 877"/>
            <p:cNvSpPr/>
            <p:nvPr/>
          </p:nvSpPr>
          <p:spPr>
            <a:xfrm>
              <a:off x="7309334" y="3764103"/>
              <a:ext cx="34864" cy="158201"/>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878" name="Shape 878"/>
            <p:cNvCxnSpPr/>
            <p:nvPr/>
          </p:nvCxnSpPr>
          <p:spPr>
            <a:xfrm>
              <a:off x="7295353" y="3919178"/>
              <a:ext cx="91368" cy="0"/>
            </a:xfrm>
            <a:prstGeom prst="straightConnector1">
              <a:avLst/>
            </a:prstGeom>
            <a:noFill/>
            <a:ln w="38100" cap="sq" cmpd="sng">
              <a:solidFill>
                <a:srgbClr val="FFBF0C"/>
              </a:solidFill>
              <a:prstDash val="solid"/>
              <a:miter/>
              <a:headEnd type="none" w="med" len="med"/>
              <a:tailEnd type="none" w="med" len="med"/>
            </a:ln>
          </p:spPr>
        </p:cxnSp>
        <p:cxnSp>
          <p:nvCxnSpPr>
            <p:cNvPr id="879" name="Shape 879"/>
            <p:cNvCxnSpPr/>
            <p:nvPr/>
          </p:nvCxnSpPr>
          <p:spPr>
            <a:xfrm>
              <a:off x="7295353" y="3919178"/>
              <a:ext cx="0" cy="760058"/>
            </a:xfrm>
            <a:prstGeom prst="straightConnector1">
              <a:avLst/>
            </a:prstGeom>
            <a:noFill/>
            <a:ln w="38100" cap="sq" cmpd="sng">
              <a:solidFill>
                <a:srgbClr val="FFBF0C"/>
              </a:solidFill>
              <a:prstDash val="solid"/>
              <a:miter/>
              <a:headEnd type="none" w="med" len="med"/>
              <a:tailEnd type="none" w="med" len="med"/>
            </a:ln>
          </p:spPr>
        </p:cxnSp>
        <p:cxnSp>
          <p:nvCxnSpPr>
            <p:cNvPr id="880" name="Shape 880"/>
            <p:cNvCxnSpPr/>
            <p:nvPr/>
          </p:nvCxnSpPr>
          <p:spPr>
            <a:xfrm>
              <a:off x="7295353" y="4696369"/>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881" name="Shape 881"/>
            <p:cNvCxnSpPr/>
            <p:nvPr/>
          </p:nvCxnSpPr>
          <p:spPr>
            <a:xfrm>
              <a:off x="8755922" y="4661112"/>
              <a:ext cx="101" cy="11920"/>
            </a:xfrm>
            <a:prstGeom prst="straightConnector1">
              <a:avLst/>
            </a:prstGeom>
            <a:noFill/>
            <a:ln w="38100" cap="sq" cmpd="sng">
              <a:solidFill>
                <a:srgbClr val="FFBF0C"/>
              </a:solidFill>
              <a:prstDash val="solid"/>
              <a:miter/>
              <a:headEnd type="none" w="med" len="med"/>
              <a:tailEnd type="none" w="med" len="med"/>
            </a:ln>
          </p:spPr>
        </p:cxnSp>
        <p:sp>
          <p:nvSpPr>
            <p:cNvPr id="882" name="Shape 882"/>
            <p:cNvSpPr/>
            <p:nvPr/>
          </p:nvSpPr>
          <p:spPr>
            <a:xfrm>
              <a:off x="7282315"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83" name="Shape 883"/>
            <p:cNvSpPr/>
            <p:nvPr/>
          </p:nvSpPr>
          <p:spPr>
            <a:xfrm>
              <a:off x="8057539" y="3932916"/>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84" name="Shape 884"/>
            <p:cNvSpPr/>
            <p:nvPr/>
          </p:nvSpPr>
          <p:spPr>
            <a:xfrm>
              <a:off x="6816459" y="3191391"/>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85" name="Shape 885"/>
            <p:cNvSpPr/>
            <p:nvPr/>
          </p:nvSpPr>
          <p:spPr>
            <a:xfrm>
              <a:off x="6812521" y="3189081"/>
              <a:ext cx="578621" cy="746494"/>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86" name="Shape 886"/>
            <p:cNvGrpSpPr/>
            <p:nvPr/>
          </p:nvGrpSpPr>
          <p:grpSpPr>
            <a:xfrm>
              <a:off x="6922055" y="4126279"/>
              <a:ext cx="254985" cy="534834"/>
              <a:chOff x="5654103" y="5123951"/>
              <a:chExt cx="328230" cy="629148"/>
            </a:xfrm>
          </p:grpSpPr>
          <p:sp>
            <p:nvSpPr>
              <p:cNvPr id="887" name="Shape 887"/>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88" name="Shape 888"/>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889" name="Shape 889"/>
            <p:cNvSpPr/>
            <p:nvPr/>
          </p:nvSpPr>
          <p:spPr>
            <a:xfrm>
              <a:off x="6812521" y="3932916"/>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890" name="Shape 890"/>
            <p:cNvPicPr preferRelativeResize="0"/>
            <p:nvPr/>
          </p:nvPicPr>
          <p:blipFill rotWithShape="1">
            <a:blip r:embed="rId4">
              <a:alphaModFix/>
            </a:blip>
            <a:srcRect/>
            <a:stretch/>
          </p:blipFill>
          <p:spPr>
            <a:xfrm>
              <a:off x="8721549" y="3807771"/>
              <a:ext cx="34864" cy="58832"/>
            </a:xfrm>
            <a:prstGeom prst="rect">
              <a:avLst/>
            </a:prstGeom>
            <a:noFill/>
            <a:ln>
              <a:noFill/>
            </a:ln>
          </p:spPr>
        </p:pic>
        <p:sp>
          <p:nvSpPr>
            <p:cNvPr id="891" name="Shape 891"/>
            <p:cNvSpPr/>
            <p:nvPr/>
          </p:nvSpPr>
          <p:spPr>
            <a:xfrm>
              <a:off x="4663905" y="2472336"/>
              <a:ext cx="423555" cy="699164"/>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2" name="Shape 892"/>
            <p:cNvSpPr/>
            <p:nvPr/>
          </p:nvSpPr>
          <p:spPr>
            <a:xfrm>
              <a:off x="4663905" y="1704386"/>
              <a:ext cx="1955092" cy="727787"/>
            </a:xfrm>
            <a:prstGeom prst="rect">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3" name="Shape 893"/>
            <p:cNvSpPr/>
            <p:nvPr/>
          </p:nvSpPr>
          <p:spPr>
            <a:xfrm>
              <a:off x="5913826" y="2476402"/>
              <a:ext cx="705170" cy="691223"/>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4" name="Shape 894"/>
            <p:cNvSpPr/>
            <p:nvPr/>
          </p:nvSpPr>
          <p:spPr>
            <a:xfrm>
              <a:off x="5951483" y="2918348"/>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5" name="Shape 895"/>
            <p:cNvSpPr/>
            <p:nvPr/>
          </p:nvSpPr>
          <p:spPr>
            <a:xfrm>
              <a:off x="5976905" y="3086116"/>
              <a:ext cx="301432" cy="82707"/>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6" name="Shape 896"/>
            <p:cNvSpPr/>
            <p:nvPr/>
          </p:nvSpPr>
          <p:spPr>
            <a:xfrm>
              <a:off x="5887705"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7" name="Shape 897"/>
            <p:cNvSpPr/>
            <p:nvPr/>
          </p:nvSpPr>
          <p:spPr>
            <a:xfrm>
              <a:off x="6241798"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898" name="Shape 898"/>
            <p:cNvSpPr/>
            <p:nvPr/>
          </p:nvSpPr>
          <p:spPr>
            <a:xfrm>
              <a:off x="6392737" y="3049993"/>
              <a:ext cx="156640" cy="118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899" name="Shape 899"/>
            <p:cNvGrpSpPr/>
            <p:nvPr/>
          </p:nvGrpSpPr>
          <p:grpSpPr>
            <a:xfrm>
              <a:off x="6403400" y="2918347"/>
              <a:ext cx="139600" cy="133970"/>
              <a:chOff x="7948903" y="2829961"/>
              <a:chExt cx="183066" cy="191771"/>
            </a:xfrm>
          </p:grpSpPr>
          <p:sp>
            <p:nvSpPr>
              <p:cNvPr id="900" name="Shape 900"/>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01" name="Shape 901"/>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02" name="Shape 902"/>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03" name="Shape 903"/>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904" name="Shape 904"/>
            <p:cNvCxnSpPr/>
            <p:nvPr/>
          </p:nvCxnSpPr>
          <p:spPr>
            <a:xfrm>
              <a:off x="6439262"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05" name="Shape 905"/>
            <p:cNvSpPr/>
            <p:nvPr/>
          </p:nvSpPr>
          <p:spPr>
            <a:xfrm>
              <a:off x="6355955" y="2102985"/>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06" name="Shape 906"/>
            <p:cNvSpPr/>
            <p:nvPr/>
          </p:nvSpPr>
          <p:spPr>
            <a:xfrm>
              <a:off x="6027900"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907" name="Shape 907"/>
            <p:cNvPicPr preferRelativeResize="0"/>
            <p:nvPr/>
          </p:nvPicPr>
          <p:blipFill rotWithShape="1">
            <a:blip r:embed="rId4">
              <a:alphaModFix/>
            </a:blip>
            <a:srcRect/>
            <a:stretch/>
          </p:blipFill>
          <p:spPr>
            <a:xfrm>
              <a:off x="6557975" y="3055540"/>
              <a:ext cx="34864" cy="58832"/>
            </a:xfrm>
            <a:prstGeom prst="rect">
              <a:avLst/>
            </a:prstGeom>
            <a:noFill/>
            <a:ln>
              <a:noFill/>
            </a:ln>
          </p:spPr>
        </p:pic>
        <p:cxnSp>
          <p:nvCxnSpPr>
            <p:cNvPr id="908" name="Shape 908"/>
            <p:cNvCxnSpPr/>
            <p:nvPr/>
          </p:nvCxnSpPr>
          <p:spPr>
            <a:xfrm rot="10800000">
              <a:off x="6398102"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09" name="Shape 909"/>
            <p:cNvSpPr/>
            <p:nvPr/>
          </p:nvSpPr>
          <p:spPr>
            <a:xfrm>
              <a:off x="6357753" y="2316450"/>
              <a:ext cx="156640" cy="780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910" name="Shape 910"/>
            <p:cNvGrpSpPr/>
            <p:nvPr/>
          </p:nvGrpSpPr>
          <p:grpSpPr>
            <a:xfrm>
              <a:off x="5754523" y="2050053"/>
              <a:ext cx="518135" cy="343018"/>
              <a:chOff x="7301299" y="1104407"/>
              <a:chExt cx="679460" cy="449819"/>
            </a:xfrm>
          </p:grpSpPr>
          <p:sp>
            <p:nvSpPr>
              <p:cNvPr id="911" name="Shape 911"/>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2" name="Shape 912"/>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3" name="Shape 913"/>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4" name="Shape 914"/>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5" name="Shape 915"/>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6" name="Shape 916"/>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17" name="Shape 917"/>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pic>
          <p:nvPicPr>
            <p:cNvPr id="918" name="Shape 918"/>
            <p:cNvPicPr preferRelativeResize="0"/>
            <p:nvPr/>
          </p:nvPicPr>
          <p:blipFill rotWithShape="1">
            <a:blip r:embed="rId4">
              <a:alphaModFix/>
            </a:blip>
            <a:srcRect/>
            <a:stretch/>
          </p:blipFill>
          <p:spPr>
            <a:xfrm>
              <a:off x="6540416" y="2320766"/>
              <a:ext cx="34864" cy="58832"/>
            </a:xfrm>
            <a:prstGeom prst="rect">
              <a:avLst/>
            </a:prstGeom>
            <a:noFill/>
            <a:ln>
              <a:noFill/>
            </a:ln>
          </p:spPr>
        </p:pic>
        <p:grpSp>
          <p:nvGrpSpPr>
            <p:cNvPr id="919" name="Shape 919"/>
            <p:cNvGrpSpPr/>
            <p:nvPr/>
          </p:nvGrpSpPr>
          <p:grpSpPr>
            <a:xfrm>
              <a:off x="5498444" y="2169344"/>
              <a:ext cx="164521" cy="129708"/>
              <a:chOff x="6294003" y="694775"/>
              <a:chExt cx="215746" cy="170093"/>
            </a:xfrm>
          </p:grpSpPr>
          <p:sp>
            <p:nvSpPr>
              <p:cNvPr id="920" name="Shape 920"/>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1" name="Shape 921"/>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922" name="Shape 922"/>
            <p:cNvSpPr/>
            <p:nvPr/>
          </p:nvSpPr>
          <p:spPr>
            <a:xfrm>
              <a:off x="5434389" y="2297383"/>
              <a:ext cx="292633" cy="97100"/>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3" name="Shape 923"/>
            <p:cNvSpPr/>
            <p:nvPr/>
          </p:nvSpPr>
          <p:spPr>
            <a:xfrm>
              <a:off x="5704437"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4" name="Shape 924"/>
            <p:cNvSpPr/>
            <p:nvPr/>
          </p:nvSpPr>
          <p:spPr>
            <a:xfrm>
              <a:off x="4679496" y="1747480"/>
              <a:ext cx="407965" cy="691223"/>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5" name="Shape 925"/>
            <p:cNvSpPr/>
            <p:nvPr/>
          </p:nvSpPr>
          <p:spPr>
            <a:xfrm>
              <a:off x="4929839" y="1747480"/>
              <a:ext cx="78083"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6" name="Shape 926"/>
            <p:cNvSpPr/>
            <p:nvPr/>
          </p:nvSpPr>
          <p:spPr>
            <a:xfrm>
              <a:off x="5088428" y="1747480"/>
              <a:ext cx="75520"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7" name="Shape 927"/>
            <p:cNvSpPr/>
            <p:nvPr/>
          </p:nvSpPr>
          <p:spPr>
            <a:xfrm>
              <a:off x="5005657" y="1747480"/>
              <a:ext cx="83990" cy="691223"/>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8" name="Shape 928"/>
            <p:cNvSpPr/>
            <p:nvPr/>
          </p:nvSpPr>
          <p:spPr>
            <a:xfrm>
              <a:off x="5025910" y="2180794"/>
              <a:ext cx="138267" cy="3486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29" name="Shape 929"/>
            <p:cNvSpPr/>
            <p:nvPr/>
          </p:nvSpPr>
          <p:spPr>
            <a:xfrm>
              <a:off x="5048714" y="2213768"/>
              <a:ext cx="115462" cy="7405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30" name="Shape 930"/>
            <p:cNvCxnSpPr/>
            <p:nvPr/>
          </p:nvCxnSpPr>
          <p:spPr>
            <a:xfrm>
              <a:off x="5089882"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31" name="Shape 931"/>
            <p:cNvCxnSpPr/>
            <p:nvPr/>
          </p:nvCxnSpPr>
          <p:spPr>
            <a:xfrm flipH="1">
              <a:off x="5103877"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32" name="Shape 932"/>
            <p:cNvSpPr/>
            <p:nvPr/>
          </p:nvSpPr>
          <p:spPr>
            <a:xfrm rot="-5400000">
              <a:off x="4634730" y="2125286"/>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33" name="Shape 933"/>
            <p:cNvSpPr/>
            <p:nvPr/>
          </p:nvSpPr>
          <p:spPr>
            <a:xfrm>
              <a:off x="4650917" y="2261548"/>
              <a:ext cx="128553" cy="17697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34" name="Shape 934"/>
            <p:cNvSpPr/>
            <p:nvPr/>
          </p:nvSpPr>
          <p:spPr>
            <a:xfrm>
              <a:off x="5128201" y="2277098"/>
              <a:ext cx="34864" cy="158201"/>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35" name="Shape 935"/>
            <p:cNvCxnSpPr/>
            <p:nvPr/>
          </p:nvCxnSpPr>
          <p:spPr>
            <a:xfrm>
              <a:off x="5114221"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36" name="Shape 936"/>
            <p:cNvCxnSpPr/>
            <p:nvPr/>
          </p:nvCxnSpPr>
          <p:spPr>
            <a:xfrm>
              <a:off x="5114221"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37" name="Shape 937"/>
            <p:cNvCxnSpPr/>
            <p:nvPr/>
          </p:nvCxnSpPr>
          <p:spPr>
            <a:xfrm>
              <a:off x="5114221"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38" name="Shape 938"/>
            <p:cNvCxnSpPr/>
            <p:nvPr/>
          </p:nvCxnSpPr>
          <p:spPr>
            <a:xfrm>
              <a:off x="6574789"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39" name="Shape 939"/>
            <p:cNvSpPr/>
            <p:nvPr/>
          </p:nvSpPr>
          <p:spPr>
            <a:xfrm>
              <a:off x="5101182"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0" name="Shape 940"/>
            <p:cNvSpPr/>
            <p:nvPr/>
          </p:nvSpPr>
          <p:spPr>
            <a:xfrm>
              <a:off x="5876407"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1" name="Shape 941"/>
            <p:cNvSpPr/>
            <p:nvPr/>
          </p:nvSpPr>
          <p:spPr>
            <a:xfrm>
              <a:off x="4635326" y="1704386"/>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2" name="Shape 942"/>
            <p:cNvSpPr/>
            <p:nvPr/>
          </p:nvSpPr>
          <p:spPr>
            <a:xfrm>
              <a:off x="4631389" y="1711268"/>
              <a:ext cx="578621" cy="737302"/>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943" name="Shape 943"/>
            <p:cNvGrpSpPr/>
            <p:nvPr/>
          </p:nvGrpSpPr>
          <p:grpSpPr>
            <a:xfrm>
              <a:off x="4740922" y="2639274"/>
              <a:ext cx="254985" cy="534834"/>
              <a:chOff x="5654103" y="5123951"/>
              <a:chExt cx="328230" cy="629148"/>
            </a:xfrm>
          </p:grpSpPr>
          <p:sp>
            <p:nvSpPr>
              <p:cNvPr id="944" name="Shape 944"/>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5" name="Shape 945"/>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946" name="Shape 946"/>
            <p:cNvSpPr/>
            <p:nvPr/>
          </p:nvSpPr>
          <p:spPr>
            <a:xfrm>
              <a:off x="4631389" y="2445910"/>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7" name="Shape 947"/>
            <p:cNvSpPr/>
            <p:nvPr/>
          </p:nvSpPr>
          <p:spPr>
            <a:xfrm>
              <a:off x="6845039" y="2472336"/>
              <a:ext cx="423555" cy="699164"/>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8" name="Shape 948"/>
            <p:cNvSpPr/>
            <p:nvPr/>
          </p:nvSpPr>
          <p:spPr>
            <a:xfrm>
              <a:off x="6845039" y="1704386"/>
              <a:ext cx="1955092" cy="727787"/>
            </a:xfrm>
            <a:prstGeom prst="rect">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49" name="Shape 949"/>
            <p:cNvSpPr/>
            <p:nvPr/>
          </p:nvSpPr>
          <p:spPr>
            <a:xfrm>
              <a:off x="8094960" y="2476402"/>
              <a:ext cx="705170" cy="691223"/>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50" name="Shape 950"/>
            <p:cNvCxnSpPr/>
            <p:nvPr/>
          </p:nvCxnSpPr>
          <p:spPr>
            <a:xfrm>
              <a:off x="8844975" y="3072135"/>
              <a:ext cx="0" cy="79653"/>
            </a:xfrm>
            <a:prstGeom prst="straightConnector1">
              <a:avLst/>
            </a:prstGeom>
            <a:noFill/>
            <a:ln w="38100" cap="sq" cmpd="sng">
              <a:solidFill>
                <a:srgbClr val="FFB50C"/>
              </a:solidFill>
              <a:prstDash val="solid"/>
              <a:round/>
              <a:headEnd type="none" w="med" len="med"/>
              <a:tailEnd type="none" w="med" len="med"/>
            </a:ln>
          </p:spPr>
        </p:cxnSp>
        <p:sp>
          <p:nvSpPr>
            <p:cNvPr id="951" name="Shape 951"/>
            <p:cNvSpPr/>
            <p:nvPr/>
          </p:nvSpPr>
          <p:spPr>
            <a:xfrm>
              <a:off x="8132617" y="2918348"/>
              <a:ext cx="366805" cy="172506"/>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2" name="Shape 952"/>
            <p:cNvSpPr/>
            <p:nvPr/>
          </p:nvSpPr>
          <p:spPr>
            <a:xfrm>
              <a:off x="8158039" y="3086116"/>
              <a:ext cx="301432" cy="82707"/>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3" name="Shape 953"/>
            <p:cNvSpPr/>
            <p:nvPr/>
          </p:nvSpPr>
          <p:spPr>
            <a:xfrm>
              <a:off x="8068839"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4" name="Shape 954"/>
            <p:cNvSpPr/>
            <p:nvPr/>
          </p:nvSpPr>
          <p:spPr>
            <a:xfrm>
              <a:off x="8422932" y="3003877"/>
              <a:ext cx="126122" cy="164947"/>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5" name="Shape 955"/>
            <p:cNvSpPr/>
            <p:nvPr/>
          </p:nvSpPr>
          <p:spPr>
            <a:xfrm>
              <a:off x="8573871" y="3049993"/>
              <a:ext cx="156640" cy="118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956" name="Shape 956"/>
            <p:cNvGrpSpPr/>
            <p:nvPr/>
          </p:nvGrpSpPr>
          <p:grpSpPr>
            <a:xfrm>
              <a:off x="8584533" y="2918347"/>
              <a:ext cx="139600" cy="133970"/>
              <a:chOff x="7948903" y="2829961"/>
              <a:chExt cx="183066" cy="191771"/>
            </a:xfrm>
          </p:grpSpPr>
          <p:sp>
            <p:nvSpPr>
              <p:cNvPr id="957" name="Shape 957"/>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8" name="Shape 958"/>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59" name="Shape 959"/>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60" name="Shape 960"/>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961" name="Shape 961"/>
            <p:cNvCxnSpPr/>
            <p:nvPr/>
          </p:nvCxnSpPr>
          <p:spPr>
            <a:xfrm>
              <a:off x="8620396" y="2224686"/>
              <a:ext cx="0" cy="90793"/>
            </a:xfrm>
            <a:prstGeom prst="straightConnector1">
              <a:avLst/>
            </a:prstGeom>
            <a:noFill/>
            <a:ln w="38100" cap="flat" cmpd="sng">
              <a:solidFill>
                <a:srgbClr val="D8D8D8"/>
              </a:solidFill>
              <a:prstDash val="solid"/>
              <a:round/>
              <a:headEnd type="none" w="med" len="med"/>
              <a:tailEnd type="none" w="med" len="med"/>
            </a:ln>
          </p:spPr>
        </p:cxnSp>
        <p:sp>
          <p:nvSpPr>
            <p:cNvPr id="962" name="Shape 962"/>
            <p:cNvSpPr/>
            <p:nvPr/>
          </p:nvSpPr>
          <p:spPr>
            <a:xfrm>
              <a:off x="8537088" y="2102985"/>
              <a:ext cx="163206" cy="121094"/>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63" name="Shape 963"/>
            <p:cNvSpPr/>
            <p:nvPr/>
          </p:nvSpPr>
          <p:spPr>
            <a:xfrm>
              <a:off x="8209032" y="2579866"/>
              <a:ext cx="203377" cy="132559"/>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964" name="Shape 964"/>
            <p:cNvPicPr preferRelativeResize="0"/>
            <p:nvPr/>
          </p:nvPicPr>
          <p:blipFill rotWithShape="1">
            <a:blip r:embed="rId4">
              <a:alphaModFix/>
            </a:blip>
            <a:srcRect/>
            <a:stretch/>
          </p:blipFill>
          <p:spPr>
            <a:xfrm>
              <a:off x="8739107" y="3056341"/>
              <a:ext cx="34864" cy="58832"/>
            </a:xfrm>
            <a:prstGeom prst="rect">
              <a:avLst/>
            </a:prstGeom>
            <a:noFill/>
            <a:ln>
              <a:noFill/>
            </a:ln>
          </p:spPr>
        </p:pic>
        <p:cxnSp>
          <p:nvCxnSpPr>
            <p:cNvPr id="965" name="Shape 965"/>
            <p:cNvCxnSpPr/>
            <p:nvPr/>
          </p:nvCxnSpPr>
          <p:spPr>
            <a:xfrm rot="10800000">
              <a:off x="8579236" y="2302277"/>
              <a:ext cx="76759" cy="0"/>
            </a:xfrm>
            <a:prstGeom prst="straightConnector1">
              <a:avLst/>
            </a:prstGeom>
            <a:noFill/>
            <a:ln w="38100" cap="flat" cmpd="sng">
              <a:solidFill>
                <a:srgbClr val="797979"/>
              </a:solidFill>
              <a:prstDash val="solid"/>
              <a:round/>
              <a:headEnd type="none" w="med" len="med"/>
              <a:tailEnd type="none" w="med" len="med"/>
            </a:ln>
          </p:spPr>
        </p:cxnSp>
        <p:sp>
          <p:nvSpPr>
            <p:cNvPr id="966" name="Shape 966"/>
            <p:cNvSpPr/>
            <p:nvPr/>
          </p:nvSpPr>
          <p:spPr>
            <a:xfrm>
              <a:off x="8538885" y="2316450"/>
              <a:ext cx="156640" cy="780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967" name="Shape 967"/>
            <p:cNvGrpSpPr/>
            <p:nvPr/>
          </p:nvGrpSpPr>
          <p:grpSpPr>
            <a:xfrm>
              <a:off x="7935656" y="2050053"/>
              <a:ext cx="518135" cy="343018"/>
              <a:chOff x="7301299" y="1104407"/>
              <a:chExt cx="679460" cy="449819"/>
            </a:xfrm>
          </p:grpSpPr>
          <p:sp>
            <p:nvSpPr>
              <p:cNvPr id="968" name="Shape 968"/>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69" name="Shape 969"/>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0" name="Shape 970"/>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1" name="Shape 971"/>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2" name="Shape 972"/>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3" name="Shape 973"/>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4" name="Shape 974"/>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pic>
          <p:nvPicPr>
            <p:cNvPr id="975" name="Shape 975"/>
            <p:cNvPicPr preferRelativeResize="0"/>
            <p:nvPr/>
          </p:nvPicPr>
          <p:blipFill rotWithShape="1">
            <a:blip r:embed="rId4">
              <a:alphaModFix/>
            </a:blip>
            <a:srcRect/>
            <a:stretch/>
          </p:blipFill>
          <p:spPr>
            <a:xfrm>
              <a:off x="8721549" y="2320766"/>
              <a:ext cx="34864" cy="58832"/>
            </a:xfrm>
            <a:prstGeom prst="rect">
              <a:avLst/>
            </a:prstGeom>
            <a:noFill/>
            <a:ln>
              <a:noFill/>
            </a:ln>
          </p:spPr>
        </p:pic>
        <p:grpSp>
          <p:nvGrpSpPr>
            <p:cNvPr id="976" name="Shape 976"/>
            <p:cNvGrpSpPr/>
            <p:nvPr/>
          </p:nvGrpSpPr>
          <p:grpSpPr>
            <a:xfrm>
              <a:off x="7679577" y="2169344"/>
              <a:ext cx="164521" cy="129708"/>
              <a:chOff x="6294003" y="694775"/>
              <a:chExt cx="215746" cy="170093"/>
            </a:xfrm>
          </p:grpSpPr>
          <p:sp>
            <p:nvSpPr>
              <p:cNvPr id="977" name="Shape 977"/>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78" name="Shape 978"/>
              <p:cNvSpPr/>
              <p:nvPr/>
            </p:nvSpPr>
            <p:spPr>
              <a:xfrm>
                <a:off x="6297260" y="694775"/>
                <a:ext cx="209234" cy="120910"/>
              </a:xfrm>
              <a:prstGeom prst="rect">
                <a:avLst/>
              </a:prstGeom>
              <a:solidFill>
                <a:srgbClr val="5D625C"/>
              </a:solidFill>
              <a:ln w="28575"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979" name="Shape 979"/>
            <p:cNvSpPr/>
            <p:nvPr/>
          </p:nvSpPr>
          <p:spPr>
            <a:xfrm>
              <a:off x="7615522" y="2297383"/>
              <a:ext cx="292633" cy="97100"/>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0" name="Shape 980"/>
            <p:cNvSpPr/>
            <p:nvPr/>
          </p:nvSpPr>
          <p:spPr>
            <a:xfrm>
              <a:off x="7885571" y="1837113"/>
              <a:ext cx="141638" cy="1416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1" name="Shape 981"/>
            <p:cNvSpPr/>
            <p:nvPr/>
          </p:nvSpPr>
          <p:spPr>
            <a:xfrm>
              <a:off x="6860629" y="1747480"/>
              <a:ext cx="407965" cy="691223"/>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2" name="Shape 982"/>
            <p:cNvSpPr/>
            <p:nvPr/>
          </p:nvSpPr>
          <p:spPr>
            <a:xfrm>
              <a:off x="7110972" y="1747480"/>
              <a:ext cx="78083"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3" name="Shape 983"/>
            <p:cNvSpPr/>
            <p:nvPr/>
          </p:nvSpPr>
          <p:spPr>
            <a:xfrm>
              <a:off x="7269561" y="1747480"/>
              <a:ext cx="75520" cy="691223"/>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4" name="Shape 984"/>
            <p:cNvSpPr/>
            <p:nvPr/>
          </p:nvSpPr>
          <p:spPr>
            <a:xfrm>
              <a:off x="7186790" y="1747480"/>
              <a:ext cx="83990" cy="691223"/>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5" name="Shape 985"/>
            <p:cNvSpPr/>
            <p:nvPr/>
          </p:nvSpPr>
          <p:spPr>
            <a:xfrm>
              <a:off x="7207042" y="2180794"/>
              <a:ext cx="138267" cy="3486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86" name="Shape 986"/>
            <p:cNvSpPr/>
            <p:nvPr/>
          </p:nvSpPr>
          <p:spPr>
            <a:xfrm>
              <a:off x="7229847" y="2213768"/>
              <a:ext cx="115462" cy="7405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87" name="Shape 987"/>
            <p:cNvCxnSpPr/>
            <p:nvPr/>
          </p:nvCxnSpPr>
          <p:spPr>
            <a:xfrm>
              <a:off x="7271014" y="2100749"/>
              <a:ext cx="74302" cy="0"/>
            </a:xfrm>
            <a:prstGeom prst="straightConnector1">
              <a:avLst/>
            </a:prstGeom>
            <a:noFill/>
            <a:ln w="38100" cap="flat" cmpd="sng">
              <a:solidFill>
                <a:srgbClr val="E8EAE7"/>
              </a:solidFill>
              <a:prstDash val="solid"/>
              <a:round/>
              <a:headEnd type="none" w="med" len="med"/>
              <a:tailEnd type="none" w="med" len="med"/>
            </a:ln>
          </p:spPr>
        </p:cxnSp>
        <p:cxnSp>
          <p:nvCxnSpPr>
            <p:cNvPr id="988" name="Shape 988"/>
            <p:cNvCxnSpPr/>
            <p:nvPr/>
          </p:nvCxnSpPr>
          <p:spPr>
            <a:xfrm flipH="1">
              <a:off x="7285010" y="2096683"/>
              <a:ext cx="1648" cy="38780"/>
            </a:xfrm>
            <a:prstGeom prst="straightConnector1">
              <a:avLst/>
            </a:prstGeom>
            <a:noFill/>
            <a:ln w="38100" cap="flat" cmpd="sng">
              <a:solidFill>
                <a:srgbClr val="E8EAE7"/>
              </a:solidFill>
              <a:prstDash val="solid"/>
              <a:round/>
              <a:headEnd type="none" w="med" len="med"/>
              <a:tailEnd type="none" w="med" len="med"/>
            </a:ln>
          </p:spPr>
        </p:cxnSp>
        <p:sp>
          <p:nvSpPr>
            <p:cNvPr id="989" name="Shape 989"/>
            <p:cNvSpPr/>
            <p:nvPr/>
          </p:nvSpPr>
          <p:spPr>
            <a:xfrm rot="-5400000">
              <a:off x="6815863" y="2125286"/>
              <a:ext cx="363109" cy="263725"/>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0" name="Shape 990"/>
            <p:cNvSpPr/>
            <p:nvPr/>
          </p:nvSpPr>
          <p:spPr>
            <a:xfrm>
              <a:off x="6832050" y="2261548"/>
              <a:ext cx="128553" cy="17697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1" name="Shape 991"/>
            <p:cNvSpPr/>
            <p:nvPr/>
          </p:nvSpPr>
          <p:spPr>
            <a:xfrm>
              <a:off x="7309334" y="2277098"/>
              <a:ext cx="34864" cy="158201"/>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992" name="Shape 992"/>
            <p:cNvCxnSpPr/>
            <p:nvPr/>
          </p:nvCxnSpPr>
          <p:spPr>
            <a:xfrm>
              <a:off x="7295353" y="2432174"/>
              <a:ext cx="91368" cy="0"/>
            </a:xfrm>
            <a:prstGeom prst="straightConnector1">
              <a:avLst/>
            </a:prstGeom>
            <a:noFill/>
            <a:ln w="38100" cap="sq" cmpd="sng">
              <a:solidFill>
                <a:srgbClr val="FFBF0C"/>
              </a:solidFill>
              <a:prstDash val="solid"/>
              <a:miter/>
              <a:headEnd type="none" w="med" len="med"/>
              <a:tailEnd type="none" w="med" len="med"/>
            </a:ln>
          </p:spPr>
        </p:cxnSp>
        <p:cxnSp>
          <p:nvCxnSpPr>
            <p:cNvPr id="993" name="Shape 993"/>
            <p:cNvCxnSpPr/>
            <p:nvPr/>
          </p:nvCxnSpPr>
          <p:spPr>
            <a:xfrm>
              <a:off x="7295353" y="2432174"/>
              <a:ext cx="0" cy="760058"/>
            </a:xfrm>
            <a:prstGeom prst="straightConnector1">
              <a:avLst/>
            </a:prstGeom>
            <a:noFill/>
            <a:ln w="38100" cap="sq" cmpd="sng">
              <a:solidFill>
                <a:srgbClr val="FFBF0C"/>
              </a:solidFill>
              <a:prstDash val="solid"/>
              <a:miter/>
              <a:headEnd type="none" w="med" len="med"/>
              <a:tailEnd type="none" w="med" len="med"/>
            </a:ln>
          </p:spPr>
        </p:cxnSp>
        <p:cxnSp>
          <p:nvCxnSpPr>
            <p:cNvPr id="994" name="Shape 994"/>
            <p:cNvCxnSpPr/>
            <p:nvPr/>
          </p:nvCxnSpPr>
          <p:spPr>
            <a:xfrm>
              <a:off x="7295353" y="3209365"/>
              <a:ext cx="1460569" cy="0"/>
            </a:xfrm>
            <a:prstGeom prst="straightConnector1">
              <a:avLst/>
            </a:prstGeom>
            <a:noFill/>
            <a:ln w="38100" cap="sq" cmpd="sng">
              <a:solidFill>
                <a:srgbClr val="FFBF0C"/>
              </a:solidFill>
              <a:prstDash val="solid"/>
              <a:miter/>
              <a:headEnd type="none" w="med" len="med"/>
              <a:tailEnd type="none" w="med" len="med"/>
            </a:ln>
          </p:spPr>
        </p:cxnSp>
        <p:cxnSp>
          <p:nvCxnSpPr>
            <p:cNvPr id="995" name="Shape 995"/>
            <p:cNvCxnSpPr/>
            <p:nvPr/>
          </p:nvCxnSpPr>
          <p:spPr>
            <a:xfrm>
              <a:off x="8755922" y="3174108"/>
              <a:ext cx="101" cy="11920"/>
            </a:xfrm>
            <a:prstGeom prst="straightConnector1">
              <a:avLst/>
            </a:prstGeom>
            <a:noFill/>
            <a:ln w="38100" cap="sq" cmpd="sng">
              <a:solidFill>
                <a:srgbClr val="FFBF0C"/>
              </a:solidFill>
              <a:prstDash val="solid"/>
              <a:miter/>
              <a:headEnd type="none" w="med" len="med"/>
              <a:tailEnd type="none" w="med" len="med"/>
            </a:ln>
          </p:spPr>
        </p:cxnSp>
        <p:sp>
          <p:nvSpPr>
            <p:cNvPr id="996" name="Shape 996"/>
            <p:cNvSpPr/>
            <p:nvPr/>
          </p:nvSpPr>
          <p:spPr>
            <a:xfrm>
              <a:off x="7282315"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7" name="Shape 997"/>
            <p:cNvSpPr/>
            <p:nvPr/>
          </p:nvSpPr>
          <p:spPr>
            <a:xfrm>
              <a:off x="8057539" y="2445910"/>
              <a:ext cx="77430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8" name="Shape 998"/>
            <p:cNvSpPr/>
            <p:nvPr/>
          </p:nvSpPr>
          <p:spPr>
            <a:xfrm>
              <a:off x="6816459" y="1704386"/>
              <a:ext cx="2015385"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999" name="Shape 999"/>
            <p:cNvSpPr/>
            <p:nvPr/>
          </p:nvSpPr>
          <p:spPr>
            <a:xfrm>
              <a:off x="6812521" y="1720305"/>
              <a:ext cx="578621" cy="728266"/>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00" name="Shape 1000"/>
            <p:cNvGrpSpPr/>
            <p:nvPr/>
          </p:nvGrpSpPr>
          <p:grpSpPr>
            <a:xfrm>
              <a:off x="6922055" y="2639274"/>
              <a:ext cx="254985" cy="534834"/>
              <a:chOff x="5654103" y="5123951"/>
              <a:chExt cx="328230" cy="629148"/>
            </a:xfrm>
          </p:grpSpPr>
          <p:sp>
            <p:nvSpPr>
              <p:cNvPr id="1001" name="Shape 1001"/>
              <p:cNvSpPr/>
              <p:nvPr/>
            </p:nvSpPr>
            <p:spPr>
              <a:xfrm>
                <a:off x="5654103"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02" name="Shape 1002"/>
              <p:cNvSpPr/>
              <p:nvPr/>
            </p:nvSpPr>
            <p:spPr>
              <a:xfrm>
                <a:off x="5878982"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1003" name="Shape 1003"/>
            <p:cNvSpPr/>
            <p:nvPr/>
          </p:nvSpPr>
          <p:spPr>
            <a:xfrm>
              <a:off x="6812521" y="2445910"/>
              <a:ext cx="470744" cy="740119"/>
            </a:xfrm>
            <a:prstGeom prst="rect">
              <a:avLst/>
            </a:prstGeom>
            <a:noFill/>
            <a:ln w="95250" cap="sq"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04" name="Shape 1004"/>
            <p:cNvGrpSpPr/>
            <p:nvPr/>
          </p:nvGrpSpPr>
          <p:grpSpPr>
            <a:xfrm>
              <a:off x="6025463" y="5289549"/>
              <a:ext cx="279109" cy="473167"/>
              <a:chOff x="8120253" y="5111758"/>
              <a:chExt cx="383984" cy="650958"/>
            </a:xfrm>
          </p:grpSpPr>
          <p:sp>
            <p:nvSpPr>
              <p:cNvPr id="1005" name="Shape 1005"/>
              <p:cNvSpPr/>
              <p:nvPr/>
            </p:nvSpPr>
            <p:spPr>
              <a:xfrm>
                <a:off x="8120253" y="5111758"/>
                <a:ext cx="383984" cy="383984"/>
              </a:xfrm>
              <a:prstGeom prst="ellipse">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06" name="Shape 1006"/>
              <p:cNvSpPr/>
              <p:nvPr/>
            </p:nvSpPr>
            <p:spPr>
              <a:xfrm rot="10800000">
                <a:off x="8153136" y="5439899"/>
                <a:ext cx="318385" cy="322818"/>
              </a:xfrm>
              <a:prstGeom prst="trapezoid">
                <a:avLst>
                  <a:gd name="adj" fmla="val 25000"/>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07" name="Shape 1007"/>
            <p:cNvGrpSpPr/>
            <p:nvPr/>
          </p:nvGrpSpPr>
          <p:grpSpPr>
            <a:xfrm>
              <a:off x="6684579" y="4835429"/>
              <a:ext cx="510892" cy="377518"/>
              <a:chOff x="5734050" y="3163888"/>
              <a:chExt cx="717550" cy="530226"/>
            </a:xfrm>
          </p:grpSpPr>
          <p:sp>
            <p:nvSpPr>
              <p:cNvPr id="1008" name="Shape 1008"/>
              <p:cNvSpPr/>
              <p:nvPr/>
            </p:nvSpPr>
            <p:spPr>
              <a:xfrm>
                <a:off x="5741987" y="3413126"/>
                <a:ext cx="201613" cy="280987"/>
              </a:xfrm>
              <a:custGeom>
                <a:avLst/>
                <a:gdLst/>
                <a:ahLst/>
                <a:cxnLst/>
                <a:rect l="0" t="0" r="0" b="0"/>
                <a:pathLst>
                  <a:path w="120000" h="120000" extrusionOk="0">
                    <a:moveTo>
                      <a:pt x="0" y="119999"/>
                    </a:moveTo>
                    <a:cubicBezTo>
                      <a:pt x="0" y="119999"/>
                      <a:pt x="63396" y="78904"/>
                      <a:pt x="36226" y="39452"/>
                    </a:cubicBezTo>
                    <a:cubicBezTo>
                      <a:pt x="6792" y="0"/>
                      <a:pt x="120000" y="73972"/>
                      <a:pt x="120000" y="73972"/>
                    </a:cubicBezTo>
                    <a:cubicBezTo>
                      <a:pt x="120000" y="73972"/>
                      <a:pt x="38490" y="115068"/>
                      <a:pt x="0" y="119999"/>
                    </a:cubicBezTo>
                    <a:close/>
                  </a:path>
                </a:pathLst>
              </a:custGeom>
              <a:solidFill>
                <a:schemeClr val="lt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09" name="Shape 1009"/>
              <p:cNvSpPr/>
              <p:nvPr/>
            </p:nvSpPr>
            <p:spPr>
              <a:xfrm>
                <a:off x="5734050" y="3163888"/>
                <a:ext cx="717550" cy="430213"/>
              </a:xfrm>
              <a:custGeom>
                <a:avLst/>
                <a:gdLst/>
                <a:ahLst/>
                <a:cxnLst/>
                <a:rect l="0" t="0" r="0" b="0"/>
                <a:pathLst>
                  <a:path w="120000" h="120000" extrusionOk="0">
                    <a:moveTo>
                      <a:pt x="120000" y="73928"/>
                    </a:moveTo>
                    <a:cubicBezTo>
                      <a:pt x="120000" y="99642"/>
                      <a:pt x="107872" y="119999"/>
                      <a:pt x="92553" y="119999"/>
                    </a:cubicBezTo>
                    <a:cubicBezTo>
                      <a:pt x="27446" y="119999"/>
                      <a:pt x="27446" y="119999"/>
                      <a:pt x="27446" y="119999"/>
                    </a:cubicBezTo>
                    <a:cubicBezTo>
                      <a:pt x="12127" y="119999"/>
                      <a:pt x="0" y="99642"/>
                      <a:pt x="0" y="73928"/>
                    </a:cubicBezTo>
                    <a:cubicBezTo>
                      <a:pt x="0" y="46071"/>
                      <a:pt x="0" y="46071"/>
                      <a:pt x="0" y="46071"/>
                    </a:cubicBezTo>
                    <a:cubicBezTo>
                      <a:pt x="0" y="20357"/>
                      <a:pt x="12127" y="0"/>
                      <a:pt x="27446" y="0"/>
                    </a:cubicBezTo>
                    <a:cubicBezTo>
                      <a:pt x="92553" y="0"/>
                      <a:pt x="92553" y="0"/>
                      <a:pt x="92553" y="0"/>
                    </a:cubicBezTo>
                    <a:cubicBezTo>
                      <a:pt x="107872" y="0"/>
                      <a:pt x="120000" y="20357"/>
                      <a:pt x="120000" y="46071"/>
                    </a:cubicBezTo>
                    <a:cubicBezTo>
                      <a:pt x="120000" y="73928"/>
                      <a:pt x="120000" y="73928"/>
                      <a:pt x="120000" y="73928"/>
                    </a:cubicBezTo>
                    <a:close/>
                  </a:path>
                </a:pathLst>
              </a:custGeom>
              <a:solidFill>
                <a:schemeClr val="lt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000000"/>
                  </a:solidFill>
                  <a:effectLst/>
                  <a:uLnTx/>
                  <a:uFillTx/>
                  <a:latin typeface="Arial"/>
                  <a:ea typeface="Arial"/>
                  <a:cs typeface="Arial"/>
                  <a:sym typeface="Arial"/>
                </a:endParaRPr>
              </a:p>
            </p:txBody>
          </p:sp>
        </p:grpSp>
        <p:sp>
          <p:nvSpPr>
            <p:cNvPr id="1010" name="Shape 1010"/>
            <p:cNvSpPr/>
            <p:nvPr/>
          </p:nvSpPr>
          <p:spPr>
            <a:xfrm>
              <a:off x="7330807" y="3979214"/>
              <a:ext cx="682744" cy="649776"/>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11" name="Shape 1011"/>
            <p:cNvSpPr/>
            <p:nvPr/>
          </p:nvSpPr>
          <p:spPr>
            <a:xfrm>
              <a:off x="7728385" y="4382516"/>
              <a:ext cx="285839" cy="24322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12" name="Shape 1012"/>
            <p:cNvSpPr/>
            <p:nvPr/>
          </p:nvSpPr>
          <p:spPr>
            <a:xfrm>
              <a:off x="7366559" y="4193721"/>
              <a:ext cx="236911" cy="43508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13" name="Shape 1013"/>
            <p:cNvSpPr/>
            <p:nvPr/>
          </p:nvSpPr>
          <p:spPr>
            <a:xfrm>
              <a:off x="7390771" y="4226135"/>
              <a:ext cx="33754" cy="129941"/>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14" name="Shape 1014"/>
            <p:cNvGrpSpPr/>
            <p:nvPr/>
          </p:nvGrpSpPr>
          <p:grpSpPr>
            <a:xfrm>
              <a:off x="7488991" y="4427052"/>
              <a:ext cx="90361" cy="186797"/>
              <a:chOff x="5241732" y="6172200"/>
              <a:chExt cx="122388" cy="256504"/>
            </a:xfrm>
          </p:grpSpPr>
          <p:cxnSp>
            <p:nvCxnSpPr>
              <p:cNvPr id="1015" name="Shape 101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16" name="Shape 101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17" name="Shape 101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18" name="Shape 1018"/>
            <p:cNvGrpSpPr/>
            <p:nvPr/>
          </p:nvGrpSpPr>
          <p:grpSpPr>
            <a:xfrm flipH="1">
              <a:off x="7788504" y="4427052"/>
              <a:ext cx="90361" cy="186797"/>
              <a:chOff x="5241732" y="6172200"/>
              <a:chExt cx="122388" cy="256504"/>
            </a:xfrm>
          </p:grpSpPr>
          <p:cxnSp>
            <p:nvCxnSpPr>
              <p:cNvPr id="1019" name="Shape 101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20" name="Shape 102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21" name="Shape 102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22" name="Shape 1022"/>
            <p:cNvSpPr/>
            <p:nvPr/>
          </p:nvSpPr>
          <p:spPr>
            <a:xfrm>
              <a:off x="7550842" y="4439032"/>
              <a:ext cx="262672" cy="33294"/>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23" name="Shape 1023"/>
            <p:cNvSpPr/>
            <p:nvPr/>
          </p:nvSpPr>
          <p:spPr>
            <a:xfrm>
              <a:off x="7659320" y="4472326"/>
              <a:ext cx="45719" cy="153415"/>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24" name="Shape 1024"/>
            <p:cNvGrpSpPr/>
            <p:nvPr/>
          </p:nvGrpSpPr>
          <p:grpSpPr>
            <a:xfrm>
              <a:off x="7781829" y="4282903"/>
              <a:ext cx="122497" cy="98608"/>
              <a:chOff x="5359222" y="6179960"/>
              <a:chExt cx="179412" cy="146421"/>
            </a:xfrm>
          </p:grpSpPr>
          <p:sp>
            <p:nvSpPr>
              <p:cNvPr id="1025" name="Shape 102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26" name="Shape 102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027" name="Shape 102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28" name="Shape 102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29" name="Shape 102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30" name="Shape 1030"/>
            <p:cNvSpPr/>
            <p:nvPr/>
          </p:nvSpPr>
          <p:spPr>
            <a:xfrm>
              <a:off x="7331042" y="2483519"/>
              <a:ext cx="682744" cy="660108"/>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31" name="Shape 1031"/>
            <p:cNvSpPr/>
            <p:nvPr/>
          </p:nvSpPr>
          <p:spPr>
            <a:xfrm>
              <a:off x="7728621" y="2897151"/>
              <a:ext cx="285839" cy="24322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32" name="Shape 1032"/>
            <p:cNvSpPr/>
            <p:nvPr/>
          </p:nvSpPr>
          <p:spPr>
            <a:xfrm>
              <a:off x="7366795" y="2708357"/>
              <a:ext cx="236911" cy="43508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33" name="Shape 1033"/>
            <p:cNvSpPr/>
            <p:nvPr/>
          </p:nvSpPr>
          <p:spPr>
            <a:xfrm>
              <a:off x="7391007" y="2740772"/>
              <a:ext cx="33754" cy="129941"/>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34" name="Shape 1034"/>
            <p:cNvGrpSpPr/>
            <p:nvPr/>
          </p:nvGrpSpPr>
          <p:grpSpPr>
            <a:xfrm>
              <a:off x="7489227" y="2941688"/>
              <a:ext cx="90361" cy="186797"/>
              <a:chOff x="5241732" y="6172200"/>
              <a:chExt cx="122388" cy="256504"/>
            </a:xfrm>
          </p:grpSpPr>
          <p:cxnSp>
            <p:nvCxnSpPr>
              <p:cNvPr id="1035" name="Shape 103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36" name="Shape 103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37" name="Shape 103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38" name="Shape 1038"/>
            <p:cNvGrpSpPr/>
            <p:nvPr/>
          </p:nvGrpSpPr>
          <p:grpSpPr>
            <a:xfrm flipH="1">
              <a:off x="7788740" y="2941688"/>
              <a:ext cx="90361" cy="186797"/>
              <a:chOff x="5241732" y="6172200"/>
              <a:chExt cx="122388" cy="256504"/>
            </a:xfrm>
          </p:grpSpPr>
          <p:cxnSp>
            <p:nvCxnSpPr>
              <p:cNvPr id="1039" name="Shape 103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40" name="Shape 104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41" name="Shape 104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42" name="Shape 1042"/>
            <p:cNvSpPr/>
            <p:nvPr/>
          </p:nvSpPr>
          <p:spPr>
            <a:xfrm>
              <a:off x="7551078" y="2953667"/>
              <a:ext cx="262672" cy="33294"/>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43" name="Shape 1043"/>
            <p:cNvSpPr/>
            <p:nvPr/>
          </p:nvSpPr>
          <p:spPr>
            <a:xfrm>
              <a:off x="7659556" y="2986961"/>
              <a:ext cx="45719" cy="153415"/>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44" name="Shape 1044"/>
            <p:cNvGrpSpPr/>
            <p:nvPr/>
          </p:nvGrpSpPr>
          <p:grpSpPr>
            <a:xfrm>
              <a:off x="7782065" y="2797539"/>
              <a:ext cx="122497" cy="98608"/>
              <a:chOff x="5359222" y="6179960"/>
              <a:chExt cx="179412" cy="146421"/>
            </a:xfrm>
          </p:grpSpPr>
          <p:sp>
            <p:nvSpPr>
              <p:cNvPr id="1045" name="Shape 104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46" name="Shape 104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047" name="Shape 104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48" name="Shape 104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49" name="Shape 104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050" name="Shape 1050"/>
            <p:cNvSpPr/>
            <p:nvPr/>
          </p:nvSpPr>
          <p:spPr>
            <a:xfrm>
              <a:off x="5143682" y="2483464"/>
              <a:ext cx="682744" cy="660108"/>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51" name="Shape 1051"/>
            <p:cNvSpPr/>
            <p:nvPr/>
          </p:nvSpPr>
          <p:spPr>
            <a:xfrm>
              <a:off x="5541262" y="2897096"/>
              <a:ext cx="285839" cy="243224"/>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52" name="Shape 1052"/>
            <p:cNvSpPr/>
            <p:nvPr/>
          </p:nvSpPr>
          <p:spPr>
            <a:xfrm>
              <a:off x="5179435" y="2708300"/>
              <a:ext cx="236911" cy="43508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53" name="Shape 1053"/>
            <p:cNvSpPr/>
            <p:nvPr/>
          </p:nvSpPr>
          <p:spPr>
            <a:xfrm>
              <a:off x="5203648" y="2740716"/>
              <a:ext cx="33754" cy="129941"/>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54" name="Shape 1054"/>
            <p:cNvGrpSpPr/>
            <p:nvPr/>
          </p:nvGrpSpPr>
          <p:grpSpPr>
            <a:xfrm>
              <a:off x="5301867" y="2941633"/>
              <a:ext cx="90361" cy="186797"/>
              <a:chOff x="5241732" y="6172200"/>
              <a:chExt cx="122388" cy="256504"/>
            </a:xfrm>
          </p:grpSpPr>
          <p:cxnSp>
            <p:nvCxnSpPr>
              <p:cNvPr id="1055" name="Shape 105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56" name="Shape 105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57" name="Shape 105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058" name="Shape 1058"/>
            <p:cNvGrpSpPr/>
            <p:nvPr/>
          </p:nvGrpSpPr>
          <p:grpSpPr>
            <a:xfrm flipH="1">
              <a:off x="5601381" y="2941633"/>
              <a:ext cx="90361" cy="186797"/>
              <a:chOff x="5241732" y="6172200"/>
              <a:chExt cx="122388" cy="256504"/>
            </a:xfrm>
          </p:grpSpPr>
          <p:cxnSp>
            <p:nvCxnSpPr>
              <p:cNvPr id="1059" name="Shape 1059"/>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060" name="Shape 1060"/>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061" name="Shape 1061"/>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062" name="Shape 1062"/>
            <p:cNvSpPr/>
            <p:nvPr/>
          </p:nvSpPr>
          <p:spPr>
            <a:xfrm>
              <a:off x="5363719" y="2953611"/>
              <a:ext cx="262672" cy="33294"/>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63" name="Shape 1063"/>
            <p:cNvSpPr/>
            <p:nvPr/>
          </p:nvSpPr>
          <p:spPr>
            <a:xfrm>
              <a:off x="5472196" y="2986906"/>
              <a:ext cx="45719" cy="153415"/>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64" name="Shape 1064"/>
            <p:cNvGrpSpPr/>
            <p:nvPr/>
          </p:nvGrpSpPr>
          <p:grpSpPr>
            <a:xfrm>
              <a:off x="5594705" y="2797483"/>
              <a:ext cx="122497" cy="98608"/>
              <a:chOff x="5359222" y="6179960"/>
              <a:chExt cx="179412" cy="146421"/>
            </a:xfrm>
          </p:grpSpPr>
          <p:sp>
            <p:nvSpPr>
              <p:cNvPr id="1065" name="Shape 1065"/>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66" name="Shape 1066"/>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067" name="Shape 1067"/>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068" name="Shape 1068"/>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069" name="Shape 1069"/>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pic>
          <p:nvPicPr>
            <p:cNvPr id="1070" name="Shape 1070"/>
            <p:cNvPicPr preferRelativeResize="0"/>
            <p:nvPr/>
          </p:nvPicPr>
          <p:blipFill rotWithShape="1">
            <a:blip r:embed="rId5">
              <a:alphaModFix/>
            </a:blip>
            <a:srcRect/>
            <a:stretch/>
          </p:blipFill>
          <p:spPr>
            <a:xfrm>
              <a:off x="6082008" y="1872906"/>
              <a:ext cx="163150" cy="550155"/>
            </a:xfrm>
            <a:prstGeom prst="rect">
              <a:avLst/>
            </a:prstGeom>
            <a:noFill/>
            <a:ln>
              <a:noFill/>
            </a:ln>
          </p:spPr>
        </p:pic>
        <p:pic>
          <p:nvPicPr>
            <p:cNvPr id="1071" name="Shape 1071"/>
            <p:cNvPicPr preferRelativeResize="0"/>
            <p:nvPr/>
          </p:nvPicPr>
          <p:blipFill rotWithShape="1">
            <a:blip r:embed="rId6">
              <a:alphaModFix/>
            </a:blip>
            <a:srcRect/>
            <a:stretch/>
          </p:blipFill>
          <p:spPr>
            <a:xfrm flipH="1">
              <a:off x="8221441" y="4107378"/>
              <a:ext cx="220111" cy="549651"/>
            </a:xfrm>
            <a:prstGeom prst="rect">
              <a:avLst/>
            </a:prstGeom>
            <a:noFill/>
            <a:ln>
              <a:noFill/>
            </a:ln>
          </p:spPr>
        </p:pic>
        <p:pic>
          <p:nvPicPr>
            <p:cNvPr id="1072" name="Shape 1072"/>
            <p:cNvPicPr preferRelativeResize="0"/>
            <p:nvPr/>
          </p:nvPicPr>
          <p:blipFill rotWithShape="1">
            <a:blip r:embed="rId7">
              <a:alphaModFix/>
            </a:blip>
            <a:srcRect l="8527" t="27605" r="74112" b="61167"/>
            <a:stretch/>
          </p:blipFill>
          <p:spPr>
            <a:xfrm>
              <a:off x="4521698" y="979715"/>
              <a:ext cx="4286412" cy="611444"/>
            </a:xfrm>
            <a:prstGeom prst="rect">
              <a:avLst/>
            </a:prstGeom>
            <a:noFill/>
            <a:ln>
              <a:noFill/>
            </a:ln>
          </p:spPr>
        </p:pic>
      </p:grpSp>
      <p:sp>
        <p:nvSpPr>
          <p:cNvPr id="1073" name="Shape 1073"/>
          <p:cNvSpPr/>
          <p:nvPr/>
        </p:nvSpPr>
        <p:spPr>
          <a:xfrm rot="5400000" flipH="1">
            <a:off x="6082317" y="-251449"/>
            <a:ext cx="271837" cy="12436477"/>
          </a:xfrm>
          <a:prstGeom prst="rect">
            <a:avLst/>
          </a:prstGeom>
          <a:solidFill>
            <a:srgbClr val="1C2B3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074" name="Shape 1074"/>
          <p:cNvGrpSpPr/>
          <p:nvPr/>
        </p:nvGrpSpPr>
        <p:grpSpPr>
          <a:xfrm>
            <a:off x="7202115" y="4913421"/>
            <a:ext cx="470164" cy="827689"/>
            <a:chOff x="4847217" y="4913421"/>
            <a:chExt cx="470164" cy="827689"/>
          </a:xfrm>
        </p:grpSpPr>
        <p:sp>
          <p:nvSpPr>
            <p:cNvPr id="1075" name="Shape 1075"/>
            <p:cNvSpPr/>
            <p:nvPr/>
          </p:nvSpPr>
          <p:spPr>
            <a:xfrm>
              <a:off x="4847217" y="5668896"/>
              <a:ext cx="470164" cy="72215"/>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76" name="Shape 1076"/>
            <p:cNvSpPr/>
            <p:nvPr/>
          </p:nvSpPr>
          <p:spPr>
            <a:xfrm>
              <a:off x="4887587" y="4913421"/>
              <a:ext cx="379796" cy="758647"/>
            </a:xfrm>
            <a:custGeom>
              <a:avLst/>
              <a:gdLst/>
              <a:ahLst/>
              <a:cxnLst/>
              <a:rect l="0" t="0" r="0" b="0"/>
              <a:pathLst>
                <a:path w="120000" h="120000" extrusionOk="0">
                  <a:moveTo>
                    <a:pt x="59609" y="0"/>
                  </a:moveTo>
                  <a:cubicBezTo>
                    <a:pt x="88415" y="0"/>
                    <a:pt x="112449" y="4537"/>
                    <a:pt x="118007" y="10569"/>
                  </a:cubicBezTo>
                  <a:lnTo>
                    <a:pt x="118732" y="12165"/>
                  </a:lnTo>
                  <a:lnTo>
                    <a:pt x="120000" y="12165"/>
                  </a:lnTo>
                  <a:lnTo>
                    <a:pt x="120000" y="120000"/>
                  </a:lnTo>
                  <a:lnTo>
                    <a:pt x="0" y="120000"/>
                  </a:lnTo>
                  <a:lnTo>
                    <a:pt x="0" y="13236"/>
                  </a:lnTo>
                  <a:lnTo>
                    <a:pt x="0" y="12165"/>
                  </a:lnTo>
                  <a:lnTo>
                    <a:pt x="486" y="12165"/>
                  </a:lnTo>
                  <a:lnTo>
                    <a:pt x="1211" y="10569"/>
                  </a:lnTo>
                  <a:cubicBezTo>
                    <a:pt x="6769" y="4537"/>
                    <a:pt x="30803" y="0"/>
                    <a:pt x="59609" y="0"/>
                  </a:cubicBezTo>
                  <a:close/>
                </a:path>
              </a:pathLst>
            </a:cu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77" name="Shape 1077"/>
            <p:cNvSpPr/>
            <p:nvPr/>
          </p:nvSpPr>
          <p:spPr>
            <a:xfrm>
              <a:off x="5032773" y="5472294"/>
              <a:ext cx="97946" cy="137529"/>
            </a:xfrm>
            <a:prstGeom prst="rect">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78" name="Shape 1078"/>
          <p:cNvGrpSpPr/>
          <p:nvPr/>
        </p:nvGrpSpPr>
        <p:grpSpPr>
          <a:xfrm>
            <a:off x="7040609" y="3370048"/>
            <a:ext cx="133384" cy="99871"/>
            <a:chOff x="4235611" y="3918835"/>
            <a:chExt cx="174914" cy="130967"/>
          </a:xfrm>
        </p:grpSpPr>
        <p:sp>
          <p:nvSpPr>
            <p:cNvPr id="1079" name="Shape 107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080" name="Shape 1080"/>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81" name="Shape 1081"/>
          <p:cNvGrpSpPr/>
          <p:nvPr/>
        </p:nvGrpSpPr>
        <p:grpSpPr>
          <a:xfrm>
            <a:off x="9221742" y="3370048"/>
            <a:ext cx="133384" cy="99871"/>
            <a:chOff x="4235611" y="3918835"/>
            <a:chExt cx="174914" cy="130967"/>
          </a:xfrm>
        </p:grpSpPr>
        <p:sp>
          <p:nvSpPr>
            <p:cNvPr id="1082" name="Shape 1082"/>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083" name="Shape 1083"/>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84" name="Shape 1084"/>
          <p:cNvGrpSpPr/>
          <p:nvPr/>
        </p:nvGrpSpPr>
        <p:grpSpPr>
          <a:xfrm>
            <a:off x="7040609" y="1883043"/>
            <a:ext cx="133384" cy="99871"/>
            <a:chOff x="4235611" y="3918835"/>
            <a:chExt cx="174914" cy="130967"/>
          </a:xfrm>
        </p:grpSpPr>
        <p:sp>
          <p:nvSpPr>
            <p:cNvPr id="1085" name="Shape 1085"/>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086" name="Shape 1086"/>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87" name="Shape 1087"/>
          <p:cNvGrpSpPr/>
          <p:nvPr/>
        </p:nvGrpSpPr>
        <p:grpSpPr>
          <a:xfrm>
            <a:off x="9221742" y="1883043"/>
            <a:ext cx="133384" cy="99871"/>
            <a:chOff x="4235611" y="3918835"/>
            <a:chExt cx="174914" cy="130967"/>
          </a:xfrm>
        </p:grpSpPr>
        <p:sp>
          <p:nvSpPr>
            <p:cNvPr id="1088" name="Shape 1088"/>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089" name="Shape 1089"/>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90" name="Shape 1090"/>
          <p:cNvGrpSpPr/>
          <p:nvPr/>
        </p:nvGrpSpPr>
        <p:grpSpPr>
          <a:xfrm>
            <a:off x="10063530" y="2483181"/>
            <a:ext cx="262672" cy="260034"/>
            <a:chOff x="7708632" y="2483181"/>
            <a:chExt cx="262672" cy="260034"/>
          </a:xfrm>
        </p:grpSpPr>
        <p:sp>
          <p:nvSpPr>
            <p:cNvPr id="1091" name="Shape 1091"/>
            <p:cNvSpPr/>
            <p:nvPr/>
          </p:nvSpPr>
          <p:spPr>
            <a:xfrm>
              <a:off x="7708632" y="2628143"/>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92" name="Shape 1092"/>
            <p:cNvSpPr/>
            <p:nvPr/>
          </p:nvSpPr>
          <p:spPr>
            <a:xfrm>
              <a:off x="7793453" y="2483181"/>
              <a:ext cx="101804" cy="154167"/>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93" name="Shape 1093"/>
          <p:cNvGrpSpPr/>
          <p:nvPr/>
        </p:nvGrpSpPr>
        <p:grpSpPr>
          <a:xfrm>
            <a:off x="7876169" y="2483125"/>
            <a:ext cx="262672" cy="260035"/>
            <a:chOff x="5521271" y="2483125"/>
            <a:chExt cx="262672" cy="260035"/>
          </a:xfrm>
        </p:grpSpPr>
        <p:sp>
          <p:nvSpPr>
            <p:cNvPr id="1094" name="Shape 1094"/>
            <p:cNvSpPr/>
            <p:nvPr/>
          </p:nvSpPr>
          <p:spPr>
            <a:xfrm>
              <a:off x="5521271" y="2628088"/>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95" name="Shape 1095"/>
            <p:cNvSpPr/>
            <p:nvPr/>
          </p:nvSpPr>
          <p:spPr>
            <a:xfrm>
              <a:off x="5606092" y="2483125"/>
              <a:ext cx="101804" cy="154167"/>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96" name="Shape 1096"/>
          <p:cNvGrpSpPr/>
          <p:nvPr/>
        </p:nvGrpSpPr>
        <p:grpSpPr>
          <a:xfrm>
            <a:off x="10063294" y="3968544"/>
            <a:ext cx="262672" cy="260034"/>
            <a:chOff x="7708396" y="3968544"/>
            <a:chExt cx="262672" cy="260034"/>
          </a:xfrm>
        </p:grpSpPr>
        <p:sp>
          <p:nvSpPr>
            <p:cNvPr id="1097" name="Shape 1097"/>
            <p:cNvSpPr/>
            <p:nvPr/>
          </p:nvSpPr>
          <p:spPr>
            <a:xfrm>
              <a:off x="7708396" y="4113507"/>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098" name="Shape 1098"/>
            <p:cNvSpPr/>
            <p:nvPr/>
          </p:nvSpPr>
          <p:spPr>
            <a:xfrm>
              <a:off x="7793217" y="3968544"/>
              <a:ext cx="101804" cy="154167"/>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099" name="Shape 1099"/>
          <p:cNvGrpSpPr/>
          <p:nvPr/>
        </p:nvGrpSpPr>
        <p:grpSpPr>
          <a:xfrm>
            <a:off x="7875987" y="3981150"/>
            <a:ext cx="262672" cy="247839"/>
            <a:chOff x="5521089" y="3981150"/>
            <a:chExt cx="262672" cy="247839"/>
          </a:xfrm>
        </p:grpSpPr>
        <p:sp>
          <p:nvSpPr>
            <p:cNvPr id="1100" name="Shape 1100"/>
            <p:cNvSpPr/>
            <p:nvPr/>
          </p:nvSpPr>
          <p:spPr>
            <a:xfrm>
              <a:off x="5521089" y="4113917"/>
              <a:ext cx="262672" cy="115071"/>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01" name="Shape 1101"/>
            <p:cNvSpPr/>
            <p:nvPr/>
          </p:nvSpPr>
          <p:spPr>
            <a:xfrm>
              <a:off x="5605910" y="3981150"/>
              <a:ext cx="101804" cy="14197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102" name="Shape 1102"/>
          <p:cNvGrpSpPr/>
          <p:nvPr/>
        </p:nvGrpSpPr>
        <p:grpSpPr>
          <a:xfrm>
            <a:off x="8834878" y="6208342"/>
            <a:ext cx="301201" cy="452707"/>
            <a:chOff x="6479980" y="6208342"/>
            <a:chExt cx="301201" cy="452707"/>
          </a:xfrm>
        </p:grpSpPr>
        <p:sp>
          <p:nvSpPr>
            <p:cNvPr id="1103" name="Shape 1103"/>
            <p:cNvSpPr/>
            <p:nvPr/>
          </p:nvSpPr>
          <p:spPr>
            <a:xfrm>
              <a:off x="6479980" y="6396137"/>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04" name="Shape 1104"/>
            <p:cNvSpPr/>
            <p:nvPr/>
          </p:nvSpPr>
          <p:spPr>
            <a:xfrm>
              <a:off x="6667732" y="6208342"/>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904"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105" name="Shape 1105"/>
            <p:cNvGrpSpPr/>
            <p:nvPr/>
          </p:nvGrpSpPr>
          <p:grpSpPr>
            <a:xfrm>
              <a:off x="6509055" y="6433708"/>
              <a:ext cx="165821" cy="198091"/>
              <a:chOff x="3749237" y="6382442"/>
              <a:chExt cx="165821" cy="198091"/>
            </a:xfrm>
          </p:grpSpPr>
          <p:pic>
            <p:nvPicPr>
              <p:cNvPr id="1106" name="Shape 1106"/>
              <p:cNvPicPr preferRelativeResize="0"/>
              <p:nvPr/>
            </p:nvPicPr>
            <p:blipFill rotWithShape="1">
              <a:blip r:embed="rId8">
                <a:alphaModFix/>
              </a:blip>
              <a:srcRect/>
              <a:stretch/>
            </p:blipFill>
            <p:spPr>
              <a:xfrm>
                <a:off x="3749237" y="6382442"/>
                <a:ext cx="79255" cy="60965"/>
              </a:xfrm>
              <a:prstGeom prst="rect">
                <a:avLst/>
              </a:prstGeom>
              <a:noFill/>
              <a:ln>
                <a:noFill/>
              </a:ln>
            </p:spPr>
          </p:pic>
          <p:pic>
            <p:nvPicPr>
              <p:cNvPr id="1107" name="Shape 1107"/>
              <p:cNvPicPr preferRelativeResize="0"/>
              <p:nvPr/>
            </p:nvPicPr>
            <p:blipFill rotWithShape="1">
              <a:blip r:embed="rId8">
                <a:alphaModFix/>
              </a:blip>
              <a:srcRect/>
              <a:stretch/>
            </p:blipFill>
            <p:spPr>
              <a:xfrm>
                <a:off x="3835803" y="6382442"/>
                <a:ext cx="79255" cy="60965"/>
              </a:xfrm>
              <a:prstGeom prst="rect">
                <a:avLst/>
              </a:prstGeom>
              <a:noFill/>
              <a:ln>
                <a:noFill/>
              </a:ln>
            </p:spPr>
          </p:pic>
          <p:pic>
            <p:nvPicPr>
              <p:cNvPr id="1108" name="Shape 1108"/>
              <p:cNvPicPr preferRelativeResize="0"/>
              <p:nvPr/>
            </p:nvPicPr>
            <p:blipFill rotWithShape="1">
              <a:blip r:embed="rId8">
                <a:alphaModFix/>
              </a:blip>
              <a:srcRect/>
              <a:stretch/>
            </p:blipFill>
            <p:spPr>
              <a:xfrm>
                <a:off x="3749237" y="6446371"/>
                <a:ext cx="79255" cy="60965"/>
              </a:xfrm>
              <a:prstGeom prst="rect">
                <a:avLst/>
              </a:prstGeom>
              <a:noFill/>
              <a:ln>
                <a:noFill/>
              </a:ln>
            </p:spPr>
          </p:pic>
          <p:pic>
            <p:nvPicPr>
              <p:cNvPr id="1109" name="Shape 1109"/>
              <p:cNvPicPr preferRelativeResize="0"/>
              <p:nvPr/>
            </p:nvPicPr>
            <p:blipFill rotWithShape="1">
              <a:blip r:embed="rId8">
                <a:alphaModFix/>
              </a:blip>
              <a:srcRect/>
              <a:stretch/>
            </p:blipFill>
            <p:spPr>
              <a:xfrm>
                <a:off x="3835803" y="6446371"/>
                <a:ext cx="79255" cy="60965"/>
              </a:xfrm>
              <a:prstGeom prst="rect">
                <a:avLst/>
              </a:prstGeom>
              <a:noFill/>
              <a:ln>
                <a:noFill/>
              </a:ln>
            </p:spPr>
          </p:pic>
          <p:pic>
            <p:nvPicPr>
              <p:cNvPr id="1110" name="Shape 1110"/>
              <p:cNvPicPr preferRelativeResize="0"/>
              <p:nvPr/>
            </p:nvPicPr>
            <p:blipFill rotWithShape="1">
              <a:blip r:embed="rId8">
                <a:alphaModFix/>
              </a:blip>
              <a:srcRect/>
              <a:stretch/>
            </p:blipFill>
            <p:spPr>
              <a:xfrm>
                <a:off x="3749237" y="6519569"/>
                <a:ext cx="79255" cy="60965"/>
              </a:xfrm>
              <a:prstGeom prst="rect">
                <a:avLst/>
              </a:prstGeom>
              <a:noFill/>
              <a:ln>
                <a:noFill/>
              </a:ln>
            </p:spPr>
          </p:pic>
          <p:pic>
            <p:nvPicPr>
              <p:cNvPr id="1111" name="Shape 1111"/>
              <p:cNvPicPr preferRelativeResize="0"/>
              <p:nvPr/>
            </p:nvPicPr>
            <p:blipFill rotWithShape="1">
              <a:blip r:embed="rId8">
                <a:alphaModFix/>
              </a:blip>
              <a:srcRect/>
              <a:stretch/>
            </p:blipFill>
            <p:spPr>
              <a:xfrm>
                <a:off x="3835803" y="6519569"/>
                <a:ext cx="79255" cy="60965"/>
              </a:xfrm>
              <a:prstGeom prst="rect">
                <a:avLst/>
              </a:prstGeom>
              <a:noFill/>
              <a:ln>
                <a:noFill/>
              </a:ln>
            </p:spPr>
          </p:pic>
        </p:grpSp>
      </p:grpSp>
      <p:cxnSp>
        <p:nvCxnSpPr>
          <p:cNvPr id="1112" name="Shape 1112"/>
          <p:cNvCxnSpPr>
            <a:cxnSpLocks/>
          </p:cNvCxnSpPr>
          <p:nvPr/>
        </p:nvCxnSpPr>
        <p:spPr>
          <a:xfrm>
            <a:off x="8950519" y="5792189"/>
            <a:ext cx="0" cy="612664"/>
          </a:xfrm>
          <a:prstGeom prst="straightConnector1">
            <a:avLst/>
          </a:prstGeom>
          <a:noFill/>
          <a:ln w="38100" cap="sq" cmpd="sng">
            <a:solidFill>
              <a:srgbClr val="FFBF0C"/>
            </a:solidFill>
            <a:prstDash val="solid"/>
            <a:miter/>
            <a:headEnd type="none" w="med" len="med"/>
            <a:tailEnd type="none" w="med" len="med"/>
          </a:ln>
        </p:spPr>
      </p:cxnSp>
      <p:cxnSp>
        <p:nvCxnSpPr>
          <p:cNvPr id="1113" name="Shape 1113"/>
          <p:cNvCxnSpPr>
            <a:cxnSpLocks/>
          </p:cNvCxnSpPr>
          <p:nvPr/>
        </p:nvCxnSpPr>
        <p:spPr>
          <a:xfrm>
            <a:off x="8961568" y="5792189"/>
            <a:ext cx="2237994" cy="0"/>
          </a:xfrm>
          <a:prstGeom prst="straightConnector1">
            <a:avLst/>
          </a:prstGeom>
          <a:noFill/>
          <a:ln w="38100" cap="sq" cmpd="sng">
            <a:solidFill>
              <a:srgbClr val="FFBF0C"/>
            </a:solidFill>
            <a:prstDash val="solid"/>
            <a:miter/>
            <a:headEnd type="none" w="med" len="med"/>
            <a:tailEnd type="none" w="med" len="med"/>
          </a:ln>
        </p:spPr>
      </p:cxnSp>
      <p:cxnSp>
        <p:nvCxnSpPr>
          <p:cNvPr id="1114" name="Shape 1114"/>
          <p:cNvCxnSpPr>
            <a:cxnSpLocks/>
          </p:cNvCxnSpPr>
          <p:nvPr/>
        </p:nvCxnSpPr>
        <p:spPr>
          <a:xfrm>
            <a:off x="11199562" y="2345566"/>
            <a:ext cx="0" cy="3446622"/>
          </a:xfrm>
          <a:prstGeom prst="straightConnector1">
            <a:avLst/>
          </a:prstGeom>
          <a:noFill/>
          <a:ln w="38100" cap="sq" cmpd="sng">
            <a:solidFill>
              <a:srgbClr val="FFBF0C"/>
            </a:solidFill>
            <a:prstDash val="solid"/>
            <a:miter/>
            <a:headEnd type="none" w="med" len="med"/>
            <a:tailEnd type="none" w="med" len="med"/>
          </a:ln>
        </p:spPr>
      </p:cxnSp>
      <p:cxnSp>
        <p:nvCxnSpPr>
          <p:cNvPr id="1115" name="Shape 1115"/>
          <p:cNvCxnSpPr>
            <a:cxnSpLocks/>
          </p:cNvCxnSpPr>
          <p:nvPr/>
        </p:nvCxnSpPr>
        <p:spPr>
          <a:xfrm>
            <a:off x="11148412" y="4570903"/>
            <a:ext cx="35718" cy="0"/>
          </a:xfrm>
          <a:prstGeom prst="straightConnector1">
            <a:avLst/>
          </a:prstGeom>
          <a:noFill/>
          <a:ln w="38100" cap="sq" cmpd="sng">
            <a:solidFill>
              <a:srgbClr val="FFBF0C"/>
            </a:solidFill>
            <a:prstDash val="solid"/>
            <a:miter/>
            <a:headEnd type="none" w="med" len="med"/>
            <a:tailEnd type="none" w="med" len="med"/>
          </a:ln>
        </p:spPr>
      </p:cxnSp>
      <p:cxnSp>
        <p:nvCxnSpPr>
          <p:cNvPr id="1116" name="Shape 1116"/>
          <p:cNvCxnSpPr>
            <a:cxnSpLocks/>
          </p:cNvCxnSpPr>
          <p:nvPr/>
        </p:nvCxnSpPr>
        <p:spPr>
          <a:xfrm>
            <a:off x="11133773" y="3838869"/>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17" name="Shape 1117"/>
          <p:cNvCxnSpPr>
            <a:cxnSpLocks/>
          </p:cNvCxnSpPr>
          <p:nvPr/>
        </p:nvCxnSpPr>
        <p:spPr>
          <a:xfrm>
            <a:off x="11148854" y="3086411"/>
            <a:ext cx="28575" cy="0"/>
          </a:xfrm>
          <a:prstGeom prst="straightConnector1">
            <a:avLst/>
          </a:prstGeom>
          <a:noFill/>
          <a:ln w="38100" cap="sq" cmpd="sng">
            <a:solidFill>
              <a:srgbClr val="FFBF0C"/>
            </a:solidFill>
            <a:prstDash val="solid"/>
            <a:miter/>
            <a:headEnd type="none" w="med" len="med"/>
            <a:tailEnd type="none" w="med" len="med"/>
          </a:ln>
        </p:spPr>
      </p:cxnSp>
      <p:cxnSp>
        <p:nvCxnSpPr>
          <p:cNvPr id="1118" name="Shape 1118"/>
          <p:cNvCxnSpPr>
            <a:cxnSpLocks/>
          </p:cNvCxnSpPr>
          <p:nvPr/>
        </p:nvCxnSpPr>
        <p:spPr>
          <a:xfrm>
            <a:off x="11133773" y="2345566"/>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19" name="Shape 1119"/>
          <p:cNvCxnSpPr>
            <a:cxnSpLocks/>
          </p:cNvCxnSpPr>
          <p:nvPr/>
        </p:nvCxnSpPr>
        <p:spPr>
          <a:xfrm>
            <a:off x="8998907" y="4689339"/>
            <a:ext cx="2176141" cy="0"/>
          </a:xfrm>
          <a:prstGeom prst="straightConnector1">
            <a:avLst/>
          </a:prstGeom>
          <a:noFill/>
          <a:ln w="38100" cap="sq" cmpd="sng">
            <a:solidFill>
              <a:srgbClr val="FFBF0C"/>
            </a:solidFill>
            <a:prstDash val="solid"/>
            <a:miter/>
            <a:headEnd type="none" w="med" len="med"/>
            <a:tailEnd type="none" w="med" len="med"/>
          </a:ln>
        </p:spPr>
      </p:cxnSp>
      <p:cxnSp>
        <p:nvCxnSpPr>
          <p:cNvPr id="1120" name="Shape 1120"/>
          <p:cNvCxnSpPr>
            <a:cxnSpLocks/>
          </p:cNvCxnSpPr>
          <p:nvPr/>
        </p:nvCxnSpPr>
        <p:spPr>
          <a:xfrm>
            <a:off x="9005608" y="2345566"/>
            <a:ext cx="0" cy="2343773"/>
          </a:xfrm>
          <a:prstGeom prst="straightConnector1">
            <a:avLst/>
          </a:prstGeom>
          <a:noFill/>
          <a:ln w="38100" cap="sq" cmpd="sng">
            <a:solidFill>
              <a:srgbClr val="FFBF0C"/>
            </a:solidFill>
            <a:prstDash val="solid"/>
            <a:miter/>
            <a:headEnd type="none" w="med" len="med"/>
            <a:tailEnd type="none" w="med" len="med"/>
          </a:ln>
        </p:spPr>
      </p:cxnSp>
      <p:cxnSp>
        <p:nvCxnSpPr>
          <p:cNvPr id="1121" name="Shape 1121"/>
          <p:cNvCxnSpPr>
            <a:cxnSpLocks/>
          </p:cNvCxnSpPr>
          <p:nvPr/>
        </p:nvCxnSpPr>
        <p:spPr>
          <a:xfrm>
            <a:off x="8969890" y="4570903"/>
            <a:ext cx="35718" cy="0"/>
          </a:xfrm>
          <a:prstGeom prst="straightConnector1">
            <a:avLst/>
          </a:prstGeom>
          <a:noFill/>
          <a:ln w="38100" cap="sq" cmpd="sng">
            <a:solidFill>
              <a:srgbClr val="FFBF0C"/>
            </a:solidFill>
            <a:prstDash val="solid"/>
            <a:miter/>
            <a:headEnd type="none" w="med" len="med"/>
            <a:tailEnd type="none" w="med" len="med"/>
          </a:ln>
        </p:spPr>
      </p:cxnSp>
      <p:cxnSp>
        <p:nvCxnSpPr>
          <p:cNvPr id="1122" name="Shape 1122"/>
          <p:cNvCxnSpPr>
            <a:cxnSpLocks/>
          </p:cNvCxnSpPr>
          <p:nvPr/>
        </p:nvCxnSpPr>
        <p:spPr>
          <a:xfrm>
            <a:off x="8955251" y="3838869"/>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23" name="Shape 1123"/>
          <p:cNvCxnSpPr>
            <a:cxnSpLocks/>
          </p:cNvCxnSpPr>
          <p:nvPr/>
        </p:nvCxnSpPr>
        <p:spPr>
          <a:xfrm>
            <a:off x="8970332" y="3086411"/>
            <a:ext cx="28575" cy="0"/>
          </a:xfrm>
          <a:prstGeom prst="straightConnector1">
            <a:avLst/>
          </a:prstGeom>
          <a:noFill/>
          <a:ln w="38100" cap="sq" cmpd="sng">
            <a:solidFill>
              <a:srgbClr val="FFBF0C"/>
            </a:solidFill>
            <a:prstDash val="solid"/>
            <a:miter/>
            <a:headEnd type="none" w="med" len="med"/>
            <a:tailEnd type="none" w="med" len="med"/>
          </a:ln>
        </p:spPr>
      </p:cxnSp>
      <p:cxnSp>
        <p:nvCxnSpPr>
          <p:cNvPr id="1124" name="Shape 1124"/>
          <p:cNvCxnSpPr>
            <a:cxnSpLocks/>
          </p:cNvCxnSpPr>
          <p:nvPr/>
        </p:nvCxnSpPr>
        <p:spPr>
          <a:xfrm>
            <a:off x="8955251" y="2345566"/>
            <a:ext cx="43655" cy="0"/>
          </a:xfrm>
          <a:prstGeom prst="straightConnector1">
            <a:avLst/>
          </a:prstGeom>
          <a:noFill/>
          <a:ln w="38100" cap="sq" cmpd="sng">
            <a:solidFill>
              <a:srgbClr val="FFBF0C"/>
            </a:solidFill>
            <a:prstDash val="solid"/>
            <a:miter/>
            <a:headEnd type="none" w="med" len="med"/>
            <a:tailEnd type="none" w="med" len="med"/>
          </a:ln>
        </p:spPr>
      </p:cxnSp>
      <p:cxnSp>
        <p:nvCxnSpPr>
          <p:cNvPr id="1125" name="Shape 1125"/>
          <p:cNvCxnSpPr>
            <a:cxnSpLocks/>
          </p:cNvCxnSpPr>
          <p:nvPr/>
        </p:nvCxnSpPr>
        <p:spPr>
          <a:xfrm rot="10800000" flipH="1">
            <a:off x="6988810" y="3386508"/>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6" name="Shape 1126"/>
          <p:cNvCxnSpPr>
            <a:cxnSpLocks/>
          </p:cNvCxnSpPr>
          <p:nvPr/>
        </p:nvCxnSpPr>
        <p:spPr>
          <a:xfrm rot="10800000" flipH="1">
            <a:off x="6988810" y="1899503"/>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7" name="Shape 1127"/>
          <p:cNvCxnSpPr>
            <a:cxnSpLocks/>
          </p:cNvCxnSpPr>
          <p:nvPr/>
        </p:nvCxnSpPr>
        <p:spPr>
          <a:xfrm rot="10800000" flipH="1">
            <a:off x="9168682" y="3386508"/>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8" name="Shape 1128"/>
          <p:cNvCxnSpPr>
            <a:cxnSpLocks/>
          </p:cNvCxnSpPr>
          <p:nvPr/>
        </p:nvCxnSpPr>
        <p:spPr>
          <a:xfrm rot="10800000" flipH="1">
            <a:off x="9168682" y="1899503"/>
            <a:ext cx="34246" cy="2011"/>
          </a:xfrm>
          <a:prstGeom prst="straightConnector1">
            <a:avLst/>
          </a:prstGeom>
          <a:noFill/>
          <a:ln w="38100" cap="sq" cmpd="sng">
            <a:solidFill>
              <a:srgbClr val="008EC0"/>
            </a:solidFill>
            <a:prstDash val="solid"/>
            <a:miter/>
            <a:headEnd type="none" w="med" len="med"/>
            <a:tailEnd type="none" w="med" len="med"/>
          </a:ln>
        </p:spPr>
      </p:cxnSp>
      <p:cxnSp>
        <p:nvCxnSpPr>
          <p:cNvPr id="1129" name="Shape 1129"/>
          <p:cNvCxnSpPr>
            <a:cxnSpLocks/>
          </p:cNvCxnSpPr>
          <p:nvPr/>
        </p:nvCxnSpPr>
        <p:spPr>
          <a:xfrm>
            <a:off x="9136080" y="1899502"/>
            <a:ext cx="0" cy="2773531"/>
          </a:xfrm>
          <a:prstGeom prst="straightConnector1">
            <a:avLst/>
          </a:prstGeom>
          <a:noFill/>
          <a:ln w="38100" cap="sq" cmpd="sng">
            <a:solidFill>
              <a:srgbClr val="008EC0"/>
            </a:solidFill>
            <a:prstDash val="solid"/>
            <a:miter/>
            <a:headEnd type="none" w="med" len="med"/>
            <a:tailEnd type="none" w="med" len="med"/>
          </a:ln>
        </p:spPr>
      </p:cxnSp>
      <p:cxnSp>
        <p:nvCxnSpPr>
          <p:cNvPr id="1130" name="Shape 1130"/>
          <p:cNvCxnSpPr>
            <a:cxnSpLocks/>
          </p:cNvCxnSpPr>
          <p:nvPr/>
        </p:nvCxnSpPr>
        <p:spPr>
          <a:xfrm>
            <a:off x="7001169" y="4689339"/>
            <a:ext cx="2134909" cy="0"/>
          </a:xfrm>
          <a:prstGeom prst="straightConnector1">
            <a:avLst/>
          </a:prstGeom>
          <a:noFill/>
          <a:ln w="38100" cap="sq" cmpd="sng">
            <a:solidFill>
              <a:srgbClr val="008EC0"/>
            </a:solidFill>
            <a:prstDash val="solid"/>
            <a:miter/>
            <a:headEnd type="none" w="med" len="med"/>
            <a:tailEnd type="none" w="med" len="med"/>
          </a:ln>
        </p:spPr>
      </p:cxnSp>
      <p:cxnSp>
        <p:nvCxnSpPr>
          <p:cNvPr id="1131" name="Shape 1131"/>
          <p:cNvCxnSpPr>
            <a:cxnSpLocks/>
          </p:cNvCxnSpPr>
          <p:nvPr/>
        </p:nvCxnSpPr>
        <p:spPr>
          <a:xfrm>
            <a:off x="6967069" y="1899502"/>
            <a:ext cx="0" cy="3883759"/>
          </a:xfrm>
          <a:prstGeom prst="straightConnector1">
            <a:avLst/>
          </a:prstGeom>
          <a:noFill/>
          <a:ln w="38100" cap="sq" cmpd="sng">
            <a:solidFill>
              <a:srgbClr val="008EC0"/>
            </a:solidFill>
            <a:prstDash val="solid"/>
            <a:miter/>
            <a:headEnd type="none" w="med" len="med"/>
            <a:tailEnd type="none" w="med" len="med"/>
          </a:ln>
        </p:spPr>
      </p:cxnSp>
      <p:cxnSp>
        <p:nvCxnSpPr>
          <p:cNvPr id="1132" name="Shape 1132"/>
          <p:cNvCxnSpPr>
            <a:cxnSpLocks/>
          </p:cNvCxnSpPr>
          <p:nvPr/>
        </p:nvCxnSpPr>
        <p:spPr>
          <a:xfrm>
            <a:off x="6967069" y="5783262"/>
            <a:ext cx="1187256" cy="0"/>
          </a:xfrm>
          <a:prstGeom prst="straightConnector1">
            <a:avLst/>
          </a:prstGeom>
          <a:noFill/>
          <a:ln w="38100" cap="sq" cmpd="sng">
            <a:solidFill>
              <a:srgbClr val="008EC0"/>
            </a:solidFill>
            <a:prstDash val="solid"/>
            <a:miter/>
            <a:headEnd type="none" w="med" len="med"/>
            <a:tailEnd type="none" w="med" len="med"/>
          </a:ln>
        </p:spPr>
      </p:cxnSp>
      <p:cxnSp>
        <p:nvCxnSpPr>
          <p:cNvPr id="1133" name="Shape 1133"/>
          <p:cNvCxnSpPr>
            <a:cxnSpLocks/>
          </p:cNvCxnSpPr>
          <p:nvPr/>
        </p:nvCxnSpPr>
        <p:spPr>
          <a:xfrm>
            <a:off x="8154326" y="5792189"/>
            <a:ext cx="0" cy="599086"/>
          </a:xfrm>
          <a:prstGeom prst="straightConnector1">
            <a:avLst/>
          </a:prstGeom>
          <a:noFill/>
          <a:ln w="38100" cap="sq" cmpd="sng">
            <a:solidFill>
              <a:srgbClr val="008EC0"/>
            </a:solidFill>
            <a:prstDash val="solid"/>
            <a:miter/>
            <a:headEnd type="none" w="med" len="med"/>
            <a:tailEnd type="none" w="med" len="med"/>
          </a:ln>
        </p:spPr>
      </p:cxnSp>
      <p:grpSp>
        <p:nvGrpSpPr>
          <p:cNvPr id="1134" name="Shape 1134"/>
          <p:cNvGrpSpPr/>
          <p:nvPr/>
        </p:nvGrpSpPr>
        <p:grpSpPr>
          <a:xfrm>
            <a:off x="8013574" y="6232531"/>
            <a:ext cx="281156" cy="443442"/>
            <a:chOff x="5658676" y="6232531"/>
            <a:chExt cx="281156" cy="443442"/>
          </a:xfrm>
        </p:grpSpPr>
        <p:grpSp>
          <p:nvGrpSpPr>
            <p:cNvPr id="1135" name="Shape 1135"/>
            <p:cNvGrpSpPr/>
            <p:nvPr/>
          </p:nvGrpSpPr>
          <p:grpSpPr>
            <a:xfrm>
              <a:off x="5837579" y="6232531"/>
              <a:ext cx="91880" cy="121478"/>
              <a:chOff x="7708" y="496"/>
              <a:chExt cx="713" cy="943"/>
            </a:xfrm>
          </p:grpSpPr>
          <p:sp>
            <p:nvSpPr>
              <p:cNvPr id="1136" name="Shape 1136"/>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137" name="Shape 1137"/>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1138" name="Shape 1138"/>
            <p:cNvGrpSpPr/>
            <p:nvPr/>
          </p:nvGrpSpPr>
          <p:grpSpPr>
            <a:xfrm>
              <a:off x="5658676" y="6394817"/>
              <a:ext cx="281156" cy="281156"/>
              <a:chOff x="5324817" y="3096500"/>
              <a:chExt cx="281156" cy="281156"/>
            </a:xfrm>
          </p:grpSpPr>
          <p:sp>
            <p:nvSpPr>
              <p:cNvPr id="1139" name="Shape 1139"/>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140" name="Shape 1140"/>
              <p:cNvCxnSpPr>
                <a:stCxn id="1139" idx="1"/>
                <a:endCxn id="1139"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1141" name="Shape 1141"/>
              <p:cNvCxnSpPr>
                <a:stCxn id="1139" idx="3"/>
                <a:endCxn id="1139"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1142" name="Shape 1142"/>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sp>
        <p:nvSpPr>
          <p:cNvPr id="1143" name="Shape 1143"/>
          <p:cNvSpPr/>
          <p:nvPr/>
        </p:nvSpPr>
        <p:spPr>
          <a:xfrm rot="-5400000">
            <a:off x="5166424" y="4168419"/>
            <a:ext cx="3734211" cy="288984"/>
          </a:xfrm>
          <a:prstGeom prst="bentArrow">
            <a:avLst>
              <a:gd name="adj1" fmla="val 12176"/>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cxnSp>
        <p:nvCxnSpPr>
          <p:cNvPr id="1144" name="Shape 1144"/>
          <p:cNvCxnSpPr>
            <a:cxnSpLocks/>
          </p:cNvCxnSpPr>
          <p:nvPr/>
        </p:nvCxnSpPr>
        <p:spPr>
          <a:xfrm rot="10800000" flipH="1">
            <a:off x="6926898" y="3931511"/>
            <a:ext cx="3252151" cy="1405"/>
          </a:xfrm>
          <a:prstGeom prst="straightConnector1">
            <a:avLst/>
          </a:prstGeom>
          <a:noFill/>
          <a:ln w="38100" cap="sq" cmpd="sng">
            <a:solidFill>
              <a:srgbClr val="C00000"/>
            </a:solidFill>
            <a:prstDash val="solid"/>
            <a:miter/>
            <a:headEnd type="none" w="med" len="med"/>
            <a:tailEnd type="none" w="med" len="med"/>
          </a:ln>
        </p:spPr>
      </p:cxnSp>
      <p:cxnSp>
        <p:nvCxnSpPr>
          <p:cNvPr id="1145" name="Shape 1145"/>
          <p:cNvCxnSpPr>
            <a:cxnSpLocks/>
          </p:cNvCxnSpPr>
          <p:nvPr/>
        </p:nvCxnSpPr>
        <p:spPr>
          <a:xfrm>
            <a:off x="8006976" y="3935289"/>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6" name="Shape 1146"/>
          <p:cNvCxnSpPr>
            <a:stCxn id="1143" idx="3"/>
          </p:cNvCxnSpPr>
          <p:nvPr/>
        </p:nvCxnSpPr>
        <p:spPr>
          <a:xfrm rot="10800000" flipH="1">
            <a:off x="6920972" y="2444606"/>
            <a:ext cx="3258000" cy="1200"/>
          </a:xfrm>
          <a:prstGeom prst="straightConnector1">
            <a:avLst/>
          </a:prstGeom>
          <a:noFill/>
          <a:ln w="38100" cap="sq" cmpd="sng">
            <a:solidFill>
              <a:srgbClr val="C00000"/>
            </a:solidFill>
            <a:prstDash val="solid"/>
            <a:miter/>
            <a:headEnd type="none" w="med" len="med"/>
            <a:tailEnd type="none" w="med" len="med"/>
          </a:ln>
        </p:spPr>
      </p:cxnSp>
      <p:cxnSp>
        <p:nvCxnSpPr>
          <p:cNvPr id="1147" name="Shape 1147"/>
          <p:cNvCxnSpPr>
            <a:cxnSpLocks/>
          </p:cNvCxnSpPr>
          <p:nvPr/>
        </p:nvCxnSpPr>
        <p:spPr>
          <a:xfrm>
            <a:off x="8013574" y="2450432"/>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8" name="Shape 1148"/>
          <p:cNvCxnSpPr>
            <a:cxnSpLocks/>
          </p:cNvCxnSpPr>
          <p:nvPr/>
        </p:nvCxnSpPr>
        <p:spPr>
          <a:xfrm>
            <a:off x="10199372" y="2450432"/>
            <a:ext cx="0" cy="25693"/>
          </a:xfrm>
          <a:prstGeom prst="straightConnector1">
            <a:avLst/>
          </a:prstGeom>
          <a:noFill/>
          <a:ln w="38100" cap="sq" cmpd="sng">
            <a:solidFill>
              <a:srgbClr val="C00000"/>
            </a:solidFill>
            <a:prstDash val="solid"/>
            <a:miter/>
            <a:headEnd type="none" w="med" len="med"/>
            <a:tailEnd type="none" w="med" len="med"/>
          </a:ln>
        </p:spPr>
      </p:cxnSp>
      <p:cxnSp>
        <p:nvCxnSpPr>
          <p:cNvPr id="1149" name="Shape 1149"/>
          <p:cNvCxnSpPr>
            <a:cxnSpLocks/>
          </p:cNvCxnSpPr>
          <p:nvPr/>
        </p:nvCxnSpPr>
        <p:spPr>
          <a:xfrm>
            <a:off x="10199372" y="3934553"/>
            <a:ext cx="0" cy="25693"/>
          </a:xfrm>
          <a:prstGeom prst="straightConnector1">
            <a:avLst/>
          </a:prstGeom>
          <a:noFill/>
          <a:ln w="38100" cap="sq" cmpd="sng">
            <a:solidFill>
              <a:srgbClr val="C00000"/>
            </a:solidFill>
            <a:prstDash val="solid"/>
            <a:miter/>
            <a:headEnd type="none" w="med" len="med"/>
            <a:tailEnd type="none" w="med" len="med"/>
          </a:ln>
        </p:spPr>
      </p:cxnSp>
      <p:sp>
        <p:nvSpPr>
          <p:cNvPr id="1150" name="Shape 1150"/>
          <p:cNvSpPr/>
          <p:nvPr/>
        </p:nvSpPr>
        <p:spPr>
          <a:xfrm rot="5400000">
            <a:off x="7030178" y="6250959"/>
            <a:ext cx="409930" cy="195261"/>
          </a:xfrm>
          <a:prstGeom prst="bentArrow">
            <a:avLst>
              <a:gd name="adj1" fmla="val 1834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nvGrpSpPr>
          <p:cNvPr id="1151" name="Shape 1151"/>
          <p:cNvGrpSpPr/>
          <p:nvPr/>
        </p:nvGrpSpPr>
        <p:grpSpPr>
          <a:xfrm>
            <a:off x="7145123" y="6247848"/>
            <a:ext cx="345402" cy="447390"/>
            <a:chOff x="4790225" y="6247848"/>
            <a:chExt cx="345402" cy="447390"/>
          </a:xfrm>
        </p:grpSpPr>
        <p:pic>
          <p:nvPicPr>
            <p:cNvPr id="1152" name="Shape 1152"/>
            <p:cNvPicPr preferRelativeResize="0"/>
            <p:nvPr/>
          </p:nvPicPr>
          <p:blipFill rotWithShape="1">
            <a:blip r:embed="rId9">
              <a:alphaModFix/>
            </a:blip>
            <a:srcRect/>
            <a:stretch/>
          </p:blipFill>
          <p:spPr>
            <a:xfrm>
              <a:off x="4790225" y="6379391"/>
              <a:ext cx="315847" cy="315847"/>
            </a:xfrm>
            <a:prstGeom prst="rect">
              <a:avLst/>
            </a:prstGeom>
            <a:noFill/>
            <a:ln>
              <a:noFill/>
            </a:ln>
          </p:spPr>
        </p:pic>
        <p:pic>
          <p:nvPicPr>
            <p:cNvPr id="1153" name="Shape 1153"/>
            <p:cNvPicPr preferRelativeResize="0"/>
            <p:nvPr/>
          </p:nvPicPr>
          <p:blipFill rotWithShape="1">
            <a:blip r:embed="rId10">
              <a:alphaModFix/>
            </a:blip>
            <a:srcRect/>
            <a:stretch/>
          </p:blipFill>
          <p:spPr>
            <a:xfrm>
              <a:off x="5005385" y="6247848"/>
              <a:ext cx="130242" cy="130242"/>
            </a:xfrm>
            <a:prstGeom prst="rect">
              <a:avLst/>
            </a:prstGeom>
            <a:noFill/>
            <a:ln>
              <a:noFill/>
            </a:ln>
          </p:spPr>
        </p:pic>
      </p:grpSp>
      <p:grpSp>
        <p:nvGrpSpPr>
          <p:cNvPr id="1154" name="Shape 1154"/>
          <p:cNvGrpSpPr/>
          <p:nvPr/>
        </p:nvGrpSpPr>
        <p:grpSpPr>
          <a:xfrm>
            <a:off x="418850" y="3687336"/>
            <a:ext cx="4580187" cy="2944837"/>
            <a:chOff x="1936256" y="3687336"/>
            <a:chExt cx="4580187" cy="2944837"/>
          </a:xfrm>
        </p:grpSpPr>
        <p:sp>
          <p:nvSpPr>
            <p:cNvPr id="1155" name="Shape 1155"/>
            <p:cNvSpPr/>
            <p:nvPr/>
          </p:nvSpPr>
          <p:spPr>
            <a:xfrm>
              <a:off x="3517769" y="4814392"/>
              <a:ext cx="924730" cy="906441"/>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56" name="Shape 1156"/>
            <p:cNvSpPr/>
            <p:nvPr/>
          </p:nvSpPr>
          <p:spPr>
            <a:xfrm>
              <a:off x="4056264" y="5382378"/>
              <a:ext cx="387150" cy="33398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57" name="Shape 1157"/>
            <p:cNvSpPr/>
            <p:nvPr/>
          </p:nvSpPr>
          <p:spPr>
            <a:xfrm>
              <a:off x="2901950" y="4814392"/>
              <a:ext cx="534988" cy="906441"/>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58" name="Shape 1158"/>
            <p:cNvSpPr/>
            <p:nvPr/>
          </p:nvSpPr>
          <p:spPr>
            <a:xfrm>
              <a:off x="3129944" y="4814392"/>
              <a:ext cx="102396" cy="906441"/>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59" name="Shape 1159"/>
            <p:cNvSpPr/>
            <p:nvPr/>
          </p:nvSpPr>
          <p:spPr>
            <a:xfrm>
              <a:off x="3337912" y="4814392"/>
              <a:ext cx="99035" cy="906441"/>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0" name="Shape 1160"/>
            <p:cNvSpPr/>
            <p:nvPr/>
          </p:nvSpPr>
          <p:spPr>
            <a:xfrm>
              <a:off x="3229369" y="4814392"/>
              <a:ext cx="110141" cy="906441"/>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1" name="Shape 1161"/>
            <p:cNvSpPr/>
            <p:nvPr/>
          </p:nvSpPr>
          <p:spPr>
            <a:xfrm>
              <a:off x="5530839" y="4814392"/>
              <a:ext cx="567007" cy="906441"/>
            </a:xfrm>
            <a:prstGeom prst="rect">
              <a:avLst/>
            </a:prstGeom>
            <a:solidFill>
              <a:srgbClr val="ACC6C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2" name="Shape 1162"/>
            <p:cNvSpPr/>
            <p:nvPr/>
          </p:nvSpPr>
          <p:spPr>
            <a:xfrm>
              <a:off x="4541044" y="4814392"/>
              <a:ext cx="924730" cy="906441"/>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3" name="Shape 1163"/>
            <p:cNvSpPr/>
            <p:nvPr/>
          </p:nvSpPr>
          <p:spPr>
            <a:xfrm>
              <a:off x="2298989" y="3766955"/>
              <a:ext cx="3790660" cy="973549"/>
            </a:xfrm>
            <a:prstGeom prst="triangle">
              <a:avLst>
                <a:gd name="adj" fmla="val 50000"/>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4" name="Shape 1164"/>
            <p:cNvSpPr/>
            <p:nvPr/>
          </p:nvSpPr>
          <p:spPr>
            <a:xfrm>
              <a:off x="5448300"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5" name="Shape 1165"/>
            <p:cNvSpPr/>
            <p:nvPr/>
          </p:nvSpPr>
          <p:spPr>
            <a:xfrm>
              <a:off x="3436937"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6" name="Shape 1166"/>
            <p:cNvSpPr/>
            <p:nvPr/>
          </p:nvSpPr>
          <p:spPr>
            <a:xfrm rot="5400000">
              <a:off x="4178953" y="2813207"/>
              <a:ext cx="105570" cy="3896798"/>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7" name="Shape 1167"/>
            <p:cNvSpPr/>
            <p:nvPr/>
          </p:nvSpPr>
          <p:spPr>
            <a:xfrm rot="3718563">
              <a:off x="3022928" y="3069369"/>
              <a:ext cx="100876" cy="2522594"/>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8" name="Shape 1168"/>
            <p:cNvSpPr/>
            <p:nvPr/>
          </p:nvSpPr>
          <p:spPr>
            <a:xfrm>
              <a:off x="6089650"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69" name="Shape 1169"/>
            <p:cNvSpPr/>
            <p:nvPr/>
          </p:nvSpPr>
          <p:spPr>
            <a:xfrm>
              <a:off x="5654103" y="5123951"/>
              <a:ext cx="328230" cy="629148"/>
            </a:xfrm>
            <a:prstGeom prst="rect">
              <a:avLst/>
            </a:prstGeom>
            <a:solidFill>
              <a:srgbClr val="008EC0"/>
            </a:solidFill>
            <a:ln w="38100" cap="flat" cmpd="sng">
              <a:solidFill>
                <a:srgbClr val="002E3F"/>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70" name="Shape 1170"/>
            <p:cNvSpPr/>
            <p:nvPr/>
          </p:nvSpPr>
          <p:spPr>
            <a:xfrm>
              <a:off x="5878982" y="5393941"/>
              <a:ext cx="57582" cy="57582"/>
            </a:xfrm>
            <a:prstGeom prst="ellipse">
              <a:avLst/>
            </a:prstGeom>
            <a:solidFill>
              <a:srgbClr val="002E3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71" name="Shape 1171"/>
            <p:cNvSpPr/>
            <p:nvPr/>
          </p:nvSpPr>
          <p:spPr>
            <a:xfrm>
              <a:off x="3255621" y="5382623"/>
              <a:ext cx="181317"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72" name="Shape 1172"/>
            <p:cNvSpPr/>
            <p:nvPr/>
          </p:nvSpPr>
          <p:spPr>
            <a:xfrm>
              <a:off x="3285526" y="5425864"/>
              <a:ext cx="151411" cy="97106"/>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173" name="Shape 1173"/>
            <p:cNvCxnSpPr/>
            <p:nvPr/>
          </p:nvCxnSpPr>
          <p:spPr>
            <a:xfrm>
              <a:off x="3339510" y="5277655"/>
              <a:ext cx="97436" cy="0"/>
            </a:xfrm>
            <a:prstGeom prst="straightConnector1">
              <a:avLst/>
            </a:prstGeom>
            <a:noFill/>
            <a:ln w="38100" cap="flat" cmpd="sng">
              <a:solidFill>
                <a:srgbClr val="E8EAE7"/>
              </a:solidFill>
              <a:prstDash val="solid"/>
              <a:round/>
              <a:headEnd type="none" w="med" len="med"/>
              <a:tailEnd type="none" w="med" len="med"/>
            </a:ln>
          </p:spPr>
        </p:cxnSp>
        <p:cxnSp>
          <p:nvCxnSpPr>
            <p:cNvPr id="1174" name="Shape 1174"/>
            <p:cNvCxnSpPr/>
            <p:nvPr/>
          </p:nvCxnSpPr>
          <p:spPr>
            <a:xfrm flipH="1">
              <a:off x="3357863" y="5272323"/>
              <a:ext cx="2163" cy="50855"/>
            </a:xfrm>
            <a:prstGeom prst="straightConnector1">
              <a:avLst/>
            </a:prstGeom>
            <a:noFill/>
            <a:ln w="38100" cap="flat" cmpd="sng">
              <a:solidFill>
                <a:srgbClr val="E8EAE7"/>
              </a:solidFill>
              <a:prstDash val="solid"/>
              <a:round/>
              <a:headEnd type="none" w="med" len="med"/>
              <a:tailEnd type="none" w="med" len="med"/>
            </a:ln>
          </p:spPr>
        </p:cxnSp>
        <p:sp>
          <p:nvSpPr>
            <p:cNvPr id="1175" name="Shape 1175"/>
            <p:cNvSpPr/>
            <p:nvPr/>
          </p:nvSpPr>
          <p:spPr>
            <a:xfrm rot="-5400000">
              <a:off x="2859686" y="5413533"/>
              <a:ext cx="356025" cy="258579"/>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76" name="Shape 1176"/>
            <p:cNvSpPr/>
            <p:nvPr/>
          </p:nvSpPr>
          <p:spPr>
            <a:xfrm>
              <a:off x="2864471" y="5545401"/>
              <a:ext cx="168579" cy="17520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77" name="Shape 1177"/>
            <p:cNvSpPr/>
            <p:nvPr/>
          </p:nvSpPr>
          <p:spPr>
            <a:xfrm>
              <a:off x="2809875"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78" name="Shape 1178"/>
            <p:cNvSpPr/>
            <p:nvPr/>
          </p:nvSpPr>
          <p:spPr>
            <a:xfrm>
              <a:off x="3389760" y="5508910"/>
              <a:ext cx="45718" cy="207459"/>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79" name="Shape 1179"/>
            <p:cNvSpPr/>
            <p:nvPr/>
          </p:nvSpPr>
          <p:spPr>
            <a:xfrm>
              <a:off x="3566194" y="5123132"/>
              <a:ext cx="320881" cy="597441"/>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80" name="Shape 1180"/>
            <p:cNvSpPr/>
            <p:nvPr/>
          </p:nvSpPr>
          <p:spPr>
            <a:xfrm>
              <a:off x="3598989" y="5167642"/>
              <a:ext cx="45718" cy="178433"/>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181" name="Shape 1181"/>
            <p:cNvGrpSpPr/>
            <p:nvPr/>
          </p:nvGrpSpPr>
          <p:grpSpPr>
            <a:xfrm>
              <a:off x="3732020" y="5443537"/>
              <a:ext cx="122388" cy="256504"/>
              <a:chOff x="5241732" y="6172200"/>
              <a:chExt cx="122388" cy="256504"/>
            </a:xfrm>
          </p:grpSpPr>
          <p:cxnSp>
            <p:nvCxnSpPr>
              <p:cNvPr id="1182" name="Shape 1182"/>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183" name="Shape 1183"/>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184" name="Shape 1184"/>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1185" name="Shape 1185"/>
            <p:cNvGrpSpPr/>
            <p:nvPr/>
          </p:nvGrpSpPr>
          <p:grpSpPr>
            <a:xfrm flipH="1">
              <a:off x="4137689" y="5443537"/>
              <a:ext cx="122388" cy="256504"/>
              <a:chOff x="5241732" y="6172200"/>
              <a:chExt cx="122388" cy="256504"/>
            </a:xfrm>
          </p:grpSpPr>
          <p:cxnSp>
            <p:nvCxnSpPr>
              <p:cNvPr id="1186" name="Shape 1186"/>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1187" name="Shape 1187"/>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1188" name="Shape 1188"/>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1189" name="Shape 1189"/>
            <p:cNvSpPr/>
            <p:nvPr/>
          </p:nvSpPr>
          <p:spPr>
            <a:xfrm>
              <a:off x="3815794" y="5459985"/>
              <a:ext cx="355773" cy="45718"/>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90" name="Shape 1190"/>
            <p:cNvSpPr/>
            <p:nvPr/>
          </p:nvSpPr>
          <p:spPr>
            <a:xfrm>
              <a:off x="3947926" y="5505703"/>
              <a:ext cx="91507" cy="210665"/>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191" name="Shape 1191"/>
            <p:cNvGrpSpPr/>
            <p:nvPr/>
          </p:nvGrpSpPr>
          <p:grpSpPr>
            <a:xfrm>
              <a:off x="4128648" y="5245595"/>
              <a:ext cx="165914" cy="135405"/>
              <a:chOff x="5359222" y="6179960"/>
              <a:chExt cx="179412" cy="146421"/>
            </a:xfrm>
          </p:grpSpPr>
          <p:sp>
            <p:nvSpPr>
              <p:cNvPr id="1192" name="Shape 1192"/>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93" name="Shape 1193"/>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194" name="Shape 1194"/>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1195" name="Shape 1195"/>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1196" name="Shape 1196"/>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1197" name="Shape 1197"/>
            <p:cNvSpPr/>
            <p:nvPr/>
          </p:nvSpPr>
          <p:spPr>
            <a:xfrm>
              <a:off x="4590425" y="5393941"/>
              <a:ext cx="481011" cy="226219"/>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98" name="Shape 1198"/>
            <p:cNvSpPr/>
            <p:nvPr/>
          </p:nvSpPr>
          <p:spPr>
            <a:xfrm>
              <a:off x="4623762" y="5613946"/>
              <a:ext cx="395287" cy="108460"/>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199" name="Shape 1199"/>
            <p:cNvSpPr/>
            <p:nvPr/>
          </p:nvSpPr>
          <p:spPr>
            <a:xfrm>
              <a:off x="4506789"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00" name="Shape 1200"/>
            <p:cNvSpPr/>
            <p:nvPr/>
          </p:nvSpPr>
          <p:spPr>
            <a:xfrm>
              <a:off x="4971132"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01" name="Shape 1201"/>
            <p:cNvSpPr/>
            <p:nvPr/>
          </p:nvSpPr>
          <p:spPr>
            <a:xfrm>
              <a:off x="5169067" y="5566575"/>
              <a:ext cx="205412" cy="155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202" name="Shape 1202"/>
            <p:cNvGrpSpPr/>
            <p:nvPr/>
          </p:nvGrpSpPr>
          <p:grpSpPr>
            <a:xfrm>
              <a:off x="5183050" y="5393940"/>
              <a:ext cx="183066" cy="175683"/>
              <a:chOff x="7948903" y="2829961"/>
              <a:chExt cx="183066" cy="191771"/>
            </a:xfrm>
          </p:grpSpPr>
          <p:sp>
            <p:nvSpPr>
              <p:cNvPr id="1203" name="Shape 1203"/>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04" name="Shape 1204"/>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05" name="Shape 1205"/>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06" name="Shape 1206"/>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1207" name="Shape 1207"/>
            <p:cNvCxnSpPr/>
            <p:nvPr/>
          </p:nvCxnSpPr>
          <p:spPr>
            <a:xfrm>
              <a:off x="5049407" y="4484303"/>
              <a:ext cx="0" cy="119063"/>
            </a:xfrm>
            <a:prstGeom prst="straightConnector1">
              <a:avLst/>
            </a:prstGeom>
            <a:noFill/>
            <a:ln w="38100" cap="flat" cmpd="sng">
              <a:solidFill>
                <a:srgbClr val="D8D8D8"/>
              </a:solidFill>
              <a:prstDash val="solid"/>
              <a:round/>
              <a:headEnd type="none" w="med" len="med"/>
              <a:tailEnd type="none" w="med" len="med"/>
            </a:ln>
          </p:spPr>
        </p:cxnSp>
        <p:sp>
          <p:nvSpPr>
            <p:cNvPr id="1208" name="Shape 1208"/>
            <p:cNvSpPr/>
            <p:nvPr/>
          </p:nvSpPr>
          <p:spPr>
            <a:xfrm>
              <a:off x="4940162" y="4324708"/>
              <a:ext cx="214020" cy="158798"/>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09" name="Shape 1209"/>
            <p:cNvSpPr/>
            <p:nvPr/>
          </p:nvSpPr>
          <p:spPr>
            <a:xfrm>
              <a:off x="4690633" y="4950071"/>
              <a:ext cx="266699" cy="173831"/>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1210" name="Shape 1210"/>
            <p:cNvPicPr preferRelativeResize="0"/>
            <p:nvPr/>
          </p:nvPicPr>
          <p:blipFill rotWithShape="1">
            <a:blip r:embed="rId4">
              <a:alphaModFix/>
            </a:blip>
            <a:srcRect/>
            <a:stretch/>
          </p:blipFill>
          <p:spPr>
            <a:xfrm>
              <a:off x="5385751" y="5626933"/>
              <a:ext cx="45718" cy="77150"/>
            </a:xfrm>
            <a:prstGeom prst="rect">
              <a:avLst/>
            </a:prstGeom>
            <a:noFill/>
            <a:ln>
              <a:noFill/>
            </a:ln>
          </p:spPr>
        </p:pic>
        <p:cxnSp>
          <p:nvCxnSpPr>
            <p:cNvPr id="1211" name="Shape 1211"/>
            <p:cNvCxnSpPr/>
            <p:nvPr/>
          </p:nvCxnSpPr>
          <p:spPr>
            <a:xfrm rot="10800000">
              <a:off x="4995432" y="4586051"/>
              <a:ext cx="100659" cy="0"/>
            </a:xfrm>
            <a:prstGeom prst="straightConnector1">
              <a:avLst/>
            </a:prstGeom>
            <a:noFill/>
            <a:ln w="38100" cap="flat" cmpd="sng">
              <a:solidFill>
                <a:srgbClr val="797979"/>
              </a:solidFill>
              <a:prstDash val="solid"/>
              <a:round/>
              <a:headEnd type="none" w="med" len="med"/>
              <a:tailEnd type="none" w="med" len="med"/>
            </a:ln>
          </p:spPr>
        </p:cxnSp>
        <p:sp>
          <p:nvSpPr>
            <p:cNvPr id="1212" name="Shape 1212"/>
            <p:cNvSpPr/>
            <p:nvPr/>
          </p:nvSpPr>
          <p:spPr>
            <a:xfrm>
              <a:off x="4942519" y="4604637"/>
              <a:ext cx="205412" cy="102329"/>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213" name="Shape 1213"/>
            <p:cNvGrpSpPr/>
            <p:nvPr/>
          </p:nvGrpSpPr>
          <p:grpSpPr>
            <a:xfrm>
              <a:off x="4151470" y="4255296"/>
              <a:ext cx="679460" cy="449819"/>
              <a:chOff x="7301299" y="1104407"/>
              <a:chExt cx="679460" cy="449819"/>
            </a:xfrm>
          </p:grpSpPr>
          <p:sp>
            <p:nvSpPr>
              <p:cNvPr id="1214" name="Shape 1214"/>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15" name="Shape 1215"/>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16" name="Shape 1216"/>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17" name="Shape 1217"/>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18" name="Shape 1218"/>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19" name="Shape 1219"/>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20" name="Shape 1220"/>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pic>
          <p:nvPicPr>
            <p:cNvPr id="1221" name="Shape 1221"/>
            <p:cNvPicPr preferRelativeResize="0"/>
            <p:nvPr/>
          </p:nvPicPr>
          <p:blipFill rotWithShape="1">
            <a:blip r:embed="rId4">
              <a:alphaModFix/>
            </a:blip>
            <a:srcRect/>
            <a:stretch/>
          </p:blipFill>
          <p:spPr>
            <a:xfrm>
              <a:off x="5181817" y="4610296"/>
              <a:ext cx="45718" cy="77150"/>
            </a:xfrm>
            <a:prstGeom prst="rect">
              <a:avLst/>
            </a:prstGeom>
            <a:noFill/>
            <a:ln>
              <a:noFill/>
            </a:ln>
          </p:spPr>
        </p:pic>
        <p:grpSp>
          <p:nvGrpSpPr>
            <p:cNvPr id="1222" name="Shape 1222"/>
            <p:cNvGrpSpPr/>
            <p:nvPr/>
          </p:nvGrpSpPr>
          <p:grpSpPr>
            <a:xfrm>
              <a:off x="3753200" y="4411729"/>
              <a:ext cx="215746" cy="170093"/>
              <a:chOff x="6294003" y="694775"/>
              <a:chExt cx="215746" cy="170093"/>
            </a:xfrm>
          </p:grpSpPr>
          <p:sp>
            <p:nvSpPr>
              <p:cNvPr id="1223" name="Shape 1223"/>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24" name="Shape 1224"/>
              <p:cNvSpPr/>
              <p:nvPr/>
            </p:nvSpPr>
            <p:spPr>
              <a:xfrm>
                <a:off x="6297260" y="694775"/>
                <a:ext cx="209234" cy="120910"/>
              </a:xfrm>
              <a:prstGeom prst="rect">
                <a:avLst/>
              </a:prstGeom>
              <a:solidFill>
                <a:srgbClr val="5D625C"/>
              </a:solidFill>
              <a:ln w="38100"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1225" name="Shape 1225"/>
            <p:cNvSpPr/>
            <p:nvPr/>
          </p:nvSpPr>
          <p:spPr>
            <a:xfrm>
              <a:off x="3669200" y="4579635"/>
              <a:ext cx="383746" cy="1273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26" name="Shape 1226"/>
            <p:cNvSpPr/>
            <p:nvPr/>
          </p:nvSpPr>
          <p:spPr>
            <a:xfrm>
              <a:off x="4085789" y="3976053"/>
              <a:ext cx="185738" cy="1857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27" name="Shape 1227"/>
            <p:cNvSpPr/>
            <p:nvPr/>
          </p:nvSpPr>
          <p:spPr>
            <a:xfrm rot="5400000">
              <a:off x="4176720" y="3827455"/>
              <a:ext cx="110034" cy="3896798"/>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28" name="Shape 1228"/>
            <p:cNvSpPr/>
            <p:nvPr/>
          </p:nvSpPr>
          <p:spPr>
            <a:xfrm>
              <a:off x="4442619"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29" name="Shape 1229"/>
            <p:cNvSpPr/>
            <p:nvPr/>
          </p:nvSpPr>
          <p:spPr>
            <a:xfrm rot="-5400000">
              <a:off x="2386353" y="5464252"/>
              <a:ext cx="1113150" cy="195261"/>
            </a:xfrm>
            <a:prstGeom prst="bentArrow">
              <a:avLst>
                <a:gd name="adj1" fmla="val 17120"/>
                <a:gd name="adj2" fmla="val 11051"/>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230" name="Shape 1230"/>
            <p:cNvSpPr/>
            <p:nvPr/>
          </p:nvSpPr>
          <p:spPr>
            <a:xfrm rot="5400000">
              <a:off x="2863725" y="6191111"/>
              <a:ext cx="403488" cy="195261"/>
            </a:xfrm>
            <a:prstGeom prst="bentArrow">
              <a:avLst>
                <a:gd name="adj1" fmla="val 17120"/>
                <a:gd name="adj2" fmla="val 12997"/>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cxnSp>
          <p:nvCxnSpPr>
            <p:cNvPr id="1231" name="Shape 1231"/>
            <p:cNvCxnSpPr/>
            <p:nvPr/>
          </p:nvCxnSpPr>
          <p:spPr>
            <a:xfrm>
              <a:off x="2851341" y="5014451"/>
              <a:ext cx="63308" cy="0"/>
            </a:xfrm>
            <a:prstGeom prst="straightConnector1">
              <a:avLst/>
            </a:prstGeom>
            <a:noFill/>
            <a:ln w="38100" cap="flat" cmpd="sng">
              <a:solidFill>
                <a:schemeClr val="dk1"/>
              </a:solidFill>
              <a:prstDash val="solid"/>
              <a:round/>
              <a:headEnd type="none" w="med" len="med"/>
              <a:tailEnd type="none" w="med" len="med"/>
            </a:ln>
          </p:spPr>
        </p:cxnSp>
        <p:grpSp>
          <p:nvGrpSpPr>
            <p:cNvPr id="1232" name="Shape 1232"/>
            <p:cNvGrpSpPr/>
            <p:nvPr/>
          </p:nvGrpSpPr>
          <p:grpSpPr>
            <a:xfrm>
              <a:off x="2993429" y="6334188"/>
              <a:ext cx="281156" cy="281156"/>
              <a:chOff x="5324817" y="3096500"/>
              <a:chExt cx="281156" cy="281156"/>
            </a:xfrm>
          </p:grpSpPr>
          <p:sp>
            <p:nvSpPr>
              <p:cNvPr id="1233" name="Shape 1233"/>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234" name="Shape 1234"/>
              <p:cNvCxnSpPr>
                <a:stCxn id="1233" idx="1"/>
                <a:endCxn id="1233"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1235" name="Shape 1235"/>
              <p:cNvCxnSpPr>
                <a:stCxn id="1233" idx="3"/>
                <a:endCxn id="1233"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1236" name="Shape 1236"/>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237" name="Shape 1237"/>
            <p:cNvGrpSpPr/>
            <p:nvPr/>
          </p:nvGrpSpPr>
          <p:grpSpPr>
            <a:xfrm>
              <a:off x="2910099" y="4992164"/>
              <a:ext cx="174914" cy="130967"/>
              <a:chOff x="4235611" y="3918835"/>
              <a:chExt cx="174914" cy="130967"/>
            </a:xfrm>
          </p:grpSpPr>
          <p:sp>
            <p:nvSpPr>
              <p:cNvPr id="1238" name="Shape 1238"/>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239" name="Shape 1239"/>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1240" name="Shape 1240"/>
            <p:cNvCxnSpPr/>
            <p:nvPr/>
          </p:nvCxnSpPr>
          <p:spPr>
            <a:xfrm>
              <a:off x="4506789" y="4756391"/>
              <a:ext cx="697887" cy="0"/>
            </a:xfrm>
            <a:prstGeom prst="straightConnector1">
              <a:avLst/>
            </a:prstGeom>
            <a:noFill/>
            <a:ln w="38100" cap="sq" cmpd="sng">
              <a:solidFill>
                <a:srgbClr val="FFBF0C"/>
              </a:solidFill>
              <a:prstDash val="solid"/>
              <a:miter/>
              <a:headEnd type="none" w="med" len="med"/>
              <a:tailEnd type="none" w="med" len="med"/>
            </a:ln>
          </p:spPr>
        </p:cxnSp>
        <p:cxnSp>
          <p:nvCxnSpPr>
            <p:cNvPr id="1241" name="Shape 1241"/>
            <p:cNvCxnSpPr/>
            <p:nvPr/>
          </p:nvCxnSpPr>
          <p:spPr>
            <a:xfrm>
              <a:off x="4486248" y="4756392"/>
              <a:ext cx="0" cy="996707"/>
            </a:xfrm>
            <a:prstGeom prst="straightConnector1">
              <a:avLst/>
            </a:prstGeom>
            <a:noFill/>
            <a:ln w="38100" cap="sq" cmpd="sng">
              <a:solidFill>
                <a:srgbClr val="FFBF0C"/>
              </a:solidFill>
              <a:prstDash val="solid"/>
              <a:miter/>
              <a:headEnd type="none" w="med" len="med"/>
              <a:tailEnd type="none" w="med" len="med"/>
            </a:ln>
          </p:spPr>
        </p:cxnSp>
        <p:cxnSp>
          <p:nvCxnSpPr>
            <p:cNvPr id="1242" name="Shape 1242"/>
            <p:cNvCxnSpPr/>
            <p:nvPr/>
          </p:nvCxnSpPr>
          <p:spPr>
            <a:xfrm>
              <a:off x="3851207" y="5775567"/>
              <a:ext cx="1556594" cy="0"/>
            </a:xfrm>
            <a:prstGeom prst="straightConnector1">
              <a:avLst/>
            </a:prstGeom>
            <a:noFill/>
            <a:ln w="38100" cap="sq" cmpd="sng">
              <a:solidFill>
                <a:srgbClr val="FFBF0C"/>
              </a:solidFill>
              <a:prstDash val="solid"/>
              <a:miter/>
              <a:headEnd type="none" w="med" len="med"/>
              <a:tailEnd type="none" w="med" len="med"/>
            </a:ln>
          </p:spPr>
        </p:cxnSp>
        <p:cxnSp>
          <p:nvCxnSpPr>
            <p:cNvPr id="1243" name="Shape 1243"/>
            <p:cNvCxnSpPr/>
            <p:nvPr/>
          </p:nvCxnSpPr>
          <p:spPr>
            <a:xfrm>
              <a:off x="5206142" y="4710376"/>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1244" name="Shape 1244"/>
            <p:cNvCxnSpPr/>
            <p:nvPr/>
          </p:nvCxnSpPr>
          <p:spPr>
            <a:xfrm>
              <a:off x="5407801" y="5729333"/>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1245" name="Shape 1245"/>
            <p:cNvCxnSpPr/>
            <p:nvPr/>
          </p:nvCxnSpPr>
          <p:spPr>
            <a:xfrm>
              <a:off x="3851207" y="5783262"/>
              <a:ext cx="0" cy="691502"/>
            </a:xfrm>
            <a:prstGeom prst="straightConnector1">
              <a:avLst/>
            </a:prstGeom>
            <a:noFill/>
            <a:ln w="38100" cap="sq" cmpd="sng">
              <a:solidFill>
                <a:srgbClr val="FFBF0C"/>
              </a:solidFill>
              <a:prstDash val="solid"/>
              <a:miter/>
              <a:headEnd type="none" w="med" len="med"/>
              <a:tailEnd type="none" w="med" len="med"/>
            </a:ln>
          </p:spPr>
        </p:cxnSp>
        <p:sp>
          <p:nvSpPr>
            <p:cNvPr id="1246" name="Shape 1246"/>
            <p:cNvSpPr/>
            <p:nvPr/>
          </p:nvSpPr>
          <p:spPr>
            <a:xfrm>
              <a:off x="3727305" y="6354396"/>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47" name="Shape 1247"/>
            <p:cNvSpPr/>
            <p:nvPr/>
          </p:nvSpPr>
          <p:spPr>
            <a:xfrm>
              <a:off x="2283340"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48" name="Shape 1248"/>
            <p:cNvSpPr/>
            <p:nvPr/>
          </p:nvSpPr>
          <p:spPr>
            <a:xfrm>
              <a:off x="2372069" y="4814392"/>
              <a:ext cx="436346" cy="906441"/>
            </a:xfrm>
            <a:prstGeom prst="rect">
              <a:avLst/>
            </a:prstGeom>
            <a:solidFill>
              <a:srgbClr val="D8D8D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49" name="Shape 1249"/>
            <p:cNvSpPr/>
            <p:nvPr/>
          </p:nvSpPr>
          <p:spPr>
            <a:xfrm>
              <a:off x="2437975" y="5675410"/>
              <a:ext cx="297660" cy="45718"/>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1250" name="Shape 1250"/>
            <p:cNvGrpSpPr/>
            <p:nvPr/>
          </p:nvGrpSpPr>
          <p:grpSpPr>
            <a:xfrm>
              <a:off x="2463533" y="5197121"/>
              <a:ext cx="240448" cy="480299"/>
              <a:chOff x="3830400" y="5197121"/>
              <a:chExt cx="240448" cy="480299"/>
            </a:xfrm>
          </p:grpSpPr>
          <p:sp>
            <p:nvSpPr>
              <p:cNvPr id="1251" name="Shape 1251"/>
              <p:cNvSpPr/>
              <p:nvPr/>
            </p:nvSpPr>
            <p:spPr>
              <a:xfrm>
                <a:off x="3830400" y="5245812"/>
                <a:ext cx="240448" cy="431608"/>
              </a:xfrm>
              <a:prstGeom prst="rect">
                <a:avLst/>
              </a:pr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52" name="Shape 1252"/>
              <p:cNvSpPr/>
              <p:nvPr/>
            </p:nvSpPr>
            <p:spPr>
              <a:xfrm>
                <a:off x="3830400" y="5197121"/>
                <a:ext cx="238883" cy="105961"/>
              </a:xfrm>
              <a:prstGeom prst="ellipse">
                <a:avLst/>
              </a:pr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1253" name="Shape 1253"/>
            <p:cNvSpPr/>
            <p:nvPr/>
          </p:nvSpPr>
          <p:spPr>
            <a:xfrm>
              <a:off x="2555450" y="5550942"/>
              <a:ext cx="62010" cy="87069"/>
            </a:xfrm>
            <a:prstGeom prst="rect">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54" name="Shape 1254"/>
            <p:cNvSpPr/>
            <p:nvPr/>
          </p:nvSpPr>
          <p:spPr>
            <a:xfrm rot="-3801417" flipH="1">
              <a:off x="5270752" y="3008794"/>
              <a:ext cx="100877" cy="2623878"/>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55" name="Shape 1255"/>
            <p:cNvSpPr/>
            <p:nvPr/>
          </p:nvSpPr>
          <p:spPr>
            <a:xfrm>
              <a:off x="6132467" y="4728389"/>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56" name="Shape 1256"/>
            <p:cNvSpPr/>
            <p:nvPr/>
          </p:nvSpPr>
          <p:spPr>
            <a:xfrm flipH="1">
              <a:off x="1976706" y="4742903"/>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57" name="Shape 1257"/>
            <p:cNvSpPr/>
            <p:nvPr/>
          </p:nvSpPr>
          <p:spPr>
            <a:xfrm>
              <a:off x="3085014" y="4423744"/>
              <a:ext cx="414180" cy="273222"/>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1258" name="Shape 1258"/>
            <p:cNvCxnSpPr>
              <a:stCxn id="1257" idx="1"/>
              <a:endCxn id="1257" idx="3"/>
            </p:cNvCxnSpPr>
            <p:nvPr/>
          </p:nvCxnSpPr>
          <p:spPr>
            <a:xfrm>
              <a:off x="3085014" y="4560355"/>
              <a:ext cx="414300" cy="0"/>
            </a:xfrm>
            <a:prstGeom prst="straightConnector1">
              <a:avLst/>
            </a:prstGeom>
            <a:noFill/>
            <a:ln w="38100" cap="flat" cmpd="sng">
              <a:solidFill>
                <a:srgbClr val="E5B283"/>
              </a:solidFill>
              <a:prstDash val="solid"/>
              <a:round/>
              <a:headEnd type="none" w="med" len="med"/>
              <a:tailEnd type="none" w="med" len="med"/>
            </a:ln>
          </p:spPr>
        </p:cxnSp>
        <p:grpSp>
          <p:nvGrpSpPr>
            <p:cNvPr id="1259" name="Shape 1259"/>
            <p:cNvGrpSpPr/>
            <p:nvPr/>
          </p:nvGrpSpPr>
          <p:grpSpPr>
            <a:xfrm>
              <a:off x="3153195" y="4451894"/>
              <a:ext cx="280924" cy="90726"/>
              <a:chOff x="4525028" y="4450742"/>
              <a:chExt cx="280924" cy="90726"/>
            </a:xfrm>
          </p:grpSpPr>
          <p:sp>
            <p:nvSpPr>
              <p:cNvPr id="1260" name="Shape 1260"/>
              <p:cNvSpPr/>
              <p:nvPr/>
            </p:nvSpPr>
            <p:spPr>
              <a:xfrm>
                <a:off x="4525028" y="4450742"/>
                <a:ext cx="45718" cy="90725"/>
              </a:xfrm>
              <a:prstGeom prst="rect">
                <a:avLst/>
              </a:prstGeom>
              <a:solidFill>
                <a:srgbClr val="FFBF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61" name="Shape 1261"/>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62" name="Shape 1262"/>
              <p:cNvSpPr/>
              <p:nvPr/>
            </p:nvSpPr>
            <p:spPr>
              <a:xfrm>
                <a:off x="4609162" y="4458767"/>
                <a:ext cx="45718" cy="82700"/>
              </a:xfrm>
              <a:prstGeom prst="rect">
                <a:avLst/>
              </a:prstGeom>
              <a:solidFill>
                <a:srgbClr val="EA08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63" name="Shape 1263"/>
              <p:cNvSpPr/>
              <p:nvPr/>
            </p:nvSpPr>
            <p:spPr>
              <a:xfrm>
                <a:off x="4654810" y="4472437"/>
                <a:ext cx="49890" cy="69032"/>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64" name="Shape 1264"/>
              <p:cNvSpPr/>
              <p:nvPr/>
            </p:nvSpPr>
            <p:spPr>
              <a:xfrm>
                <a:off x="4701785" y="4458767"/>
                <a:ext cx="52736" cy="82700"/>
              </a:xfrm>
              <a:prstGeom prst="rect">
                <a:avLst/>
              </a:prstGeom>
              <a:solidFill>
                <a:srgbClr val="FFBF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65" name="Shape 1265"/>
              <p:cNvSpPr/>
              <p:nvPr/>
            </p:nvSpPr>
            <p:spPr>
              <a:xfrm>
                <a:off x="4754655" y="4479500"/>
                <a:ext cx="51298" cy="61969"/>
              </a:xfrm>
              <a:prstGeom prst="rect">
                <a:avLst/>
              </a:prstGeom>
              <a:solidFill>
                <a:srgbClr val="B114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1266" name="Shape 1266"/>
            <p:cNvGrpSpPr/>
            <p:nvPr/>
          </p:nvGrpSpPr>
          <p:grpSpPr>
            <a:xfrm>
              <a:off x="3143587" y="4586922"/>
              <a:ext cx="280924" cy="90726"/>
              <a:chOff x="4525028" y="4450742"/>
              <a:chExt cx="280924" cy="90726"/>
            </a:xfrm>
          </p:grpSpPr>
          <p:sp>
            <p:nvSpPr>
              <p:cNvPr id="1267" name="Shape 1267"/>
              <p:cNvSpPr/>
              <p:nvPr/>
            </p:nvSpPr>
            <p:spPr>
              <a:xfrm>
                <a:off x="4525028" y="4450742"/>
                <a:ext cx="45718" cy="90725"/>
              </a:xfrm>
              <a:prstGeom prst="rect">
                <a:avLst/>
              </a:prstGeom>
              <a:solidFill>
                <a:srgbClr val="EA08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68" name="Shape 1268"/>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69" name="Shape 1269"/>
              <p:cNvSpPr/>
              <p:nvPr/>
            </p:nvSpPr>
            <p:spPr>
              <a:xfrm>
                <a:off x="4609162" y="4458767"/>
                <a:ext cx="45718" cy="82700"/>
              </a:xfrm>
              <a:prstGeom prst="rect">
                <a:avLst/>
              </a:prstGeom>
              <a:solidFill>
                <a:srgbClr val="FFBF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70" name="Shape 1270"/>
              <p:cNvSpPr/>
              <p:nvPr/>
            </p:nvSpPr>
            <p:spPr>
              <a:xfrm>
                <a:off x="4654810" y="4472437"/>
                <a:ext cx="49890" cy="69032"/>
              </a:xfrm>
              <a:prstGeom prst="rect">
                <a:avLst/>
              </a:prstGeom>
              <a:solidFill>
                <a:srgbClr val="EA08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71" name="Shape 1271"/>
              <p:cNvSpPr/>
              <p:nvPr/>
            </p:nvSpPr>
            <p:spPr>
              <a:xfrm>
                <a:off x="4701785" y="4458767"/>
                <a:ext cx="52736" cy="82700"/>
              </a:xfrm>
              <a:prstGeom prst="rect">
                <a:avLst/>
              </a:prstGeom>
              <a:solidFill>
                <a:srgbClr val="AF0D1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72" name="Shape 1272"/>
              <p:cNvSpPr/>
              <p:nvPr/>
            </p:nvSpPr>
            <p:spPr>
              <a:xfrm>
                <a:off x="4754655" y="4479500"/>
                <a:ext cx="51298" cy="61969"/>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1273" name="Shape 1273"/>
            <p:cNvSpPr/>
            <p:nvPr/>
          </p:nvSpPr>
          <p:spPr>
            <a:xfrm rot="-5400000">
              <a:off x="1726439" y="5339795"/>
              <a:ext cx="1362068" cy="195261"/>
            </a:xfrm>
            <a:prstGeom prst="bentArrow">
              <a:avLst>
                <a:gd name="adj1" fmla="val 17120"/>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1274" name="Shape 1274"/>
            <p:cNvSpPr/>
            <p:nvPr/>
          </p:nvSpPr>
          <p:spPr>
            <a:xfrm rot="5400000">
              <a:off x="2328269" y="6191111"/>
              <a:ext cx="403488" cy="195261"/>
            </a:xfrm>
            <a:prstGeom prst="bentArrow">
              <a:avLst>
                <a:gd name="adj1" fmla="val 1712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pic>
          <p:nvPicPr>
            <p:cNvPr id="1275" name="Shape 1275"/>
            <p:cNvPicPr preferRelativeResize="0"/>
            <p:nvPr/>
          </p:nvPicPr>
          <p:blipFill rotWithShape="1">
            <a:blip r:embed="rId9">
              <a:alphaModFix/>
            </a:blip>
            <a:srcRect/>
            <a:stretch/>
          </p:blipFill>
          <p:spPr>
            <a:xfrm>
              <a:off x="2455076" y="6316326"/>
              <a:ext cx="315847" cy="315847"/>
            </a:xfrm>
            <a:prstGeom prst="rect">
              <a:avLst/>
            </a:prstGeom>
            <a:noFill/>
            <a:ln>
              <a:noFill/>
            </a:ln>
          </p:spPr>
        </p:pic>
        <p:grpSp>
          <p:nvGrpSpPr>
            <p:cNvPr id="1276" name="Shape 1276"/>
            <p:cNvGrpSpPr/>
            <p:nvPr/>
          </p:nvGrpSpPr>
          <p:grpSpPr>
            <a:xfrm>
              <a:off x="3172333" y="6171902"/>
              <a:ext cx="91880" cy="121478"/>
              <a:chOff x="7708" y="496"/>
              <a:chExt cx="713" cy="943"/>
            </a:xfrm>
          </p:grpSpPr>
          <p:sp>
            <p:nvSpPr>
              <p:cNvPr id="1277" name="Shape 1277"/>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78" name="Shape 1278"/>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1279" name="Shape 1279"/>
            <p:cNvSpPr/>
            <p:nvPr/>
          </p:nvSpPr>
          <p:spPr>
            <a:xfrm>
              <a:off x="3915057" y="6166601"/>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904" b="0" i="0" u="none" strike="noStrike" kern="1200" cap="none" spc="0" normalizeH="0" baseline="0" noProof="0">
                <a:ln>
                  <a:noFill/>
                </a:ln>
                <a:solidFill>
                  <a:srgbClr val="000000"/>
                </a:solidFill>
                <a:effectLst/>
                <a:uLnTx/>
                <a:uFillTx/>
                <a:latin typeface="Arial"/>
                <a:ea typeface="Arial"/>
                <a:cs typeface="Arial"/>
                <a:sym typeface="Arial"/>
              </a:endParaRPr>
            </a:p>
          </p:txBody>
        </p:sp>
        <p:cxnSp>
          <p:nvCxnSpPr>
            <p:cNvPr id="1280" name="Shape 1280"/>
            <p:cNvCxnSpPr>
              <a:stCxn id="1246" idx="0"/>
              <a:endCxn id="1246" idx="0"/>
            </p:cNvCxnSpPr>
            <p:nvPr/>
          </p:nvCxnSpPr>
          <p:spPr>
            <a:xfrm>
              <a:off x="3841430" y="6354396"/>
              <a:ext cx="0" cy="0"/>
            </a:xfrm>
            <a:prstGeom prst="straightConnector1">
              <a:avLst/>
            </a:prstGeom>
            <a:noFill/>
            <a:ln w="9525" cap="flat" cmpd="sng">
              <a:solidFill>
                <a:srgbClr val="008CBF"/>
              </a:solidFill>
              <a:prstDash val="solid"/>
              <a:round/>
              <a:headEnd type="none" w="med" len="med"/>
              <a:tailEnd type="none" w="med" len="med"/>
            </a:ln>
          </p:spPr>
        </p:cxnSp>
        <p:grpSp>
          <p:nvGrpSpPr>
            <p:cNvPr id="1281" name="Shape 1281"/>
            <p:cNvGrpSpPr/>
            <p:nvPr/>
          </p:nvGrpSpPr>
          <p:grpSpPr>
            <a:xfrm>
              <a:off x="3756380" y="6391967"/>
              <a:ext cx="165821" cy="198091"/>
              <a:chOff x="3749237" y="6382442"/>
              <a:chExt cx="165821" cy="198091"/>
            </a:xfrm>
          </p:grpSpPr>
          <p:pic>
            <p:nvPicPr>
              <p:cNvPr id="1282" name="Shape 1282"/>
              <p:cNvPicPr preferRelativeResize="0"/>
              <p:nvPr/>
            </p:nvPicPr>
            <p:blipFill rotWithShape="1">
              <a:blip r:embed="rId8">
                <a:alphaModFix/>
              </a:blip>
              <a:srcRect/>
              <a:stretch/>
            </p:blipFill>
            <p:spPr>
              <a:xfrm>
                <a:off x="3749237" y="6382442"/>
                <a:ext cx="79255" cy="60965"/>
              </a:xfrm>
              <a:prstGeom prst="rect">
                <a:avLst/>
              </a:prstGeom>
              <a:noFill/>
              <a:ln>
                <a:noFill/>
              </a:ln>
            </p:spPr>
          </p:pic>
          <p:pic>
            <p:nvPicPr>
              <p:cNvPr id="1283" name="Shape 1283"/>
              <p:cNvPicPr preferRelativeResize="0"/>
              <p:nvPr/>
            </p:nvPicPr>
            <p:blipFill rotWithShape="1">
              <a:blip r:embed="rId8">
                <a:alphaModFix/>
              </a:blip>
              <a:srcRect/>
              <a:stretch/>
            </p:blipFill>
            <p:spPr>
              <a:xfrm>
                <a:off x="3835803" y="6382442"/>
                <a:ext cx="79255" cy="60965"/>
              </a:xfrm>
              <a:prstGeom prst="rect">
                <a:avLst/>
              </a:prstGeom>
              <a:noFill/>
              <a:ln>
                <a:noFill/>
              </a:ln>
            </p:spPr>
          </p:pic>
          <p:pic>
            <p:nvPicPr>
              <p:cNvPr id="1284" name="Shape 1284"/>
              <p:cNvPicPr preferRelativeResize="0"/>
              <p:nvPr/>
            </p:nvPicPr>
            <p:blipFill rotWithShape="1">
              <a:blip r:embed="rId8">
                <a:alphaModFix/>
              </a:blip>
              <a:srcRect/>
              <a:stretch/>
            </p:blipFill>
            <p:spPr>
              <a:xfrm>
                <a:off x="3749237" y="6446371"/>
                <a:ext cx="79255" cy="60965"/>
              </a:xfrm>
              <a:prstGeom prst="rect">
                <a:avLst/>
              </a:prstGeom>
              <a:noFill/>
              <a:ln>
                <a:noFill/>
              </a:ln>
            </p:spPr>
          </p:pic>
          <p:pic>
            <p:nvPicPr>
              <p:cNvPr id="1285" name="Shape 1285"/>
              <p:cNvPicPr preferRelativeResize="0"/>
              <p:nvPr/>
            </p:nvPicPr>
            <p:blipFill rotWithShape="1">
              <a:blip r:embed="rId8">
                <a:alphaModFix/>
              </a:blip>
              <a:srcRect/>
              <a:stretch/>
            </p:blipFill>
            <p:spPr>
              <a:xfrm>
                <a:off x="3835803" y="6446371"/>
                <a:ext cx="79255" cy="60965"/>
              </a:xfrm>
              <a:prstGeom prst="rect">
                <a:avLst/>
              </a:prstGeom>
              <a:noFill/>
              <a:ln>
                <a:noFill/>
              </a:ln>
            </p:spPr>
          </p:pic>
          <p:pic>
            <p:nvPicPr>
              <p:cNvPr id="1286" name="Shape 1286"/>
              <p:cNvPicPr preferRelativeResize="0"/>
              <p:nvPr/>
            </p:nvPicPr>
            <p:blipFill rotWithShape="1">
              <a:blip r:embed="rId8">
                <a:alphaModFix/>
              </a:blip>
              <a:srcRect/>
              <a:stretch/>
            </p:blipFill>
            <p:spPr>
              <a:xfrm>
                <a:off x="3749237" y="6519569"/>
                <a:ext cx="79255" cy="60965"/>
              </a:xfrm>
              <a:prstGeom prst="rect">
                <a:avLst/>
              </a:prstGeom>
              <a:noFill/>
              <a:ln>
                <a:noFill/>
              </a:ln>
            </p:spPr>
          </p:pic>
          <p:pic>
            <p:nvPicPr>
              <p:cNvPr id="1287" name="Shape 1287"/>
              <p:cNvPicPr preferRelativeResize="0"/>
              <p:nvPr/>
            </p:nvPicPr>
            <p:blipFill rotWithShape="1">
              <a:blip r:embed="rId8">
                <a:alphaModFix/>
              </a:blip>
              <a:srcRect/>
              <a:stretch/>
            </p:blipFill>
            <p:spPr>
              <a:xfrm>
                <a:off x="3835803" y="6519569"/>
                <a:ext cx="79255" cy="60965"/>
              </a:xfrm>
              <a:prstGeom prst="rect">
                <a:avLst/>
              </a:prstGeom>
              <a:noFill/>
              <a:ln>
                <a:noFill/>
              </a:ln>
            </p:spPr>
          </p:pic>
        </p:grpSp>
        <p:cxnSp>
          <p:nvCxnSpPr>
            <p:cNvPr id="1288" name="Shape 1288"/>
            <p:cNvCxnSpPr/>
            <p:nvPr/>
          </p:nvCxnSpPr>
          <p:spPr>
            <a:xfrm rot="10800000" flipH="1">
              <a:off x="2346722" y="4762499"/>
              <a:ext cx="1858565" cy="487"/>
            </a:xfrm>
            <a:prstGeom prst="straightConnector1">
              <a:avLst/>
            </a:prstGeom>
            <a:noFill/>
            <a:ln w="38100" cap="sq" cmpd="sng">
              <a:solidFill>
                <a:srgbClr val="C00000"/>
              </a:solidFill>
              <a:prstDash val="solid"/>
              <a:miter/>
              <a:headEnd type="none" w="med" len="med"/>
              <a:tailEnd type="none" w="med" len="med"/>
            </a:ln>
          </p:spPr>
        </p:cxnSp>
        <p:cxnSp>
          <p:nvCxnSpPr>
            <p:cNvPr id="1289" name="Shape 1289"/>
            <p:cNvCxnSpPr/>
            <p:nvPr/>
          </p:nvCxnSpPr>
          <p:spPr>
            <a:xfrm>
              <a:off x="4206603" y="4767700"/>
              <a:ext cx="0" cy="35281"/>
            </a:xfrm>
            <a:prstGeom prst="straightConnector1">
              <a:avLst/>
            </a:prstGeom>
            <a:noFill/>
            <a:ln w="38100" cap="sq" cmpd="sng">
              <a:solidFill>
                <a:srgbClr val="C00000"/>
              </a:solidFill>
              <a:prstDash val="solid"/>
              <a:miter/>
              <a:headEnd type="none" w="med" len="med"/>
              <a:tailEnd type="none" w="med" len="med"/>
            </a:ln>
          </p:spPr>
        </p:cxnSp>
        <p:sp>
          <p:nvSpPr>
            <p:cNvPr id="1290" name="Shape 1290"/>
            <p:cNvSpPr/>
            <p:nvPr/>
          </p:nvSpPr>
          <p:spPr>
            <a:xfrm>
              <a:off x="4029187" y="5012985"/>
              <a:ext cx="355773" cy="158013"/>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291" name="Shape 1291"/>
            <p:cNvSpPr/>
            <p:nvPr/>
          </p:nvSpPr>
          <p:spPr>
            <a:xfrm>
              <a:off x="4144073" y="4813926"/>
              <a:ext cx="137887" cy="211697"/>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42311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54"/>
                                        </p:tgtEl>
                                        <p:attrNameLst>
                                          <p:attrName>style.visibility</p:attrName>
                                        </p:attrNameLst>
                                      </p:cBhvr>
                                      <p:to>
                                        <p:strVal val="visible"/>
                                      </p:to>
                                    </p:set>
                                    <p:animEffect transition="in" filter="fade">
                                      <p:cBhvr>
                                        <p:cTn id="7" dur="1000"/>
                                        <p:tgtEl>
                                          <p:spTgt spid="1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3111"/>
          </a:xfrm>
        </p:spPr>
        <p:txBody>
          <a:bodyPr/>
          <a:lstStyle/>
          <a:p>
            <a:pPr marL="742950" indent="-742950">
              <a:buFont typeface="+mj-lt"/>
              <a:buAutoNum type="arabicPeriod"/>
            </a:pPr>
            <a:r>
              <a:rPr lang="pt-BR" sz="3600" dirty="0"/>
              <a:t>Abrir PowerShell em modo Administrativo</a:t>
            </a:r>
          </a:p>
          <a:p>
            <a:pPr marL="800100" lvl="1" indent="-457200">
              <a:buFont typeface="+mj-lt"/>
              <a:buAutoNum type="arabicPeriod"/>
            </a:pPr>
            <a:r>
              <a:rPr lang="pt-BR" sz="2000" dirty="0"/>
              <a:t>Docker search Microsoft</a:t>
            </a:r>
          </a:p>
          <a:p>
            <a:pPr marL="800100" lvl="1" indent="-457200">
              <a:buFont typeface="+mj-lt"/>
              <a:buAutoNum type="arabicPeriod"/>
            </a:pPr>
            <a:r>
              <a:rPr lang="pt-BR" sz="2000" dirty="0"/>
              <a:t>OU</a:t>
            </a:r>
          </a:p>
          <a:p>
            <a:pPr marL="800100" lvl="1" indent="-457200">
              <a:buFont typeface="+mj-lt"/>
              <a:buAutoNum type="arabicPeriod"/>
            </a:pPr>
            <a:r>
              <a:rPr lang="pt-BR" sz="2000" dirty="0"/>
              <a:t>Docker search *</a:t>
            </a:r>
            <a:endParaRPr lang="en-US" sz="2000" dirty="0"/>
          </a:p>
          <a:p>
            <a:pPr marL="742950" indent="-742950">
              <a:buFont typeface="+mj-lt"/>
              <a:buAutoNum type="arabicPeriod"/>
            </a:pPr>
            <a:r>
              <a:rPr lang="pt-BR" sz="3600" dirty="0"/>
              <a:t>Baixando container</a:t>
            </a:r>
          </a:p>
          <a:p>
            <a:pPr marL="800100" lvl="1" indent="-457200">
              <a:buFont typeface="+mj-lt"/>
              <a:buAutoNum type="arabicPeriod"/>
            </a:pPr>
            <a:r>
              <a:rPr lang="pt-BR" sz="2000" dirty="0"/>
              <a:t>docker pull microsoft/iis:windowsservercore</a:t>
            </a:r>
          </a:p>
          <a:p>
            <a:pPr marL="558800" indent="-457200">
              <a:buFont typeface="+mj-lt"/>
              <a:buAutoNum type="arabicPeriod"/>
            </a:pPr>
            <a:r>
              <a:rPr lang="pt-BR" sz="3600" dirty="0"/>
              <a:t>Iniciar container em background (-d), mapear porta do host p/ o container (-p) e executar PING para manter container no ar</a:t>
            </a:r>
          </a:p>
          <a:p>
            <a:pPr marL="800100" lvl="1" indent="-457200">
              <a:buFont typeface="+mj-lt"/>
              <a:buAutoNum type="arabicPeriod"/>
            </a:pPr>
            <a:r>
              <a:rPr lang="pt-BR" sz="2000" dirty="0"/>
              <a:t>docker run -d -p 80:80 microsoft/iis:windowsservercore ping -t localhost</a:t>
            </a:r>
          </a:p>
          <a:p>
            <a:pPr marL="558800" indent="-457200">
              <a:buFont typeface="+mj-lt"/>
              <a:buAutoNum type="arabicPeriod"/>
            </a:pPr>
            <a:r>
              <a:rPr lang="pt-BR" sz="3600" dirty="0"/>
              <a:t>Visualizando container em execução (ps)</a:t>
            </a:r>
          </a:p>
          <a:p>
            <a:pPr marL="800100" lvl="1" indent="-457200">
              <a:buFont typeface="+mj-lt"/>
              <a:buAutoNum type="arabicPeriod"/>
            </a:pPr>
            <a:r>
              <a:rPr lang="pt-BR" sz="2000" dirty="0"/>
              <a:t>Docker ps -a</a:t>
            </a:r>
          </a:p>
        </p:txBody>
      </p:sp>
      <p:sp>
        <p:nvSpPr>
          <p:cNvPr id="3" name="Title 2"/>
          <p:cNvSpPr>
            <a:spLocks noGrp="1"/>
          </p:cNvSpPr>
          <p:nvPr>
            <p:ph type="title"/>
          </p:nvPr>
        </p:nvSpPr>
        <p:spPr/>
        <p:txBody>
          <a:bodyPr/>
          <a:lstStyle/>
          <a:p>
            <a:r>
              <a:rPr lang="pt-BR" dirty="0"/>
              <a:t>Implantando Containers</a:t>
            </a:r>
            <a:endParaRPr lang="en-US" dirty="0"/>
          </a:p>
        </p:txBody>
      </p:sp>
    </p:spTree>
    <p:extLst>
      <p:ext uri="{BB962C8B-B14F-4D97-AF65-F5344CB8AC3E}">
        <p14:creationId xmlns:p14="http://schemas.microsoft.com/office/powerpoint/2010/main" val="187439822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376035"/>
          </a:xfrm>
        </p:spPr>
        <p:txBody>
          <a:bodyPr/>
          <a:lstStyle/>
          <a:p>
            <a:pPr marL="742950" indent="-742950">
              <a:buFont typeface="+mj-lt"/>
              <a:buAutoNum type="arabicPeriod"/>
            </a:pPr>
            <a:r>
              <a:rPr lang="pt-BR" dirty="0"/>
              <a:t>Verificar qual IP está em uso no Host</a:t>
            </a:r>
          </a:p>
          <a:p>
            <a:pPr marL="800100" lvl="1" indent="-457200">
              <a:buFont typeface="+mj-lt"/>
              <a:buAutoNum type="arabicPeriod"/>
            </a:pPr>
            <a:r>
              <a:rPr lang="pt-BR" dirty="0"/>
              <a:t>Ipconfig</a:t>
            </a:r>
          </a:p>
          <a:p>
            <a:pPr marL="742950" indent="-742950">
              <a:buFont typeface="+mj-lt"/>
              <a:buAutoNum type="arabicPeriod"/>
            </a:pPr>
            <a:r>
              <a:rPr lang="pt-BR" dirty="0"/>
              <a:t>Usar outro computador na sua rede e digitar no browser o IP do Host (passo 1)</a:t>
            </a:r>
            <a:endParaRPr lang="en-US" dirty="0"/>
          </a:p>
        </p:txBody>
      </p:sp>
      <p:sp>
        <p:nvSpPr>
          <p:cNvPr id="3" name="Title 2"/>
          <p:cNvSpPr>
            <a:spLocks noGrp="1"/>
          </p:cNvSpPr>
          <p:nvPr>
            <p:ph type="title"/>
          </p:nvPr>
        </p:nvSpPr>
        <p:spPr/>
        <p:txBody>
          <a:bodyPr/>
          <a:lstStyle/>
          <a:p>
            <a:r>
              <a:rPr lang="pt-BR" dirty="0"/>
              <a:t>Visualisando Web Site</a:t>
            </a:r>
            <a:endParaRPr lang="en-US" dirty="0"/>
          </a:p>
        </p:txBody>
      </p:sp>
    </p:spTree>
    <p:extLst>
      <p:ext uri="{BB962C8B-B14F-4D97-AF65-F5344CB8AC3E}">
        <p14:creationId xmlns:p14="http://schemas.microsoft.com/office/powerpoint/2010/main" val="207663150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pPr marL="742950" indent="-742950">
              <a:buFont typeface="+mj-lt"/>
              <a:buAutoNum type="arabicPeriod"/>
            </a:pPr>
            <a:r>
              <a:rPr lang="pt-BR" dirty="0"/>
              <a:t>Visualizar container em execução e anotar nome</a:t>
            </a:r>
          </a:p>
          <a:p>
            <a:pPr marL="800100" lvl="1" indent="-457200">
              <a:buFont typeface="+mj-lt"/>
              <a:buAutoNum type="arabicPeriod"/>
            </a:pPr>
            <a:r>
              <a:rPr lang="pt-BR" dirty="0"/>
              <a:t>Docker ps</a:t>
            </a:r>
          </a:p>
          <a:p>
            <a:pPr marL="800100" lvl="1" indent="-457200">
              <a:buFont typeface="+mj-lt"/>
              <a:buAutoNum type="arabicPeriod"/>
            </a:pPr>
            <a:endParaRPr lang="pt-BR" dirty="0"/>
          </a:p>
          <a:p>
            <a:pPr marL="800100" lvl="1" indent="-457200">
              <a:buFont typeface="+mj-lt"/>
              <a:buAutoNum type="arabicPeriod"/>
            </a:pPr>
            <a:endParaRPr lang="pt-BR" dirty="0"/>
          </a:p>
          <a:p>
            <a:pPr marL="742950" indent="-742950">
              <a:buFont typeface="+mj-lt"/>
              <a:buAutoNum type="arabicPeriod"/>
            </a:pPr>
            <a:r>
              <a:rPr lang="pt-BR" dirty="0"/>
              <a:t>Remover container (rm) à força (-f)</a:t>
            </a:r>
          </a:p>
          <a:p>
            <a:pPr marL="800100" lvl="1" indent="-457200">
              <a:buFont typeface="+mj-lt"/>
              <a:buAutoNum type="arabicPeriod"/>
            </a:pPr>
            <a:r>
              <a:rPr lang="pt-BR" dirty="0"/>
              <a:t>Docker rm –f fervent_wright</a:t>
            </a:r>
          </a:p>
          <a:p>
            <a:pPr marL="742950" indent="-742950">
              <a:buFont typeface="+mj-lt"/>
              <a:buAutoNum type="arabicPeriod"/>
            </a:pPr>
            <a:r>
              <a:rPr lang="pt-BR" dirty="0"/>
              <a:t>Visualizar containers ativos</a:t>
            </a:r>
          </a:p>
          <a:p>
            <a:pPr marL="800100" lvl="1" indent="-457200">
              <a:buFont typeface="+mj-lt"/>
              <a:buAutoNum type="arabicPeriod"/>
            </a:pPr>
            <a:r>
              <a:rPr lang="pt-BR" dirty="0"/>
              <a:t>Docker ps -a</a:t>
            </a:r>
          </a:p>
        </p:txBody>
      </p:sp>
      <p:sp>
        <p:nvSpPr>
          <p:cNvPr id="3" name="Title 2"/>
          <p:cNvSpPr>
            <a:spLocks noGrp="1"/>
          </p:cNvSpPr>
          <p:nvPr>
            <p:ph type="title"/>
          </p:nvPr>
        </p:nvSpPr>
        <p:spPr/>
        <p:txBody>
          <a:bodyPr/>
          <a:lstStyle/>
          <a:p>
            <a:r>
              <a:rPr lang="pt-BR" dirty="0"/>
              <a:t>Desligando container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73" y="2256976"/>
            <a:ext cx="10058400" cy="904502"/>
          </a:xfrm>
          <a:prstGeom prst="rect">
            <a:avLst/>
          </a:prstGeom>
        </p:spPr>
      </p:pic>
    </p:spTree>
    <p:extLst>
      <p:ext uri="{BB962C8B-B14F-4D97-AF65-F5344CB8AC3E}">
        <p14:creationId xmlns:p14="http://schemas.microsoft.com/office/powerpoint/2010/main" val="220903775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81501"/>
          </a:xfrm>
        </p:spPr>
        <p:txBody>
          <a:bodyPr/>
          <a:lstStyle/>
          <a:p>
            <a:pPr marL="514350" indent="-514350">
              <a:buFont typeface="+mj-lt"/>
              <a:buAutoNum type="arabicPeriod"/>
            </a:pPr>
            <a:r>
              <a:rPr lang="pt-BR" sz="3200" dirty="0"/>
              <a:t>Abrir PowerShell em modo Administrativo</a:t>
            </a:r>
          </a:p>
          <a:p>
            <a:pPr marL="514350" indent="-514350">
              <a:buFont typeface="+mj-lt"/>
              <a:buAutoNum type="arabicPeriod"/>
            </a:pPr>
            <a:r>
              <a:rPr lang="pt-BR" sz="3200" dirty="0"/>
              <a:t>Iniciar container em modo interativo (-it), mapear porta do host p/ o container (-p) e visualizar comando</a:t>
            </a:r>
          </a:p>
          <a:p>
            <a:pPr marL="685800" lvl="1" indent="-342900">
              <a:buFont typeface="+mj-lt"/>
              <a:buAutoNum type="arabicPeriod"/>
            </a:pPr>
            <a:r>
              <a:rPr lang="pt-BR" sz="1800" dirty="0"/>
              <a:t>docker run -it -p 80:80 microsoft/iis:windowsservercore ping -t localhost</a:t>
            </a:r>
          </a:p>
          <a:p>
            <a:pPr marL="514350" indent="-514350">
              <a:buFont typeface="+mj-lt"/>
              <a:buAutoNum type="arabicPeriod"/>
            </a:pPr>
            <a:r>
              <a:rPr lang="pt-BR" sz="3200" dirty="0"/>
              <a:t>Abrir outro PowerShell em modo administrativo</a:t>
            </a:r>
            <a:r>
              <a:rPr lang="en-US" sz="3200" dirty="0"/>
              <a:t> e </a:t>
            </a:r>
            <a:r>
              <a:rPr lang="en-US" sz="3200" dirty="0" err="1"/>
              <a:t>visualizar</a:t>
            </a:r>
            <a:r>
              <a:rPr lang="en-US" sz="3200" dirty="0"/>
              <a:t> containers</a:t>
            </a:r>
          </a:p>
          <a:p>
            <a:pPr marL="685800" lvl="1" indent="-342900">
              <a:buFont typeface="+mj-lt"/>
              <a:buAutoNum type="arabicPeriod"/>
            </a:pPr>
            <a:r>
              <a:rPr lang="pt-BR" sz="1800" dirty="0"/>
              <a:t>Docker ps</a:t>
            </a:r>
          </a:p>
          <a:p>
            <a:pPr marL="514350" indent="-514350">
              <a:buFont typeface="+mj-lt"/>
              <a:buAutoNum type="arabicPeriod"/>
            </a:pPr>
            <a:r>
              <a:rPr lang="pt-BR" sz="3200" dirty="0"/>
              <a:t>Voltar para 1° janela do PowerShell com comando PING e derrubar container</a:t>
            </a:r>
          </a:p>
          <a:p>
            <a:pPr marL="685800" lvl="1" indent="-342900">
              <a:buFont typeface="+mj-lt"/>
              <a:buAutoNum type="arabicPeriod"/>
            </a:pPr>
            <a:r>
              <a:rPr lang="pt-BR" sz="1800" dirty="0"/>
              <a:t>CTRL + C</a:t>
            </a:r>
          </a:p>
          <a:p>
            <a:pPr marL="514350" indent="-514350">
              <a:buFont typeface="+mj-lt"/>
              <a:buAutoNum type="arabicPeriod"/>
            </a:pPr>
            <a:r>
              <a:rPr lang="pt-BR" sz="3200" dirty="0"/>
              <a:t>Voltar para 2° janela  do PowerShell com comando Docker ps e executar novamente</a:t>
            </a:r>
          </a:p>
        </p:txBody>
      </p:sp>
      <p:sp>
        <p:nvSpPr>
          <p:cNvPr id="3" name="Title 2"/>
          <p:cNvSpPr>
            <a:spLocks noGrp="1"/>
          </p:cNvSpPr>
          <p:nvPr>
            <p:ph type="title"/>
          </p:nvPr>
        </p:nvSpPr>
        <p:spPr/>
        <p:txBody>
          <a:bodyPr/>
          <a:lstStyle/>
          <a:p>
            <a:r>
              <a:rPr lang="pt-BR" dirty="0"/>
              <a:t>Executando containers “por demanda”</a:t>
            </a:r>
            <a:endParaRPr lang="en-US" dirty="0"/>
          </a:p>
        </p:txBody>
      </p:sp>
    </p:spTree>
    <p:extLst>
      <p:ext uri="{BB962C8B-B14F-4D97-AF65-F5344CB8AC3E}">
        <p14:creationId xmlns:p14="http://schemas.microsoft.com/office/powerpoint/2010/main" val="184586358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561796"/>
          </a:xfrm>
        </p:spPr>
        <p:txBody>
          <a:bodyPr/>
          <a:lstStyle/>
          <a:p>
            <a:pPr marL="742950" indent="-742950">
              <a:buFont typeface="+mj-lt"/>
              <a:buAutoNum type="arabicPeriod"/>
            </a:pPr>
            <a:r>
              <a:rPr lang="pt-BR" dirty="0"/>
              <a:t>Abrir PowerShell em modo Administrativo</a:t>
            </a:r>
          </a:p>
          <a:p>
            <a:pPr marL="742950" indent="-742950">
              <a:buFont typeface="+mj-lt"/>
              <a:buAutoNum type="arabicPeriod"/>
            </a:pPr>
            <a:r>
              <a:rPr lang="pt-BR" dirty="0"/>
              <a:t>Criar novo container e executar CMD</a:t>
            </a:r>
          </a:p>
          <a:p>
            <a:pPr marL="800100" lvl="1" indent="-457200">
              <a:buFont typeface="+mj-lt"/>
              <a:buAutoNum type="arabicPeriod"/>
            </a:pPr>
            <a:r>
              <a:rPr lang="en-US" dirty="0" err="1"/>
              <a:t>docker</a:t>
            </a:r>
            <a:r>
              <a:rPr lang="en-US" dirty="0"/>
              <a:t> run -it -p 80:80 </a:t>
            </a:r>
            <a:r>
              <a:rPr lang="en-US" dirty="0" err="1"/>
              <a:t>microsoft</a:t>
            </a:r>
            <a:r>
              <a:rPr lang="en-US" dirty="0"/>
              <a:t>/</a:t>
            </a:r>
            <a:r>
              <a:rPr lang="en-US" dirty="0" err="1"/>
              <a:t>iis:windowsservercore</a:t>
            </a:r>
            <a:r>
              <a:rPr lang="en-US" dirty="0"/>
              <a:t> </a:t>
            </a:r>
            <a:r>
              <a:rPr lang="en-US" dirty="0" err="1"/>
              <a:t>cmd</a:t>
            </a:r>
            <a:endParaRPr lang="en-US" dirty="0"/>
          </a:p>
          <a:p>
            <a:pPr marL="742950" indent="-742950">
              <a:buFont typeface="+mj-lt"/>
              <a:buAutoNum type="arabicPeriod"/>
            </a:pPr>
            <a:r>
              <a:rPr lang="pt-BR" dirty="0"/>
              <a:t>Apagar pagina inicial do IIS</a:t>
            </a:r>
          </a:p>
          <a:p>
            <a:pPr marL="800100" lvl="1" indent="-457200">
              <a:buFont typeface="+mj-lt"/>
              <a:buAutoNum type="arabicPeriod"/>
            </a:pPr>
            <a:r>
              <a:rPr lang="en-US" dirty="0"/>
              <a:t>del C:\inetpub\wwwroot\iisstart.htm</a:t>
            </a:r>
          </a:p>
          <a:p>
            <a:pPr marL="742950" indent="-742950">
              <a:buFont typeface="+mj-lt"/>
              <a:buAutoNum type="arabicPeriod"/>
            </a:pPr>
            <a:r>
              <a:rPr lang="pt-BR" dirty="0"/>
              <a:t>Criar nova pagina</a:t>
            </a:r>
          </a:p>
          <a:p>
            <a:pPr marL="800100" lvl="1" indent="-457200">
              <a:buFont typeface="+mj-lt"/>
              <a:buAutoNum type="arabicPeriod"/>
            </a:pPr>
            <a:r>
              <a:rPr lang="en-US" dirty="0"/>
              <a:t>echo “Teste do @</a:t>
            </a:r>
            <a:r>
              <a:rPr lang="en-US" dirty="0" err="1"/>
              <a:t>fabiohara</a:t>
            </a:r>
            <a:r>
              <a:rPr lang="en-US" dirty="0"/>
              <a:t>" &gt; C:\inetpub\wwwroot\index.html</a:t>
            </a:r>
          </a:p>
          <a:p>
            <a:pPr marL="742950" indent="-742950">
              <a:buFont typeface="+mj-lt"/>
              <a:buAutoNum type="arabicPeriod"/>
            </a:pPr>
            <a:r>
              <a:rPr lang="pt-BR" dirty="0"/>
              <a:t>Fechando sessão do container</a:t>
            </a:r>
          </a:p>
          <a:p>
            <a:pPr marL="800100" lvl="1" indent="-457200">
              <a:buFont typeface="+mj-lt"/>
              <a:buAutoNum type="arabicPeriod"/>
            </a:pPr>
            <a:r>
              <a:rPr lang="pt-BR" dirty="0"/>
              <a:t>Exit</a:t>
            </a:r>
            <a:endParaRPr lang="en-US" dirty="0"/>
          </a:p>
          <a:p>
            <a:pPr marL="742950" indent="-742950">
              <a:buFont typeface="+mj-lt"/>
              <a:buAutoNum type="arabicPeriod"/>
            </a:pPr>
            <a:endParaRPr lang="en-US" dirty="0"/>
          </a:p>
          <a:p>
            <a:pPr marL="800100" lvl="1" indent="-457200">
              <a:buFont typeface="+mj-lt"/>
              <a:buAutoNum type="arabicPeriod"/>
            </a:pPr>
            <a:endParaRPr lang="en-US" dirty="0"/>
          </a:p>
          <a:p>
            <a:pPr marL="800100" lvl="1" indent="-457200">
              <a:buFont typeface="+mj-lt"/>
              <a:buAutoNum type="arabicPeriod"/>
            </a:pPr>
            <a:endParaRPr lang="en-US" dirty="0"/>
          </a:p>
        </p:txBody>
      </p:sp>
      <p:sp>
        <p:nvSpPr>
          <p:cNvPr id="3" name="Title 2"/>
          <p:cNvSpPr>
            <a:spLocks noGrp="1"/>
          </p:cNvSpPr>
          <p:nvPr>
            <p:ph type="title"/>
          </p:nvPr>
        </p:nvSpPr>
        <p:spPr/>
        <p:txBody>
          <a:bodyPr/>
          <a:lstStyle/>
          <a:p>
            <a:r>
              <a:rPr lang="pt-BR" dirty="0"/>
              <a:t>Editando conteúdo de container</a:t>
            </a:r>
            <a:endParaRPr lang="en-US" dirty="0"/>
          </a:p>
        </p:txBody>
      </p:sp>
    </p:spTree>
    <p:extLst>
      <p:ext uri="{BB962C8B-B14F-4D97-AF65-F5344CB8AC3E}">
        <p14:creationId xmlns:p14="http://schemas.microsoft.com/office/powerpoint/2010/main" val="34337641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742950" indent="-742950">
              <a:buFont typeface="+mj-lt"/>
              <a:buAutoNum type="arabicPeriod"/>
            </a:pPr>
            <a:r>
              <a:rPr lang="pt-BR" dirty="0"/>
              <a:t>Verificar nome do container</a:t>
            </a:r>
          </a:p>
          <a:p>
            <a:pPr marL="800100" lvl="1" indent="-457200">
              <a:buFont typeface="+mj-lt"/>
              <a:buAutoNum type="arabicPeriod"/>
            </a:pPr>
            <a:r>
              <a:rPr lang="pt-BR" dirty="0"/>
              <a:t>Docker ps –a</a:t>
            </a:r>
          </a:p>
          <a:p>
            <a:pPr marL="742950" indent="-742950">
              <a:buFont typeface="+mj-lt"/>
              <a:buAutoNum type="arabicPeriod"/>
            </a:pPr>
            <a:r>
              <a:rPr lang="pt-BR" dirty="0"/>
              <a:t>Criar nova imagem de container (commit)</a:t>
            </a:r>
          </a:p>
          <a:p>
            <a:pPr marL="800100" lvl="1" indent="-457200">
              <a:buFont typeface="+mj-lt"/>
              <a:buAutoNum type="arabicPeriod"/>
            </a:pPr>
            <a:r>
              <a:rPr lang="pt-BR" dirty="0"/>
              <a:t>Docker commit nome_container modificado-iis</a:t>
            </a:r>
          </a:p>
          <a:p>
            <a:pPr marL="742950" indent="-742950">
              <a:buFont typeface="+mj-lt"/>
              <a:buAutoNum type="arabicPeriod"/>
            </a:pPr>
            <a:r>
              <a:rPr lang="pt-BR" dirty="0"/>
              <a:t>Visualizar imagens criadas</a:t>
            </a:r>
          </a:p>
          <a:p>
            <a:pPr marL="800100" lvl="1" indent="-457200">
              <a:buFont typeface="+mj-lt"/>
              <a:buAutoNum type="arabicPeriod"/>
            </a:pPr>
            <a:r>
              <a:rPr lang="pt-BR" dirty="0"/>
              <a:t>Docker images</a:t>
            </a:r>
            <a:endParaRPr lang="en-US" dirty="0"/>
          </a:p>
          <a:p>
            <a:pPr marL="742950" indent="-742950">
              <a:buFont typeface="+mj-lt"/>
              <a:buAutoNum type="arabicPeriod"/>
            </a:pPr>
            <a:endParaRPr lang="en-US" dirty="0"/>
          </a:p>
          <a:p>
            <a:pPr marL="800100" lvl="1" indent="-457200">
              <a:buFont typeface="+mj-lt"/>
              <a:buAutoNum type="arabicPeriod"/>
            </a:pPr>
            <a:endParaRPr lang="en-US" dirty="0"/>
          </a:p>
          <a:p>
            <a:pPr marL="800100" lvl="1" indent="-457200">
              <a:buFont typeface="+mj-lt"/>
              <a:buAutoNum type="arabicPeriod"/>
            </a:pPr>
            <a:endParaRPr lang="en-US" dirty="0"/>
          </a:p>
        </p:txBody>
      </p:sp>
      <p:sp>
        <p:nvSpPr>
          <p:cNvPr id="3" name="Title 2"/>
          <p:cNvSpPr>
            <a:spLocks noGrp="1"/>
          </p:cNvSpPr>
          <p:nvPr>
            <p:ph type="title"/>
          </p:nvPr>
        </p:nvSpPr>
        <p:spPr/>
        <p:txBody>
          <a:bodyPr/>
          <a:lstStyle/>
          <a:p>
            <a:r>
              <a:rPr lang="pt-BR" dirty="0"/>
              <a:t>Editando conteúdo de container (cont...)</a:t>
            </a:r>
            <a:endParaRPr lang="en-US" dirty="0"/>
          </a:p>
        </p:txBody>
      </p:sp>
    </p:spTree>
    <p:extLst>
      <p:ext uri="{BB962C8B-B14F-4D97-AF65-F5344CB8AC3E}">
        <p14:creationId xmlns:p14="http://schemas.microsoft.com/office/powerpoint/2010/main" val="72745559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Dockerfile</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960618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235553"/>
          </a:xfrm>
        </p:spPr>
        <p:txBody>
          <a:bodyPr/>
          <a:lstStyle/>
          <a:p>
            <a:pPr marL="742950" indent="-742950">
              <a:buFont typeface="+mj-lt"/>
              <a:buAutoNum type="arabicPeriod"/>
            </a:pPr>
            <a:r>
              <a:rPr lang="pt-BR" sz="3600" dirty="0"/>
              <a:t>Informar imagem de container a ser usada</a:t>
            </a:r>
            <a:endParaRPr lang="pt-BR" sz="400" dirty="0"/>
          </a:p>
          <a:p>
            <a:pPr marL="984250" lvl="1" indent="-742950">
              <a:buFont typeface="+mj-lt"/>
              <a:buAutoNum type="arabicPeriod"/>
            </a:pPr>
            <a:r>
              <a:rPr lang="pt-BR" sz="2000" dirty="0"/>
              <a:t>FROM windowsservercore</a:t>
            </a:r>
          </a:p>
          <a:p>
            <a:pPr marL="742950" indent="-742950">
              <a:buFont typeface="+mj-lt"/>
              <a:buAutoNum type="arabicPeriod"/>
            </a:pPr>
            <a:r>
              <a:rPr lang="pt-BR" sz="3600" dirty="0"/>
              <a:t>Executar comando (exec form ou shell form)</a:t>
            </a:r>
          </a:p>
          <a:p>
            <a:pPr marL="984250" lvl="1" indent="-742950">
              <a:buFont typeface="+mj-lt"/>
              <a:buAutoNum type="arabicPeriod"/>
            </a:pPr>
            <a:r>
              <a:rPr lang="pt-BR" sz="2000" dirty="0"/>
              <a:t>RUN [“powershell”, “New-item”, “c:\\teste”]</a:t>
            </a:r>
          </a:p>
          <a:p>
            <a:pPr marL="984250" lvl="1" indent="-742950">
              <a:buFont typeface="+mj-lt"/>
              <a:buAutoNum type="arabicPeriod"/>
            </a:pPr>
            <a:r>
              <a:rPr lang="pt-BR" sz="2000" dirty="0"/>
              <a:t>Ou</a:t>
            </a:r>
          </a:p>
          <a:p>
            <a:pPr marL="984250" lvl="1" indent="-742950">
              <a:buFont typeface="+mj-lt"/>
              <a:buAutoNum type="arabicPeriod"/>
            </a:pPr>
            <a:r>
              <a:rPr lang="pt-BR" sz="2000" dirty="0"/>
              <a:t>RUN powershell new-item c:\teste</a:t>
            </a:r>
          </a:p>
          <a:p>
            <a:pPr marL="984250" lvl="1" indent="-742950">
              <a:buFont typeface="+mj-lt"/>
              <a:buAutoNum type="arabicPeriod"/>
            </a:pPr>
            <a:r>
              <a:rPr lang="pt-BR" sz="2000" dirty="0"/>
              <a:t>RUN dism.exe /online /enable-feature /all /featurename:iis-webserver /norestart</a:t>
            </a:r>
          </a:p>
          <a:p>
            <a:pPr marL="984250" lvl="1" indent="-742950">
              <a:buFont typeface="+mj-lt"/>
              <a:buAutoNum type="arabicPeriod"/>
            </a:pPr>
            <a:r>
              <a:rPr lang="pt-BR" sz="2000" dirty="0"/>
              <a:t>RUN powershell.exe –command c:\vcredist_x86.exe /quiet</a:t>
            </a:r>
            <a:endParaRPr lang="pt-BR" sz="5200" dirty="0"/>
          </a:p>
          <a:p>
            <a:pPr marL="742950" indent="-742950">
              <a:buFont typeface="+mj-lt"/>
              <a:buAutoNum type="arabicPeriod"/>
            </a:pPr>
            <a:r>
              <a:rPr lang="pt-BR" sz="3600" dirty="0"/>
              <a:t>Copiar dados</a:t>
            </a:r>
          </a:p>
          <a:p>
            <a:pPr marL="984250" lvl="1" indent="-742950">
              <a:buFont typeface="+mj-lt"/>
              <a:buAutoNum type="arabicPeriod"/>
            </a:pPr>
            <a:r>
              <a:rPr lang="pt-BR" sz="2000" dirty="0"/>
              <a:t>COPY teste1.txt c:/temp/</a:t>
            </a:r>
          </a:p>
          <a:p>
            <a:pPr marL="984250" lvl="1" indent="-742950">
              <a:buFont typeface="+mj-lt"/>
              <a:buAutoNum type="arabicPeriod"/>
            </a:pPr>
            <a:r>
              <a:rPr lang="pt-BR" sz="2000" dirty="0"/>
              <a:t>COPY diretorio1 /sqldemo/</a:t>
            </a:r>
          </a:p>
          <a:p>
            <a:pPr marL="742950" indent="-742950">
              <a:buFont typeface="+mj-lt"/>
              <a:buAutoNum type="arabicPeriod"/>
            </a:pPr>
            <a:r>
              <a:rPr lang="pt-BR" sz="3600" dirty="0"/>
              <a:t>ADD (similar ao COPY)</a:t>
            </a:r>
          </a:p>
          <a:p>
            <a:pPr marL="984250" lvl="1" indent="-742950">
              <a:buFont typeface="+mj-lt"/>
              <a:buAutoNum type="arabicPeriod"/>
            </a:pPr>
            <a:r>
              <a:rPr lang="pt-BR" sz="2000" dirty="0"/>
              <a:t>ADD teste2.txt c:/temp/</a:t>
            </a:r>
          </a:p>
          <a:p>
            <a:pPr marL="984250" lvl="1" indent="-742950">
              <a:buFont typeface="+mj-lt"/>
              <a:buAutoNum type="arabicPeriod"/>
            </a:pPr>
            <a:r>
              <a:rPr lang="pt-BR" sz="2000" dirty="0"/>
              <a:t>ADD https://www.python.org/ftp/python/3.5.1/python-3.5.1.exe /temp/python-3.5.1.exe</a:t>
            </a:r>
          </a:p>
          <a:p>
            <a:pPr marL="984250" lvl="1" indent="-742950">
              <a:buFont typeface="+mj-lt"/>
              <a:buAutoNum type="arabicPeriod"/>
            </a:pPr>
            <a:endParaRPr lang="pt-BR" sz="2000" dirty="0"/>
          </a:p>
        </p:txBody>
      </p:sp>
      <p:sp>
        <p:nvSpPr>
          <p:cNvPr id="3" name="Title 2"/>
          <p:cNvSpPr>
            <a:spLocks noGrp="1"/>
          </p:cNvSpPr>
          <p:nvPr>
            <p:ph type="title"/>
          </p:nvPr>
        </p:nvSpPr>
        <p:spPr/>
        <p:txBody>
          <a:bodyPr/>
          <a:lstStyle/>
          <a:p>
            <a:r>
              <a:rPr lang="pt-BR" dirty="0"/>
              <a:t>Sintaxe (exemplos)</a:t>
            </a:r>
            <a:endParaRPr lang="en-US" dirty="0"/>
          </a:p>
        </p:txBody>
      </p:sp>
      <p:sp>
        <p:nvSpPr>
          <p:cNvPr id="5" name="Down Arrow 4"/>
          <p:cNvSpPr/>
          <p:nvPr/>
        </p:nvSpPr>
        <p:spPr bwMode="auto">
          <a:xfrm>
            <a:off x="4044099" y="4713401"/>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Down Arrow 5"/>
          <p:cNvSpPr/>
          <p:nvPr/>
        </p:nvSpPr>
        <p:spPr bwMode="auto">
          <a:xfrm>
            <a:off x="3348087" y="4714972"/>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4309620" y="5121894"/>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5205167" y="2509100"/>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999360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22585"/>
          </a:xfrm>
        </p:spPr>
        <p:txBody>
          <a:bodyPr/>
          <a:lstStyle/>
          <a:p>
            <a:pPr marL="742950" indent="-742950">
              <a:buFont typeface="+mj-lt"/>
              <a:buAutoNum type="arabicPeriod"/>
            </a:pPr>
            <a:r>
              <a:rPr lang="pt-BR" sz="3600" dirty="0"/>
              <a:t>Diretório de trabalho</a:t>
            </a:r>
          </a:p>
          <a:p>
            <a:pPr marL="984250" lvl="1" indent="-742950">
              <a:buFont typeface="+mj-lt"/>
              <a:buAutoNum type="arabicPeriod"/>
            </a:pPr>
            <a:r>
              <a:rPr lang="pt-BR" sz="2000" dirty="0"/>
              <a:t>WORKDIR c:\\windows</a:t>
            </a:r>
          </a:p>
          <a:p>
            <a:pPr marL="984250" lvl="1" indent="-742950">
              <a:buFont typeface="+mj-lt"/>
              <a:buAutoNum type="arabicPeriod"/>
            </a:pPr>
            <a:r>
              <a:rPr lang="pt-BR" sz="2000" dirty="0"/>
              <a:t>WORKDIR c:\\app1\\dev</a:t>
            </a:r>
          </a:p>
          <a:p>
            <a:pPr marL="742950" indent="-742950">
              <a:buFont typeface="+mj-lt"/>
              <a:buAutoNum type="arabicPeriod"/>
            </a:pPr>
            <a:r>
              <a:rPr lang="pt-BR" sz="3600" dirty="0"/>
              <a:t>Comando padrão para ser executado no deploy de uma instância de container (exec form e shell form)</a:t>
            </a:r>
          </a:p>
          <a:p>
            <a:pPr marL="984250" lvl="1" indent="-742950">
              <a:buFont typeface="+mj-lt"/>
              <a:buAutoNum type="arabicPeriod"/>
            </a:pPr>
            <a:r>
              <a:rPr lang="pt-BR" sz="2000" dirty="0"/>
              <a:t>CMD [“c:\\app1\\dev\\httpd.exe”, “-x”]</a:t>
            </a:r>
          </a:p>
          <a:p>
            <a:pPr marL="984250" lvl="1" indent="-742950">
              <a:buFont typeface="+mj-lt"/>
              <a:buAutoNum type="arabicPeriod"/>
            </a:pPr>
            <a:r>
              <a:rPr lang="pt-BR" sz="2000" dirty="0"/>
              <a:t>OU</a:t>
            </a:r>
          </a:p>
          <a:p>
            <a:pPr marL="984250" lvl="1" indent="-742950">
              <a:buFont typeface="+mj-lt"/>
              <a:buAutoNum type="arabicPeriod"/>
            </a:pPr>
            <a:r>
              <a:rPr lang="pt-BR" sz="2000" dirty="0"/>
              <a:t>CMD c:\\app1\\dev\\httpd.exe –x</a:t>
            </a:r>
          </a:p>
          <a:p>
            <a:pPr marL="984250" lvl="1" indent="-742950">
              <a:buFont typeface="+mj-lt"/>
              <a:buAutoNum type="arabicPeriod"/>
            </a:pPr>
            <a:endParaRPr lang="pt-BR" sz="2000" dirty="0"/>
          </a:p>
        </p:txBody>
      </p:sp>
      <p:sp>
        <p:nvSpPr>
          <p:cNvPr id="3" name="Title 2"/>
          <p:cNvSpPr>
            <a:spLocks noGrp="1"/>
          </p:cNvSpPr>
          <p:nvPr>
            <p:ph type="title"/>
          </p:nvPr>
        </p:nvSpPr>
        <p:spPr/>
        <p:txBody>
          <a:bodyPr/>
          <a:lstStyle/>
          <a:p>
            <a:r>
              <a:rPr lang="pt-BR" dirty="0"/>
              <a:t>Sintaxe (exemplos)(cont...)</a:t>
            </a:r>
            <a:endParaRPr lang="en-US" dirty="0"/>
          </a:p>
        </p:txBody>
      </p:sp>
      <p:sp>
        <p:nvSpPr>
          <p:cNvPr id="4" name="Down Arrow 3"/>
          <p:cNvSpPr/>
          <p:nvPr/>
        </p:nvSpPr>
        <p:spPr bwMode="auto">
          <a:xfrm>
            <a:off x="2714920" y="1602556"/>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Down Arrow 4"/>
          <p:cNvSpPr/>
          <p:nvPr/>
        </p:nvSpPr>
        <p:spPr bwMode="auto">
          <a:xfrm>
            <a:off x="3527196" y="1960772"/>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Down Arrow 5"/>
          <p:cNvSpPr/>
          <p:nvPr/>
        </p:nvSpPr>
        <p:spPr bwMode="auto">
          <a:xfrm>
            <a:off x="3093563" y="3310379"/>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3706305" y="3310378"/>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2339418" y="3348085"/>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2818614" y="1960771"/>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Down Arrow 9"/>
          <p:cNvSpPr/>
          <p:nvPr/>
        </p:nvSpPr>
        <p:spPr bwMode="auto">
          <a:xfrm>
            <a:off x="2867320" y="3946664"/>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Down Arrow 10"/>
          <p:cNvSpPr/>
          <p:nvPr/>
        </p:nvSpPr>
        <p:spPr bwMode="auto">
          <a:xfrm>
            <a:off x="3480062" y="3946663"/>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Down Arrow 11"/>
          <p:cNvSpPr/>
          <p:nvPr/>
        </p:nvSpPr>
        <p:spPr bwMode="auto">
          <a:xfrm>
            <a:off x="2113175" y="3984370"/>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141798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21238"/>
          </a:xfrm>
        </p:spPr>
        <p:txBody>
          <a:bodyPr/>
          <a:lstStyle/>
          <a:p>
            <a:pPr marL="742950" indent="-742950">
              <a:buFont typeface="+mj-lt"/>
              <a:buAutoNum type="arabicPeriod"/>
            </a:pPr>
            <a:r>
              <a:rPr lang="pt-BR" sz="3200" dirty="0"/>
              <a:t>Varias linhas de comando via ESCAPE (caractere \ ou `)</a:t>
            </a:r>
          </a:p>
          <a:p>
            <a:pPr marL="984250" lvl="1" indent="-742950">
              <a:buFont typeface="+mj-lt"/>
              <a:buAutoNum type="arabicPeriod"/>
            </a:pPr>
            <a:r>
              <a:rPr lang="pt-BR" sz="1800" dirty="0"/>
              <a:t>RUN powershell.exe -Command \</a:t>
            </a:r>
          </a:p>
          <a:p>
            <a:pPr marL="984250" lvl="1" indent="-742950">
              <a:buFont typeface="+mj-lt"/>
              <a:buAutoNum type="arabicPeriod"/>
            </a:pPr>
            <a:r>
              <a:rPr lang="pt-BR" sz="1800" dirty="0"/>
              <a:t>    $ErrorActionPreference = 'Stop'; \</a:t>
            </a:r>
          </a:p>
          <a:p>
            <a:pPr marL="984250" lvl="1" indent="-742950">
              <a:buFont typeface="+mj-lt"/>
              <a:buAutoNum type="arabicPeriod"/>
            </a:pPr>
            <a:r>
              <a:rPr lang="pt-BR" sz="1800" dirty="0"/>
              <a:t>    wget https://www.python.org/ftp/python/3.5.1/python-3.5.1.exe -OutFile c:\python-3.5.1.exe ; \</a:t>
            </a:r>
          </a:p>
          <a:p>
            <a:pPr marL="984250" lvl="1" indent="-742950">
              <a:buFont typeface="+mj-lt"/>
              <a:buAutoNum type="arabicPeriod"/>
            </a:pPr>
            <a:r>
              <a:rPr lang="pt-BR" sz="1800" dirty="0"/>
              <a:t>    Start-Process c:\python-3.5.1.exe -ArgumentList '/quiet InstallAllUsers=1 PrependPath=1' -Wait ; \</a:t>
            </a:r>
          </a:p>
          <a:p>
            <a:pPr marL="984250" lvl="1" indent="-742950">
              <a:buFont typeface="+mj-lt"/>
              <a:buAutoNum type="arabicPeriod"/>
            </a:pPr>
            <a:r>
              <a:rPr lang="pt-BR" sz="1800" dirty="0"/>
              <a:t>    Remove-Item c:\python-3.5.1.exe -Force</a:t>
            </a:r>
          </a:p>
          <a:p>
            <a:pPr marL="742950" indent="-742950">
              <a:buFont typeface="+mj-lt"/>
              <a:buAutoNum type="arabicPeriod"/>
            </a:pPr>
            <a:r>
              <a:rPr lang="pt-BR" sz="3200" dirty="0"/>
              <a:t>Usando caractere `</a:t>
            </a:r>
          </a:p>
          <a:p>
            <a:pPr marL="984250" lvl="1" indent="-742950">
              <a:buFont typeface="+mj-lt"/>
              <a:buAutoNum type="arabicPeriod"/>
            </a:pPr>
            <a:r>
              <a:rPr lang="pt-BR" sz="1800" dirty="0"/>
              <a:t>FROM windowsservercore</a:t>
            </a:r>
          </a:p>
          <a:p>
            <a:pPr marL="984250" lvl="1" indent="-742950">
              <a:buFont typeface="+mj-lt"/>
              <a:buAutoNum type="arabicPeriod"/>
            </a:pPr>
            <a:r>
              <a:rPr lang="pt-BR" sz="1800" dirty="0"/>
              <a:t>RUN powershell.exe -Command `</a:t>
            </a:r>
          </a:p>
          <a:p>
            <a:pPr marL="984250" lvl="1" indent="-742950">
              <a:buFont typeface="+mj-lt"/>
              <a:buAutoNum type="arabicPeriod"/>
            </a:pPr>
            <a:r>
              <a:rPr lang="pt-BR" sz="1800" dirty="0"/>
              <a:t>    $ErrorActionPreference = 'Stop'; `</a:t>
            </a:r>
          </a:p>
          <a:p>
            <a:pPr marL="984250" lvl="1" indent="-742950">
              <a:buFont typeface="+mj-lt"/>
              <a:buAutoNum type="arabicPeriod"/>
            </a:pPr>
            <a:r>
              <a:rPr lang="pt-BR" sz="1800" dirty="0"/>
              <a:t>    wget https://www.python.org/ftp/python/3.5.1/python-3.5.1.exe -OutFile c:\python-3.5.1.exe ; `</a:t>
            </a:r>
          </a:p>
          <a:p>
            <a:pPr marL="984250" lvl="1" indent="-742950">
              <a:buFont typeface="+mj-lt"/>
              <a:buAutoNum type="arabicPeriod"/>
            </a:pPr>
            <a:r>
              <a:rPr lang="pt-BR" sz="1800" dirty="0"/>
              <a:t>    Start-Process c:\python-3.5.1.exe -ArgumentList '/quiet InstallAllUsers=1 PrependPath=1' -Wait ; `</a:t>
            </a:r>
          </a:p>
          <a:p>
            <a:pPr marL="984250" lvl="1" indent="-742950">
              <a:buFont typeface="+mj-lt"/>
              <a:buAutoNum type="arabicPeriod"/>
            </a:pPr>
            <a:r>
              <a:rPr lang="pt-BR" sz="1800" dirty="0"/>
              <a:t>    Remove-Item c:\python-3.5.1.exe -Force</a:t>
            </a:r>
          </a:p>
        </p:txBody>
      </p:sp>
      <p:sp>
        <p:nvSpPr>
          <p:cNvPr id="3" name="Title 2"/>
          <p:cNvSpPr>
            <a:spLocks noGrp="1"/>
          </p:cNvSpPr>
          <p:nvPr>
            <p:ph type="title"/>
          </p:nvPr>
        </p:nvSpPr>
        <p:spPr/>
        <p:txBody>
          <a:bodyPr/>
          <a:lstStyle/>
          <a:p>
            <a:r>
              <a:rPr lang="pt-BR" dirty="0"/>
              <a:t>Sintaxe (exemplos)(cont...)</a:t>
            </a:r>
            <a:endParaRPr lang="en-US" dirty="0"/>
          </a:p>
        </p:txBody>
      </p:sp>
    </p:spTree>
    <p:extLst>
      <p:ext uri="{BB962C8B-B14F-4D97-AF65-F5344CB8AC3E}">
        <p14:creationId xmlns:p14="http://schemas.microsoft.com/office/powerpoint/2010/main" val="29660483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Como funcionam </a:t>
            </a:r>
            <a:r>
              <a:rPr lang="en-US" sz="4800" dirty="0" err="1">
                <a:solidFill>
                  <a:schemeClr val="tx1"/>
                </a:solidFill>
              </a:rPr>
              <a:t>os</a:t>
            </a:r>
            <a:r>
              <a:rPr lang="en-US" sz="4800" dirty="0">
                <a:solidFill>
                  <a:schemeClr val="tx1"/>
                </a:solidFill>
              </a:rPr>
              <a:t> </a:t>
            </a:r>
            <a:r>
              <a:rPr lang="en-US" sz="4800" dirty="0" err="1">
                <a:solidFill>
                  <a:schemeClr val="tx1"/>
                </a:solidFill>
              </a:rPr>
              <a:t>contêiners</a:t>
            </a:r>
            <a:r>
              <a:rPr lang="en-US" sz="4800" dirty="0">
                <a:solidFill>
                  <a:schemeClr val="tx1"/>
                </a:solidFill>
              </a:rPr>
              <a:t>?</a:t>
            </a:r>
          </a:p>
        </p:txBody>
      </p:sp>
    </p:spTree>
    <p:extLst>
      <p:ext uri="{BB962C8B-B14F-4D97-AF65-F5344CB8AC3E}">
        <p14:creationId xmlns:p14="http://schemas.microsoft.com/office/powerpoint/2010/main" val="1903428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63089"/>
          </a:xfrm>
        </p:spPr>
        <p:txBody>
          <a:bodyPr/>
          <a:lstStyle/>
          <a:p>
            <a:pPr marL="742950" indent="-742950">
              <a:buFont typeface="+mj-lt"/>
              <a:buAutoNum type="arabicPeriod"/>
            </a:pPr>
            <a:r>
              <a:rPr lang="pt-BR" dirty="0"/>
              <a:t>Comandos PowerShell no Dockerfile</a:t>
            </a:r>
          </a:p>
          <a:p>
            <a:pPr marL="984250" lvl="1" indent="-742950">
              <a:buFont typeface="+mj-lt"/>
              <a:buAutoNum type="arabicPeriod"/>
            </a:pPr>
            <a:r>
              <a:rPr lang="en-US" dirty="0"/>
              <a:t>FROM </a:t>
            </a:r>
            <a:r>
              <a:rPr lang="en-US" dirty="0" err="1"/>
              <a:t>windowsservercore</a:t>
            </a:r>
            <a:endParaRPr lang="en-US" dirty="0"/>
          </a:p>
          <a:p>
            <a:pPr marL="984250" lvl="1" indent="-742950">
              <a:buFont typeface="+mj-lt"/>
              <a:buAutoNum type="arabicPeriod"/>
            </a:pPr>
            <a:r>
              <a:rPr lang="en-US" dirty="0"/>
              <a:t>RUN </a:t>
            </a:r>
            <a:r>
              <a:rPr lang="en-US" dirty="0" err="1"/>
              <a:t>powershell</a:t>
            </a:r>
            <a:r>
              <a:rPr lang="en-US" dirty="0"/>
              <a:t> -command Expand-Archive -Path c:\apache.zip -</a:t>
            </a:r>
            <a:r>
              <a:rPr lang="en-US" dirty="0" err="1"/>
              <a:t>DestinationPath</a:t>
            </a:r>
            <a:r>
              <a:rPr lang="en-US" dirty="0"/>
              <a:t> c:\</a:t>
            </a:r>
          </a:p>
          <a:p>
            <a:pPr marL="742950" indent="-742950">
              <a:buFont typeface="+mj-lt"/>
              <a:buAutoNum type="arabicPeriod"/>
            </a:pPr>
            <a:r>
              <a:rPr lang="pt-BR" dirty="0"/>
              <a:t>Chamada REST</a:t>
            </a:r>
          </a:p>
          <a:p>
            <a:pPr marL="984250" lvl="1" indent="-742950">
              <a:buFont typeface="+mj-lt"/>
              <a:buAutoNum type="arabicPeriod"/>
            </a:pPr>
            <a:r>
              <a:rPr lang="pt-BR" dirty="0"/>
              <a:t>FROM windowsservercore</a:t>
            </a:r>
          </a:p>
          <a:p>
            <a:pPr marL="984250" lvl="1" indent="-742950">
              <a:buFont typeface="+mj-lt"/>
              <a:buAutoNum type="arabicPeriod"/>
            </a:pPr>
            <a:r>
              <a:rPr lang="pt-BR" dirty="0"/>
              <a:t>RUN powershell.exe -Command \</a:t>
            </a:r>
          </a:p>
          <a:p>
            <a:pPr marL="984250" lvl="1" indent="-742950">
              <a:buFont typeface="+mj-lt"/>
              <a:buAutoNum type="arabicPeriod"/>
            </a:pPr>
            <a:r>
              <a:rPr lang="pt-BR" dirty="0"/>
              <a:t>  $ErrorActionPreference = 'Stop'; \</a:t>
            </a:r>
          </a:p>
          <a:p>
            <a:pPr marL="984250" lvl="1" indent="-742950">
              <a:buFont typeface="+mj-lt"/>
              <a:buAutoNum type="arabicPeriod"/>
            </a:pPr>
            <a:r>
              <a:rPr lang="pt-BR" dirty="0"/>
              <a:t>  Invoke-WebRequest https://www.python.org/ftp/python/3.5.1/python-3.5.1.exe -OutFile c:\python\python-3.5.1.exe ; \</a:t>
            </a:r>
          </a:p>
          <a:p>
            <a:pPr marL="984250" lvl="1" indent="-742950">
              <a:buFont typeface="+mj-lt"/>
              <a:buAutoNum type="arabicPeriod"/>
            </a:pPr>
            <a:r>
              <a:rPr lang="pt-BR" dirty="0"/>
              <a:t>  Start-Process c:\python\python-3.5.1.exe -ArgumentList '/quiet InstallAllUsers=1 PrependPath=1' -Wait ; \</a:t>
            </a:r>
          </a:p>
          <a:p>
            <a:pPr marL="984250" lvl="1" indent="-742950">
              <a:buFont typeface="+mj-lt"/>
              <a:buAutoNum type="arabicPeriod"/>
            </a:pPr>
            <a:r>
              <a:rPr lang="pt-BR" dirty="0"/>
              <a:t>  Remove-Item c:\python\python-3.5.1.exe -Force</a:t>
            </a:r>
          </a:p>
        </p:txBody>
      </p:sp>
      <p:sp>
        <p:nvSpPr>
          <p:cNvPr id="3" name="Title 2"/>
          <p:cNvSpPr>
            <a:spLocks noGrp="1"/>
          </p:cNvSpPr>
          <p:nvPr>
            <p:ph type="title"/>
          </p:nvPr>
        </p:nvSpPr>
        <p:spPr/>
        <p:txBody>
          <a:bodyPr/>
          <a:lstStyle/>
          <a:p>
            <a:r>
              <a:rPr lang="pt-BR" dirty="0"/>
              <a:t>Sintaxe (exemplos)(cont...)</a:t>
            </a:r>
            <a:endParaRPr lang="en-US" dirty="0"/>
          </a:p>
        </p:txBody>
      </p:sp>
    </p:spTree>
    <p:extLst>
      <p:ext uri="{BB962C8B-B14F-4D97-AF65-F5344CB8AC3E}">
        <p14:creationId xmlns:p14="http://schemas.microsoft.com/office/powerpoint/2010/main" val="116772390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093976"/>
          </a:xfrm>
        </p:spPr>
        <p:txBody>
          <a:bodyPr/>
          <a:lstStyle/>
          <a:p>
            <a:pPr marL="742950" indent="-742950">
              <a:buFont typeface="+mj-lt"/>
              <a:buAutoNum type="arabicPeriod"/>
            </a:pPr>
            <a:r>
              <a:rPr lang="pt-BR" sz="2800" dirty="0"/>
              <a:t>Comando PowerShell no Dockerfile</a:t>
            </a:r>
          </a:p>
          <a:p>
            <a:pPr marL="984250" lvl="1" indent="-742950">
              <a:buFont typeface="+mj-lt"/>
              <a:buAutoNum type="arabicPeriod"/>
            </a:pPr>
            <a:r>
              <a:rPr lang="en-US" sz="1600" dirty="0"/>
              <a:t>FROM </a:t>
            </a:r>
            <a:r>
              <a:rPr lang="en-US" sz="1600" dirty="0" err="1"/>
              <a:t>windowsservercore</a:t>
            </a:r>
            <a:endParaRPr lang="en-US" sz="1600" dirty="0"/>
          </a:p>
          <a:p>
            <a:pPr marL="984250" lvl="1" indent="-742950">
              <a:buFont typeface="+mj-lt"/>
              <a:buAutoNum type="arabicPeriod"/>
            </a:pPr>
            <a:r>
              <a:rPr lang="en-US" sz="1600" dirty="0"/>
              <a:t>RUN </a:t>
            </a:r>
            <a:r>
              <a:rPr lang="en-US" sz="1600" dirty="0" err="1"/>
              <a:t>powershell</a:t>
            </a:r>
            <a:r>
              <a:rPr lang="en-US" sz="1600" dirty="0"/>
              <a:t> -command Expand-Archive -Path c:\apache.zip -</a:t>
            </a:r>
            <a:r>
              <a:rPr lang="en-US" sz="1600" dirty="0" err="1"/>
              <a:t>DestinationPath</a:t>
            </a:r>
            <a:r>
              <a:rPr lang="en-US" sz="1600" dirty="0"/>
              <a:t> c:\</a:t>
            </a:r>
          </a:p>
          <a:p>
            <a:pPr marL="742950" indent="-742950">
              <a:buFont typeface="+mj-lt"/>
              <a:buAutoNum type="arabicPeriod"/>
            </a:pPr>
            <a:r>
              <a:rPr lang="pt-BR" sz="2800" dirty="0"/>
              <a:t>Chamada REST (usando invoke-webrequest)</a:t>
            </a:r>
          </a:p>
          <a:p>
            <a:pPr marL="984250" lvl="1" indent="-742950">
              <a:buFont typeface="+mj-lt"/>
              <a:buAutoNum type="arabicPeriod"/>
            </a:pPr>
            <a:r>
              <a:rPr lang="pt-BR" sz="1600" dirty="0"/>
              <a:t>FROM windowsservercore</a:t>
            </a:r>
          </a:p>
          <a:p>
            <a:pPr marL="984250" lvl="1" indent="-742950">
              <a:buFont typeface="+mj-lt"/>
              <a:buAutoNum type="arabicPeriod"/>
            </a:pPr>
            <a:r>
              <a:rPr lang="pt-BR" sz="1600" dirty="0"/>
              <a:t>RUN powershell.exe -Command \</a:t>
            </a:r>
          </a:p>
          <a:p>
            <a:pPr marL="984250" lvl="1" indent="-742950">
              <a:buFont typeface="+mj-lt"/>
              <a:buAutoNum type="arabicPeriod"/>
            </a:pPr>
            <a:r>
              <a:rPr lang="pt-BR" sz="1600" dirty="0"/>
              <a:t>  $ErrorActionPreference = 'Stop'; \</a:t>
            </a:r>
          </a:p>
          <a:p>
            <a:pPr marL="984250" lvl="1" indent="-742950">
              <a:buFont typeface="+mj-lt"/>
              <a:buAutoNum type="arabicPeriod"/>
            </a:pPr>
            <a:r>
              <a:rPr lang="pt-BR" sz="1600" dirty="0"/>
              <a:t>  Invoke-WebRequest https://www.python.org/ftp/python/3.5.1/python-3.5.1.exe -OutFile c:\python\python-3.5.1.exe ; \</a:t>
            </a:r>
          </a:p>
          <a:p>
            <a:pPr marL="984250" lvl="1" indent="-742950">
              <a:buFont typeface="+mj-lt"/>
              <a:buAutoNum type="arabicPeriod"/>
            </a:pPr>
            <a:r>
              <a:rPr lang="pt-BR" sz="1600" dirty="0"/>
              <a:t>  Start-Process c:\python\python-3.5.1.exe -ArgumentList '/quiet InstallAllUsers=1 PrependPath=1' -Wait ; \</a:t>
            </a:r>
          </a:p>
          <a:p>
            <a:pPr marL="984250" lvl="1" indent="-742950">
              <a:buFont typeface="+mj-lt"/>
              <a:buAutoNum type="arabicPeriod"/>
            </a:pPr>
            <a:r>
              <a:rPr lang="pt-BR" sz="1600" dirty="0"/>
              <a:t>  Remove-Item c:\python\python-3.5.1.exe –Force</a:t>
            </a:r>
          </a:p>
          <a:p>
            <a:pPr marL="742950" indent="-742950">
              <a:buFont typeface="+mj-lt"/>
              <a:buAutoNum type="arabicPeriod"/>
            </a:pPr>
            <a:r>
              <a:rPr lang="pt-BR" sz="2800" dirty="0"/>
              <a:t>Chamada REST (usando biblioteca .Net WebClient)</a:t>
            </a:r>
          </a:p>
          <a:p>
            <a:pPr marL="984250" lvl="1" indent="-742950">
              <a:buFont typeface="+mj-lt"/>
              <a:buAutoNum type="arabicPeriod"/>
            </a:pPr>
            <a:r>
              <a:rPr lang="pt-BR" sz="1600" dirty="0"/>
              <a:t>FROM windowsservercore</a:t>
            </a:r>
          </a:p>
          <a:p>
            <a:pPr marL="984250" lvl="1" indent="-742950">
              <a:buFont typeface="+mj-lt"/>
              <a:buAutoNum type="arabicPeriod"/>
            </a:pPr>
            <a:r>
              <a:rPr lang="pt-BR" sz="1600" dirty="0"/>
              <a:t>RUN powershell.exe -Command \</a:t>
            </a:r>
          </a:p>
          <a:p>
            <a:pPr marL="984250" lvl="1" indent="-742950">
              <a:buFont typeface="+mj-lt"/>
              <a:buAutoNum type="arabicPeriod"/>
            </a:pPr>
            <a:r>
              <a:rPr lang="pt-BR" sz="1600" dirty="0"/>
              <a:t>  $ErrorActionPreference = 'Stop'; \</a:t>
            </a:r>
          </a:p>
          <a:p>
            <a:pPr marL="984250" lvl="1" indent="-742950">
              <a:buFont typeface="+mj-lt"/>
              <a:buAutoNum type="arabicPeriod"/>
            </a:pPr>
            <a:r>
              <a:rPr lang="pt-BR" sz="1600" dirty="0"/>
              <a:t>  (New-Object System.Net.WebClient).DownloadFile('https://www.python.org/ftp/python/3.5.1/python-3.5.1.exe','c:\python\python-3.5.1.exe') ; \</a:t>
            </a:r>
          </a:p>
          <a:p>
            <a:pPr marL="984250" lvl="1" indent="-742950">
              <a:buFont typeface="+mj-lt"/>
              <a:buAutoNum type="arabicPeriod"/>
            </a:pPr>
            <a:r>
              <a:rPr lang="pt-BR" sz="1600" dirty="0"/>
              <a:t>  Start-Process c:\python\python-3.5.1.exe -ArgumentList '/quiet InstallAllUsers=1 PrependPath=1' -Wait ; \</a:t>
            </a:r>
          </a:p>
          <a:p>
            <a:pPr marL="984250" lvl="1" indent="-742950">
              <a:buFont typeface="+mj-lt"/>
              <a:buAutoNum type="arabicPeriod"/>
            </a:pPr>
            <a:r>
              <a:rPr lang="pt-BR" sz="1600" dirty="0"/>
              <a:t>  Remove-Item c:\python\python-3.5.1.exe -Force</a:t>
            </a:r>
          </a:p>
          <a:p>
            <a:pPr marL="984250" lvl="1" indent="-742950">
              <a:buFont typeface="+mj-lt"/>
              <a:buAutoNum type="arabicPeriod"/>
            </a:pPr>
            <a:endParaRPr lang="pt-BR" sz="1600" dirty="0"/>
          </a:p>
        </p:txBody>
      </p:sp>
      <p:sp>
        <p:nvSpPr>
          <p:cNvPr id="3" name="Title 2"/>
          <p:cNvSpPr>
            <a:spLocks noGrp="1"/>
          </p:cNvSpPr>
          <p:nvPr>
            <p:ph type="title"/>
          </p:nvPr>
        </p:nvSpPr>
        <p:spPr/>
        <p:txBody>
          <a:bodyPr/>
          <a:lstStyle/>
          <a:p>
            <a:r>
              <a:rPr lang="pt-BR" dirty="0"/>
              <a:t>Sintaxe (exemplos)(cont...)</a:t>
            </a:r>
            <a:endParaRPr lang="en-US" dirty="0"/>
          </a:p>
        </p:txBody>
      </p:sp>
      <p:sp>
        <p:nvSpPr>
          <p:cNvPr id="4" name="Rectangle 3"/>
          <p:cNvSpPr/>
          <p:nvPr/>
        </p:nvSpPr>
        <p:spPr bwMode="auto">
          <a:xfrm>
            <a:off x="7956223" y="226243"/>
            <a:ext cx="4392890" cy="16119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t-BR" sz="2400" dirty="0">
                <a:gradFill>
                  <a:gsLst>
                    <a:gs pos="0">
                      <a:srgbClr val="FFFFFF"/>
                    </a:gs>
                    <a:gs pos="100000">
                      <a:srgbClr val="FFFFFF"/>
                    </a:gs>
                  </a:gsLst>
                  <a:lin ang="5400000" scaled="0"/>
                </a:gradFill>
                <a:ea typeface="Segoe UI" pitchFamily="34" charset="0"/>
                <a:cs typeface="Segoe UI" pitchFamily="34" charset="0"/>
              </a:rPr>
              <a:t>Invoke-webrequest e WebClient por enquanto não são suportados no Nano Server (TP5)</a:t>
            </a: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073950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57459"/>
          </a:xfrm>
        </p:spPr>
        <p:txBody>
          <a:bodyPr/>
          <a:lstStyle/>
          <a:p>
            <a:pPr marL="742950" indent="-742950">
              <a:buFont typeface="+mj-lt"/>
              <a:buAutoNum type="arabicPeriod"/>
            </a:pPr>
            <a:r>
              <a:rPr lang="pt-BR" dirty="0"/>
              <a:t>PowerShell script no Dockerfile</a:t>
            </a:r>
          </a:p>
          <a:p>
            <a:pPr marL="984250" lvl="1" indent="-742950">
              <a:buFont typeface="+mj-lt"/>
              <a:buAutoNum type="arabicPeriod"/>
            </a:pPr>
            <a:r>
              <a:rPr lang="en-US" dirty="0"/>
              <a:t>FROM </a:t>
            </a:r>
            <a:r>
              <a:rPr lang="en-US" dirty="0" err="1"/>
              <a:t>windowsservercore</a:t>
            </a:r>
            <a:endParaRPr lang="en-US" dirty="0"/>
          </a:p>
          <a:p>
            <a:pPr marL="984250" lvl="1" indent="-742950">
              <a:buFont typeface="+mj-lt"/>
              <a:buAutoNum type="arabicPeriod"/>
            </a:pPr>
            <a:r>
              <a:rPr lang="en-US" dirty="0"/>
              <a:t>ADD script.ps1 /windows/temp/script.ps1</a:t>
            </a:r>
          </a:p>
          <a:p>
            <a:pPr marL="984250" lvl="1" indent="-742950">
              <a:buFont typeface="+mj-lt"/>
              <a:buAutoNum type="arabicPeriod"/>
            </a:pPr>
            <a:r>
              <a:rPr lang="en-US" dirty="0"/>
              <a:t>RUN powershell.exe -</a:t>
            </a:r>
            <a:r>
              <a:rPr lang="en-US" dirty="0" err="1"/>
              <a:t>executionpolicy</a:t>
            </a:r>
            <a:r>
              <a:rPr lang="en-US" dirty="0"/>
              <a:t> bypass c:\windows\temp\script.ps1</a:t>
            </a:r>
          </a:p>
        </p:txBody>
      </p:sp>
      <p:sp>
        <p:nvSpPr>
          <p:cNvPr id="3" name="Title 2"/>
          <p:cNvSpPr>
            <a:spLocks noGrp="1"/>
          </p:cNvSpPr>
          <p:nvPr>
            <p:ph type="title"/>
          </p:nvPr>
        </p:nvSpPr>
        <p:spPr/>
        <p:txBody>
          <a:bodyPr/>
          <a:lstStyle/>
          <a:p>
            <a:r>
              <a:rPr lang="pt-BR" dirty="0"/>
              <a:t>Sintaxe (exemplos)(cont...)</a:t>
            </a:r>
            <a:endParaRPr lang="en-US" dirty="0"/>
          </a:p>
        </p:txBody>
      </p:sp>
    </p:spTree>
    <p:extLst>
      <p:ext uri="{BB962C8B-B14F-4D97-AF65-F5344CB8AC3E}">
        <p14:creationId xmlns:p14="http://schemas.microsoft.com/office/powerpoint/2010/main" val="195547254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675400"/>
          </a:xfrm>
        </p:spPr>
        <p:txBody>
          <a:bodyPr/>
          <a:lstStyle/>
          <a:p>
            <a:pPr marL="742950" indent="-742950">
              <a:buFont typeface="+mj-lt"/>
              <a:buAutoNum type="arabicPeriod"/>
            </a:pPr>
            <a:r>
              <a:rPr lang="pt-BR" sz="3200" dirty="0"/>
              <a:t>Criar diretório para repositório do Dockerfile</a:t>
            </a:r>
          </a:p>
          <a:p>
            <a:pPr marL="800100" lvl="1" indent="-457200">
              <a:buFont typeface="+mj-lt"/>
              <a:buAutoNum type="arabicPeriod"/>
            </a:pPr>
            <a:r>
              <a:rPr lang="pt-BR" sz="1800" dirty="0"/>
              <a:t>Powershell new-item c:\build\dockerfile –force</a:t>
            </a:r>
          </a:p>
          <a:p>
            <a:pPr marL="742950" indent="-742950">
              <a:buFont typeface="+mj-lt"/>
              <a:buAutoNum type="arabicPeriod"/>
            </a:pPr>
            <a:r>
              <a:rPr lang="pt-BR" sz="3200" dirty="0"/>
              <a:t>Editar Dockerfile com Notepad</a:t>
            </a:r>
          </a:p>
          <a:p>
            <a:pPr marL="800100" lvl="1" indent="-457200">
              <a:buFont typeface="+mj-lt"/>
              <a:buAutoNum type="arabicPeriod"/>
            </a:pPr>
            <a:r>
              <a:rPr lang="pt-BR" sz="1800" dirty="0"/>
              <a:t>Notepad c:\build\dockerfile</a:t>
            </a:r>
          </a:p>
          <a:p>
            <a:pPr marL="742950" indent="-742950">
              <a:buFont typeface="+mj-lt"/>
              <a:buAutoNum type="arabicPeriod"/>
            </a:pPr>
            <a:r>
              <a:rPr lang="pt-BR" sz="3200" dirty="0"/>
              <a:t>Criar nova imagem (usando microsoft/iis:windowsservercore) e executar comando</a:t>
            </a:r>
          </a:p>
          <a:p>
            <a:pPr marL="800100" lvl="1" indent="-457200">
              <a:buFont typeface="+mj-lt"/>
              <a:buAutoNum type="arabicPeriod"/>
            </a:pPr>
            <a:r>
              <a:rPr lang="pt-BR" sz="1800" dirty="0"/>
              <a:t>Copie e cole o seguinte texto</a:t>
            </a:r>
          </a:p>
          <a:p>
            <a:pPr marL="914400" lvl="2" indent="-342900">
              <a:buFont typeface="+mj-lt"/>
              <a:buAutoNum type="arabicPeriod"/>
            </a:pPr>
            <a:r>
              <a:rPr lang="en-US" sz="1600" dirty="0"/>
              <a:t>FROM </a:t>
            </a:r>
            <a:r>
              <a:rPr lang="en-US" sz="1600" dirty="0" err="1"/>
              <a:t>microsoft</a:t>
            </a:r>
            <a:r>
              <a:rPr lang="en-US" sz="1600" dirty="0"/>
              <a:t>/</a:t>
            </a:r>
            <a:r>
              <a:rPr lang="en-US" sz="1600" dirty="0" err="1"/>
              <a:t>iis:windowsservercore</a:t>
            </a:r>
            <a:endParaRPr lang="en-US" sz="1600" dirty="0"/>
          </a:p>
          <a:p>
            <a:pPr marL="914400" lvl="2" indent="-342900">
              <a:buFont typeface="+mj-lt"/>
              <a:buAutoNum type="arabicPeriod"/>
            </a:pPr>
            <a:r>
              <a:rPr lang="en-US" sz="1600" dirty="0"/>
              <a:t>RUN echo "Hello World – teste de </a:t>
            </a:r>
            <a:r>
              <a:rPr lang="en-US" sz="1600" dirty="0" err="1"/>
              <a:t>Dockerfile</a:t>
            </a:r>
            <a:r>
              <a:rPr lang="en-US" sz="1600" dirty="0"/>
              <a:t>" &gt; c:\inetpub\wwwroot\index.html</a:t>
            </a:r>
          </a:p>
          <a:p>
            <a:pPr marL="800100" lvl="1" indent="-457200">
              <a:buFont typeface="+mj-lt"/>
              <a:buAutoNum type="arabicPeriod"/>
            </a:pPr>
            <a:r>
              <a:rPr lang="pt-BR" sz="1800" dirty="0"/>
              <a:t>Salvar e fechar notepad</a:t>
            </a:r>
          </a:p>
          <a:p>
            <a:pPr marL="742950" indent="-742950">
              <a:buFont typeface="+mj-lt"/>
              <a:buAutoNum type="arabicPeriod"/>
            </a:pPr>
            <a:r>
              <a:rPr lang="pt-BR" sz="3200" dirty="0"/>
              <a:t>Criar nova imagem a partir do Dockerfile</a:t>
            </a:r>
          </a:p>
          <a:p>
            <a:pPr marL="800100" lvl="1" indent="-457200">
              <a:buFont typeface="+mj-lt"/>
              <a:buAutoNum type="arabicPeriod"/>
            </a:pPr>
            <a:r>
              <a:rPr lang="pt-BR" sz="1800" dirty="0"/>
              <a:t>CD build</a:t>
            </a:r>
          </a:p>
          <a:p>
            <a:pPr marL="800100" lvl="1" indent="-457200">
              <a:buFont typeface="+mj-lt"/>
              <a:buAutoNum type="arabicPeriod"/>
            </a:pPr>
            <a:r>
              <a:rPr lang="pt-BR" sz="1800" dirty="0"/>
              <a:t>Docker build –t teste2 .</a:t>
            </a:r>
          </a:p>
          <a:p>
            <a:pPr marL="800100" lvl="1" indent="-457200">
              <a:buFont typeface="+mj-lt"/>
              <a:buAutoNum type="arabicPeriod"/>
            </a:pPr>
            <a:r>
              <a:rPr lang="pt-BR" sz="1800" dirty="0"/>
              <a:t>OU</a:t>
            </a:r>
          </a:p>
          <a:p>
            <a:pPr marL="800100" lvl="1" indent="-457200">
              <a:buFont typeface="+mj-lt"/>
              <a:buAutoNum type="arabicPeriod"/>
            </a:pPr>
            <a:r>
              <a:rPr lang="pt-BR" sz="1800" dirty="0"/>
              <a:t>Docker build –t iis-dockerfile c:\build</a:t>
            </a:r>
          </a:p>
        </p:txBody>
      </p:sp>
      <p:sp>
        <p:nvSpPr>
          <p:cNvPr id="3" name="Title 2"/>
          <p:cNvSpPr>
            <a:spLocks noGrp="1"/>
          </p:cNvSpPr>
          <p:nvPr>
            <p:ph type="title"/>
          </p:nvPr>
        </p:nvSpPr>
        <p:spPr/>
        <p:txBody>
          <a:bodyPr/>
          <a:lstStyle/>
          <a:p>
            <a:r>
              <a:rPr lang="pt-BR" dirty="0"/>
              <a:t>Criando imagems via Dockerfile</a:t>
            </a:r>
            <a:endParaRPr lang="en-US" dirty="0"/>
          </a:p>
        </p:txBody>
      </p:sp>
      <p:sp>
        <p:nvSpPr>
          <p:cNvPr id="4" name="Down Arrow 3"/>
          <p:cNvSpPr/>
          <p:nvPr/>
        </p:nvSpPr>
        <p:spPr bwMode="auto">
          <a:xfrm>
            <a:off x="3421929" y="5684363"/>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1930127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075236"/>
          </a:xfrm>
        </p:spPr>
        <p:txBody>
          <a:bodyPr/>
          <a:lstStyle/>
          <a:p>
            <a:r>
              <a:rPr lang="pt-BR" sz="2800" dirty="0"/>
              <a:t>Visualizar imagens disponíveis</a:t>
            </a:r>
            <a:endParaRPr lang="pt-BR" sz="1600" dirty="0"/>
          </a:p>
          <a:p>
            <a:pPr lvl="1"/>
            <a:r>
              <a:rPr lang="pt-BR" sz="1600" dirty="0"/>
              <a:t>Docker images</a:t>
            </a:r>
          </a:p>
          <a:p>
            <a:r>
              <a:rPr lang="pt-BR" sz="3200" dirty="0"/>
              <a:t>Vsualizar histórico de criação da imagem</a:t>
            </a:r>
          </a:p>
          <a:p>
            <a:pPr lvl="1"/>
            <a:r>
              <a:rPr lang="pt-BR" sz="1600" dirty="0"/>
              <a:t>Docker history nome_imagem</a:t>
            </a:r>
          </a:p>
          <a:p>
            <a:r>
              <a:rPr lang="pt-BR" sz="2800" dirty="0"/>
              <a:t>Implantar novo container baseado em imagem</a:t>
            </a:r>
          </a:p>
          <a:p>
            <a:pPr lvl="1"/>
            <a:r>
              <a:rPr lang="pt-BR" sz="1600" dirty="0"/>
              <a:t>docker run -d -p 80:80 iis-dockerfile ping -t localhost</a:t>
            </a:r>
          </a:p>
          <a:p>
            <a:r>
              <a:rPr lang="pt-BR" sz="2800" dirty="0"/>
              <a:t>Teste: verificar IP do host e abrir browser em outra maquina usando este IP</a:t>
            </a:r>
          </a:p>
          <a:p>
            <a:r>
              <a:rPr lang="pt-BR" sz="2800" dirty="0"/>
              <a:t>Verificar nome do container em execução</a:t>
            </a:r>
          </a:p>
          <a:p>
            <a:pPr lvl="1"/>
            <a:r>
              <a:rPr lang="pt-BR" sz="1600" dirty="0"/>
              <a:t>Docker ps</a:t>
            </a:r>
          </a:p>
          <a:p>
            <a:r>
              <a:rPr lang="pt-BR" sz="2800" dirty="0"/>
              <a:t>Remover container (rm)</a:t>
            </a:r>
          </a:p>
          <a:p>
            <a:pPr lvl="1"/>
            <a:r>
              <a:rPr lang="pt-BR" sz="1600" dirty="0"/>
              <a:t>Docker rm –f nome_container</a:t>
            </a:r>
          </a:p>
          <a:p>
            <a:r>
              <a:rPr lang="pt-BR" sz="2800" dirty="0"/>
              <a:t>Extra: remover imagem (rmi)</a:t>
            </a:r>
          </a:p>
          <a:p>
            <a:pPr lvl="1"/>
            <a:r>
              <a:rPr lang="pt-BR" sz="1400" dirty="0"/>
              <a:t>Docker rmi –f id_do_container</a:t>
            </a:r>
          </a:p>
        </p:txBody>
      </p:sp>
      <p:sp>
        <p:nvSpPr>
          <p:cNvPr id="3" name="Title 2"/>
          <p:cNvSpPr>
            <a:spLocks noGrp="1"/>
          </p:cNvSpPr>
          <p:nvPr>
            <p:ph type="title"/>
          </p:nvPr>
        </p:nvSpPr>
        <p:spPr/>
        <p:txBody>
          <a:bodyPr/>
          <a:lstStyle/>
          <a:p>
            <a:r>
              <a:rPr lang="pt-BR" dirty="0"/>
              <a:t>Criando imagens via Dockerfile (cont...)</a:t>
            </a:r>
            <a:endParaRPr lang="en-US" dirty="0"/>
          </a:p>
        </p:txBody>
      </p:sp>
    </p:spTree>
    <p:extLst>
      <p:ext uri="{BB962C8B-B14F-4D97-AF65-F5344CB8AC3E}">
        <p14:creationId xmlns:p14="http://schemas.microsoft.com/office/powerpoint/2010/main" val="74904291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Instalando imagens via Docker Hub</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2</a:t>
            </a:r>
            <a:endParaRPr lang="en-US" dirty="0">
              <a:solidFill>
                <a:srgbClr val="FFFFFF"/>
              </a:solidFill>
            </a:endParaRPr>
          </a:p>
        </p:txBody>
      </p:sp>
    </p:spTree>
    <p:extLst>
      <p:ext uri="{BB962C8B-B14F-4D97-AF65-F5344CB8AC3E}">
        <p14:creationId xmlns:p14="http://schemas.microsoft.com/office/powerpoint/2010/main" val="1358842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9"/>
            <a:ext cx="11887200" cy="5278368"/>
          </a:xfrm>
        </p:spPr>
        <p:txBody>
          <a:bodyPr/>
          <a:lstStyle/>
          <a:p>
            <a:pPr marL="742950" indent="-742950">
              <a:buFont typeface="+mj-lt"/>
              <a:buAutoNum type="arabicPeriod"/>
            </a:pPr>
            <a:r>
              <a:rPr lang="pt-BR" sz="3600" dirty="0"/>
              <a:t>Abrir PowerShell em modo administrativo e listar imagens de container disponíveis</a:t>
            </a:r>
          </a:p>
          <a:p>
            <a:pPr marL="800100" lvl="1" indent="-457200">
              <a:buFont typeface="+mj-lt"/>
              <a:buAutoNum type="arabicPeriod"/>
            </a:pPr>
            <a:r>
              <a:rPr lang="pt-BR" sz="2000" dirty="0"/>
              <a:t>Find-containerimage</a:t>
            </a:r>
          </a:p>
          <a:p>
            <a:pPr marL="742950" indent="-742950">
              <a:buFont typeface="+mj-lt"/>
              <a:buAutoNum type="arabicPeriod"/>
            </a:pPr>
            <a:r>
              <a:rPr lang="pt-BR" sz="3600" dirty="0"/>
              <a:t>Listar imagens do Docker Hub</a:t>
            </a:r>
          </a:p>
          <a:p>
            <a:pPr marL="800100" lvl="1" indent="-457200">
              <a:buFont typeface="+mj-lt"/>
              <a:buAutoNum type="arabicPeriod"/>
            </a:pPr>
            <a:r>
              <a:rPr lang="pt-BR" sz="2000" dirty="0"/>
              <a:t>Docker search *</a:t>
            </a:r>
          </a:p>
          <a:p>
            <a:pPr marL="742950" indent="-742950">
              <a:buFont typeface="+mj-lt"/>
              <a:buAutoNum type="arabicPeriod"/>
            </a:pPr>
            <a:r>
              <a:rPr lang="pt-BR" sz="3600" dirty="0"/>
              <a:t>Baixar imagem com Apache para Windows Server Core</a:t>
            </a:r>
          </a:p>
          <a:p>
            <a:pPr marL="800100" lvl="1" indent="-457200">
              <a:buFont typeface="+mj-lt"/>
              <a:buAutoNum type="arabicPeriod"/>
            </a:pPr>
            <a:r>
              <a:rPr lang="pt-BR" sz="2000" dirty="0"/>
              <a:t>Docker pull microsoft/sample-httpd:windowsservercore</a:t>
            </a:r>
          </a:p>
          <a:p>
            <a:pPr marL="742950" indent="-742950">
              <a:buFont typeface="+mj-lt"/>
              <a:buAutoNum type="arabicPeriod"/>
            </a:pPr>
            <a:r>
              <a:rPr lang="pt-BR" sz="3600" dirty="0"/>
              <a:t>Baixar imagem com Apache para Nano Server</a:t>
            </a:r>
          </a:p>
          <a:p>
            <a:pPr marL="800100" lvl="1" indent="-457200">
              <a:buFont typeface="+mj-lt"/>
              <a:buAutoNum type="arabicPeriod"/>
            </a:pPr>
            <a:r>
              <a:rPr lang="pt-BR" sz="2000" dirty="0"/>
              <a:t>Docker pull microsoft/sample-httpd:nanoserver</a:t>
            </a:r>
          </a:p>
          <a:p>
            <a:pPr marL="742950" indent="-742950">
              <a:buFont typeface="+mj-lt"/>
              <a:buAutoNum type="arabicPeriod"/>
            </a:pPr>
            <a:r>
              <a:rPr lang="pt-BR" sz="3600" dirty="0"/>
              <a:t>Listar imagens locais</a:t>
            </a:r>
          </a:p>
          <a:p>
            <a:pPr marL="800100" lvl="1" indent="-457200">
              <a:buFont typeface="+mj-lt"/>
              <a:buAutoNum type="arabicPeriod"/>
            </a:pPr>
            <a:r>
              <a:rPr lang="pt-BR" sz="2000" dirty="0"/>
              <a:t>Docker images</a:t>
            </a:r>
          </a:p>
        </p:txBody>
      </p:sp>
      <p:sp>
        <p:nvSpPr>
          <p:cNvPr id="3" name="Title 2"/>
          <p:cNvSpPr>
            <a:spLocks noGrp="1"/>
          </p:cNvSpPr>
          <p:nvPr>
            <p:ph type="title"/>
          </p:nvPr>
        </p:nvSpPr>
        <p:spPr/>
        <p:txBody>
          <a:bodyPr/>
          <a:lstStyle/>
          <a:p>
            <a:r>
              <a:rPr lang="pt-BR" dirty="0"/>
              <a:t>Baixando imagem do Docker Hub</a:t>
            </a:r>
            <a:endParaRPr lang="en-US" dirty="0"/>
          </a:p>
        </p:txBody>
      </p:sp>
    </p:spTree>
    <p:extLst>
      <p:ext uri="{BB962C8B-B14F-4D97-AF65-F5344CB8AC3E}">
        <p14:creationId xmlns:p14="http://schemas.microsoft.com/office/powerpoint/2010/main" val="238525715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Usando VM como Host de Containers</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665228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32495"/>
            <a:ext cx="11887200" cy="4222694"/>
          </a:xfrm>
        </p:spPr>
        <p:txBody>
          <a:bodyPr/>
          <a:lstStyle/>
          <a:p>
            <a:pPr marL="914400" indent="-914400">
              <a:buFont typeface="+mj-lt"/>
              <a:buAutoNum type="arabicPeriod"/>
            </a:pPr>
            <a:r>
              <a:rPr lang="pt-BR" sz="4800" dirty="0"/>
              <a:t>Instalar VM com Windows Server 2016 e desligar</a:t>
            </a:r>
          </a:p>
          <a:p>
            <a:pPr marL="914400" indent="-914400">
              <a:buFont typeface="+mj-lt"/>
              <a:buAutoNum type="arabicPeriod"/>
            </a:pPr>
            <a:r>
              <a:rPr lang="pt-BR" sz="4800" dirty="0"/>
              <a:t>Executar comandos PowerShell no Host</a:t>
            </a:r>
          </a:p>
          <a:p>
            <a:pPr marL="685800" lvl="1" indent="-342900">
              <a:buFont typeface="+mj-lt"/>
              <a:buAutoNum type="arabicPeriod"/>
            </a:pPr>
            <a:r>
              <a:rPr lang="pt-BR" sz="1400" dirty="0"/>
              <a:t>#colocar o nome da VM</a:t>
            </a:r>
          </a:p>
          <a:p>
            <a:pPr marL="685800" lvl="1" indent="-342900">
              <a:buFont typeface="+mj-lt"/>
              <a:buAutoNum type="arabicPeriod"/>
            </a:pPr>
            <a:r>
              <a:rPr lang="pt-BR" sz="1400" dirty="0"/>
              <a:t>$vm = "&lt;virtual-machine&gt;"</a:t>
            </a:r>
          </a:p>
          <a:p>
            <a:pPr marL="685800" lvl="1" indent="-342900">
              <a:buFont typeface="+mj-lt"/>
              <a:buAutoNum type="arabicPeriod"/>
            </a:pPr>
            <a:r>
              <a:rPr lang="pt-BR" sz="1400" dirty="0"/>
              <a:t>#configurar o virtual processor</a:t>
            </a:r>
          </a:p>
          <a:p>
            <a:pPr marL="685800" lvl="1" indent="-342900">
              <a:buFont typeface="+mj-lt"/>
              <a:buAutoNum type="arabicPeriod"/>
            </a:pPr>
            <a:r>
              <a:rPr lang="pt-BR" sz="1400" dirty="0"/>
              <a:t>Set-VMProcessor -VMName $vm -ExposeVirtualizationExtensions $true -Count 2</a:t>
            </a:r>
          </a:p>
          <a:p>
            <a:pPr marL="685800" lvl="1" indent="-342900">
              <a:buFont typeface="+mj-lt"/>
              <a:buAutoNum type="arabicPeriod"/>
            </a:pPr>
            <a:r>
              <a:rPr lang="pt-BR" sz="1400" dirty="0"/>
              <a:t>#desativar dynamic memory</a:t>
            </a:r>
          </a:p>
          <a:p>
            <a:pPr marL="685800" lvl="1" indent="-342900">
              <a:buFont typeface="+mj-lt"/>
              <a:buAutoNum type="arabicPeriod"/>
            </a:pPr>
            <a:r>
              <a:rPr lang="pt-BR" sz="1400" dirty="0"/>
              <a:t>Set-VMMemory $vm -DynamicMemoryEnabled $false</a:t>
            </a:r>
          </a:p>
          <a:p>
            <a:pPr marL="685800" lvl="1" indent="-342900">
              <a:buFont typeface="+mj-lt"/>
              <a:buAutoNum type="arabicPeriod"/>
            </a:pPr>
            <a:r>
              <a:rPr lang="pt-BR" sz="1400" dirty="0"/>
              <a:t>#habilitar mac spoofing</a:t>
            </a:r>
          </a:p>
          <a:p>
            <a:pPr marL="685800" lvl="1" indent="-342900">
              <a:buFont typeface="+mj-lt"/>
              <a:buAutoNum type="arabicPeriod"/>
            </a:pPr>
            <a:r>
              <a:rPr lang="pt-BR" sz="1400" dirty="0"/>
              <a:t>Get-VMNetworkAdapter -VMName $vm | Set-VMNetworkAdapter -MacAddressSpoofing On</a:t>
            </a:r>
            <a:endParaRPr lang="pt-BR" sz="700" dirty="0"/>
          </a:p>
        </p:txBody>
      </p:sp>
      <p:sp>
        <p:nvSpPr>
          <p:cNvPr id="3" name="Title 2"/>
          <p:cNvSpPr>
            <a:spLocks noGrp="1"/>
          </p:cNvSpPr>
          <p:nvPr>
            <p:ph type="title"/>
          </p:nvPr>
        </p:nvSpPr>
        <p:spPr/>
        <p:txBody>
          <a:bodyPr/>
          <a:lstStyle/>
          <a:p>
            <a:r>
              <a:rPr lang="pt-BR" dirty="0"/>
              <a:t>Habilitar Hyper-V Container em uma VM do Hyper-V</a:t>
            </a:r>
            <a:endParaRPr lang="en-US" dirty="0"/>
          </a:p>
        </p:txBody>
      </p:sp>
    </p:spTree>
    <p:extLst>
      <p:ext uri="{BB962C8B-B14F-4D97-AF65-F5344CB8AC3E}">
        <p14:creationId xmlns:p14="http://schemas.microsoft.com/office/powerpoint/2010/main" val="351236517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Implantando Windows Containers e Hyper-V Containers</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3</a:t>
            </a:r>
            <a:endParaRPr lang="en-US" dirty="0">
              <a:solidFill>
                <a:srgbClr val="FFFFFF"/>
              </a:solidFill>
            </a:endParaRPr>
          </a:p>
        </p:txBody>
      </p:sp>
    </p:spTree>
    <p:extLst>
      <p:ext uri="{BB962C8B-B14F-4D97-AF65-F5344CB8AC3E}">
        <p14:creationId xmlns:p14="http://schemas.microsoft.com/office/powerpoint/2010/main" val="1886858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Contêineres do Windows</a:t>
            </a:r>
          </a:p>
        </p:txBody>
      </p:sp>
      <p:sp>
        <p:nvSpPr>
          <p:cNvPr id="36" name="Rectangle 35"/>
          <p:cNvSpPr/>
          <p:nvPr/>
        </p:nvSpPr>
        <p:spPr>
          <a:xfrm>
            <a:off x="4196564" y="1592532"/>
            <a:ext cx="4078781" cy="3677980"/>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4" name="Rectangle 3"/>
          <p:cNvSpPr/>
          <p:nvPr/>
        </p:nvSpPr>
        <p:spPr bwMode="auto">
          <a:xfrm>
            <a:off x="6306831"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Gerenciamento de contêineres</a:t>
            </a:r>
          </a:p>
        </p:txBody>
      </p:sp>
      <p:sp>
        <p:nvSpPr>
          <p:cNvPr id="3" name="Rectangle 2"/>
          <p:cNvSpPr/>
          <p:nvPr/>
        </p:nvSpPr>
        <p:spPr bwMode="auto">
          <a:xfrm>
            <a:off x="4194773" y="5324808"/>
            <a:ext cx="4080573"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6" name="Rectangle 5"/>
          <p:cNvSpPr/>
          <p:nvPr/>
        </p:nvSpPr>
        <p:spPr bwMode="auto">
          <a:xfrm>
            <a:off x="6456651"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sp>
        <p:nvSpPr>
          <p:cNvPr id="23" name="Rectangle 22"/>
          <p:cNvSpPr/>
          <p:nvPr/>
        </p:nvSpPr>
        <p:spPr bwMode="auto">
          <a:xfrm>
            <a:off x="432024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Processos do sistema</a:t>
            </a:r>
          </a:p>
        </p:txBody>
      </p:sp>
      <p:sp>
        <p:nvSpPr>
          <p:cNvPr id="24" name="Rectangle 23"/>
          <p:cNvSpPr/>
          <p:nvPr/>
        </p:nvSpPr>
        <p:spPr bwMode="auto">
          <a:xfrm>
            <a:off x="4457740"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Manager</a:t>
            </a:r>
          </a:p>
        </p:txBody>
      </p:sp>
      <p:sp>
        <p:nvSpPr>
          <p:cNvPr id="25" name="Rectangle 24"/>
          <p:cNvSpPr/>
          <p:nvPr/>
        </p:nvSpPr>
        <p:spPr bwMode="auto">
          <a:xfrm>
            <a:off x="4457739"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Security Authority</a:t>
            </a:r>
          </a:p>
        </p:txBody>
      </p:sp>
      <p:sp>
        <p:nvSpPr>
          <p:cNvPr id="27" name="Rectangle 26"/>
          <p:cNvSpPr/>
          <p:nvPr/>
        </p:nvSpPr>
        <p:spPr bwMode="auto">
          <a:xfrm>
            <a:off x="446825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10493"/>
          </a:xfrm>
        </p:spPr>
        <p:txBody>
          <a:bodyPr/>
          <a:lstStyle/>
          <a:p>
            <a:pPr marL="742950" indent="-742950">
              <a:buFont typeface="+mj-lt"/>
              <a:buAutoNum type="arabicPeriod"/>
            </a:pPr>
            <a:r>
              <a:rPr lang="pt-BR" dirty="0"/>
              <a:t>Verificar se Host suporta virtualização</a:t>
            </a:r>
            <a:endParaRPr lang="pt-BR" sz="2000" dirty="0"/>
          </a:p>
          <a:p>
            <a:pPr marL="685800" lvl="1" indent="-342900">
              <a:buFont typeface="+mj-lt"/>
              <a:buAutoNum type="arabicPeriod"/>
            </a:pPr>
            <a:r>
              <a:rPr lang="pt-BR" sz="2000" dirty="0"/>
              <a:t>Mínimo de 4GB de RAM para laboratório</a:t>
            </a:r>
          </a:p>
          <a:p>
            <a:pPr marL="685800" lvl="1" indent="-342900">
              <a:buFont typeface="+mj-lt"/>
              <a:buAutoNum type="arabicPeriod"/>
            </a:pPr>
            <a:r>
              <a:rPr lang="pt-BR" sz="2000" dirty="0"/>
              <a:t>Windows Server 2016 </a:t>
            </a:r>
          </a:p>
          <a:p>
            <a:pPr marL="685800" lvl="1" indent="-342900">
              <a:buFont typeface="+mj-lt"/>
              <a:buAutoNum type="arabicPeriod"/>
            </a:pPr>
            <a:r>
              <a:rPr lang="pt-BR" sz="2000" dirty="0"/>
              <a:t>Processador suportando Intel-VT ou AMD-V</a:t>
            </a:r>
          </a:p>
          <a:p>
            <a:pPr marL="901700" lvl="2" indent="-342900">
              <a:buFont typeface="+mj-lt"/>
              <a:buAutoNum type="arabicPeriod"/>
            </a:pPr>
            <a:r>
              <a:rPr lang="pt-BR" sz="1600" dirty="0"/>
              <a:t>Msinfo32 para verificar se processador suporta virtualização</a:t>
            </a:r>
          </a:p>
          <a:p>
            <a:pPr marL="742950" indent="-742950">
              <a:buFont typeface="+mj-lt"/>
              <a:buAutoNum type="arabicPeriod"/>
            </a:pPr>
            <a:r>
              <a:rPr lang="pt-BR" dirty="0"/>
              <a:t>Instalar Role de Hyper-V</a:t>
            </a:r>
          </a:p>
          <a:p>
            <a:pPr marL="685800" lvl="1" indent="-342900">
              <a:buFont typeface="+mj-lt"/>
              <a:buAutoNum type="arabicPeriod"/>
            </a:pPr>
            <a:r>
              <a:rPr lang="pt-BR" sz="2000" dirty="0"/>
              <a:t>Install-windowsfeature hyper-v</a:t>
            </a:r>
          </a:p>
          <a:p>
            <a:pPr marL="742950" indent="-742950">
              <a:buFont typeface="+mj-lt"/>
              <a:buAutoNum type="arabicPeriod"/>
            </a:pPr>
            <a:r>
              <a:rPr lang="pt-BR" dirty="0"/>
              <a:t>Reiniciar servidor (caso não reinicie após instalação)</a:t>
            </a:r>
          </a:p>
          <a:p>
            <a:pPr marL="685800" lvl="1" indent="-342900">
              <a:buFont typeface="+mj-lt"/>
              <a:buAutoNum type="arabicPeriod"/>
            </a:pPr>
            <a:r>
              <a:rPr lang="pt-BR" sz="2000" dirty="0"/>
              <a:t>Restart-computer -force</a:t>
            </a:r>
          </a:p>
        </p:txBody>
      </p:sp>
      <p:sp>
        <p:nvSpPr>
          <p:cNvPr id="3" name="Title 2"/>
          <p:cNvSpPr>
            <a:spLocks noGrp="1"/>
          </p:cNvSpPr>
          <p:nvPr>
            <p:ph type="title"/>
          </p:nvPr>
        </p:nvSpPr>
        <p:spPr/>
        <p:txBody>
          <a:bodyPr/>
          <a:lstStyle/>
          <a:p>
            <a:r>
              <a:rPr lang="pt-BR" dirty="0"/>
              <a:t>Preparar Host</a:t>
            </a:r>
            <a:endParaRPr lang="en-US" dirty="0"/>
          </a:p>
        </p:txBody>
      </p:sp>
    </p:spTree>
    <p:extLst>
      <p:ext uri="{BB962C8B-B14F-4D97-AF65-F5344CB8AC3E}">
        <p14:creationId xmlns:p14="http://schemas.microsoft.com/office/powerpoint/2010/main" val="282506806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32495"/>
            <a:ext cx="11887200" cy="4222694"/>
          </a:xfrm>
        </p:spPr>
        <p:txBody>
          <a:bodyPr/>
          <a:lstStyle/>
          <a:p>
            <a:pPr marL="914400" indent="-914400">
              <a:buFont typeface="+mj-lt"/>
              <a:buAutoNum type="arabicPeriod"/>
            </a:pPr>
            <a:r>
              <a:rPr lang="pt-BR" sz="4800" dirty="0"/>
              <a:t>Instalar VM com Windows Server 2016 e desligar</a:t>
            </a:r>
          </a:p>
          <a:p>
            <a:pPr marL="914400" indent="-914400">
              <a:buFont typeface="+mj-lt"/>
              <a:buAutoNum type="arabicPeriod"/>
            </a:pPr>
            <a:r>
              <a:rPr lang="pt-BR" sz="4800" dirty="0"/>
              <a:t>Executar comandos PowerShell no Host</a:t>
            </a:r>
          </a:p>
          <a:p>
            <a:pPr marL="685800" lvl="1" indent="-342900">
              <a:buFont typeface="+mj-lt"/>
              <a:buAutoNum type="arabicPeriod"/>
            </a:pPr>
            <a:r>
              <a:rPr lang="pt-BR" sz="1400" dirty="0"/>
              <a:t>#colocar o nome da VM</a:t>
            </a:r>
          </a:p>
          <a:p>
            <a:pPr marL="685800" lvl="1" indent="-342900">
              <a:buFont typeface="+mj-lt"/>
              <a:buAutoNum type="arabicPeriod"/>
            </a:pPr>
            <a:r>
              <a:rPr lang="pt-BR" sz="1400" dirty="0"/>
              <a:t>$vm = "&lt;virtual-machine&gt;"</a:t>
            </a:r>
          </a:p>
          <a:p>
            <a:pPr marL="685800" lvl="1" indent="-342900">
              <a:buFont typeface="+mj-lt"/>
              <a:buAutoNum type="arabicPeriod"/>
            </a:pPr>
            <a:r>
              <a:rPr lang="pt-BR" sz="1400" dirty="0"/>
              <a:t>#configurar o virtual processor</a:t>
            </a:r>
          </a:p>
          <a:p>
            <a:pPr marL="685800" lvl="1" indent="-342900">
              <a:buFont typeface="+mj-lt"/>
              <a:buAutoNum type="arabicPeriod"/>
            </a:pPr>
            <a:r>
              <a:rPr lang="pt-BR" sz="1400" dirty="0"/>
              <a:t>Set-VMProcessor -VMName $vm -ExposeVirtualizationExtensions $true -Count 2</a:t>
            </a:r>
          </a:p>
          <a:p>
            <a:pPr marL="685800" lvl="1" indent="-342900">
              <a:buFont typeface="+mj-lt"/>
              <a:buAutoNum type="arabicPeriod"/>
            </a:pPr>
            <a:r>
              <a:rPr lang="pt-BR" sz="1400" dirty="0"/>
              <a:t>#desativar dynamic memory</a:t>
            </a:r>
          </a:p>
          <a:p>
            <a:pPr marL="685800" lvl="1" indent="-342900">
              <a:buFont typeface="+mj-lt"/>
              <a:buAutoNum type="arabicPeriod"/>
            </a:pPr>
            <a:r>
              <a:rPr lang="pt-BR" sz="1400" dirty="0"/>
              <a:t>Set-VMMemory $vm -DynamicMemoryEnabled $false</a:t>
            </a:r>
          </a:p>
          <a:p>
            <a:pPr marL="685800" lvl="1" indent="-342900">
              <a:buFont typeface="+mj-lt"/>
              <a:buAutoNum type="arabicPeriod"/>
            </a:pPr>
            <a:r>
              <a:rPr lang="pt-BR" sz="1400" dirty="0"/>
              <a:t>#habilitar mac spoofing</a:t>
            </a:r>
          </a:p>
          <a:p>
            <a:pPr marL="685800" lvl="1" indent="-342900">
              <a:buFont typeface="+mj-lt"/>
              <a:buAutoNum type="arabicPeriod"/>
            </a:pPr>
            <a:r>
              <a:rPr lang="pt-BR" sz="1400" dirty="0"/>
              <a:t>Get-VMNetworkAdapter -VMName $vm | Set-VMNetworkAdapter -MacAddressSpoofing On</a:t>
            </a:r>
            <a:endParaRPr lang="pt-BR" sz="700" dirty="0"/>
          </a:p>
        </p:txBody>
      </p:sp>
      <p:sp>
        <p:nvSpPr>
          <p:cNvPr id="3" name="Title 2"/>
          <p:cNvSpPr>
            <a:spLocks noGrp="1"/>
          </p:cNvSpPr>
          <p:nvPr>
            <p:ph type="title"/>
          </p:nvPr>
        </p:nvSpPr>
        <p:spPr/>
        <p:txBody>
          <a:bodyPr/>
          <a:lstStyle/>
          <a:p>
            <a:r>
              <a:rPr lang="pt-BR" dirty="0"/>
              <a:t>(Opcional) Habilitar Hyper-V Container em uma VM do Hyper-V</a:t>
            </a:r>
            <a:endParaRPr lang="en-US" dirty="0"/>
          </a:p>
        </p:txBody>
      </p:sp>
    </p:spTree>
    <p:extLst>
      <p:ext uri="{BB962C8B-B14F-4D97-AF65-F5344CB8AC3E}">
        <p14:creationId xmlns:p14="http://schemas.microsoft.com/office/powerpoint/2010/main" val="191275741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53872"/>
            <a:ext cx="11887200" cy="4530471"/>
          </a:xfrm>
        </p:spPr>
        <p:txBody>
          <a:bodyPr/>
          <a:lstStyle/>
          <a:p>
            <a:pPr marL="742950" indent="-742950">
              <a:buFont typeface="+mj-lt"/>
              <a:buAutoNum type="arabicPeriod"/>
            </a:pPr>
            <a:r>
              <a:rPr lang="pt-BR" sz="3600" dirty="0"/>
              <a:t>Copiar arquivo ISO do Windows Server 2016 localmente e montar volume</a:t>
            </a:r>
          </a:p>
          <a:p>
            <a:pPr marL="800100" lvl="1" indent="-457200">
              <a:buFont typeface="+mj-lt"/>
              <a:buAutoNum type="arabicPeriod"/>
            </a:pPr>
            <a:r>
              <a:rPr lang="pt-BR" sz="2000" dirty="0"/>
              <a:t>Double click no arquivo ISO e entrar no diretório \NanoServer</a:t>
            </a:r>
          </a:p>
          <a:p>
            <a:pPr marL="800100" lvl="1" indent="-457200">
              <a:buFont typeface="+mj-lt"/>
              <a:buAutoNum type="arabicPeriod"/>
            </a:pPr>
            <a:r>
              <a:rPr lang="pt-BR" sz="2000" dirty="0"/>
              <a:t>Copiar pasta NanoServerImageGenerator para c:\Nano</a:t>
            </a:r>
          </a:p>
          <a:p>
            <a:pPr marL="742950" indent="-742950">
              <a:buFont typeface="+mj-lt"/>
              <a:buAutoNum type="arabicPeriod"/>
            </a:pPr>
            <a:r>
              <a:rPr lang="pt-BR" sz="3600" dirty="0"/>
              <a:t>Importar módulo</a:t>
            </a:r>
          </a:p>
          <a:p>
            <a:pPr marL="800100" lvl="1" indent="-457200">
              <a:buFont typeface="+mj-lt"/>
              <a:buAutoNum type="arabicPeriod"/>
            </a:pPr>
            <a:r>
              <a:rPr lang="pt-BR" sz="2000" dirty="0"/>
              <a:t>Import-module .\NanoServerImageGenerator -verbose</a:t>
            </a:r>
          </a:p>
          <a:p>
            <a:pPr marL="742950" indent="-742950">
              <a:buFont typeface="+mj-lt"/>
              <a:buAutoNum type="arabicPeriod"/>
            </a:pPr>
            <a:r>
              <a:rPr lang="pt-BR" sz="3600" dirty="0"/>
              <a:t>Abrir PowerShell em modo Administrativo e criar imagem de Nano Server</a:t>
            </a:r>
          </a:p>
          <a:p>
            <a:pPr marL="800100" lvl="1" indent="-457200">
              <a:buFont typeface="+mj-lt"/>
              <a:buAutoNum type="arabicPeriod"/>
            </a:pPr>
            <a:r>
              <a:rPr lang="pt-BR" sz="2000" dirty="0"/>
              <a:t>New-NanoServerImage -Edition Standard -DeploymentType Guest -MediaPath e:\ -TargetPath .\Nano\Nano.vhd -ComputerName Nano -containers -storage</a:t>
            </a:r>
          </a:p>
        </p:txBody>
      </p:sp>
      <p:sp>
        <p:nvSpPr>
          <p:cNvPr id="3" name="Title 2"/>
          <p:cNvSpPr>
            <a:spLocks noGrp="1"/>
          </p:cNvSpPr>
          <p:nvPr>
            <p:ph type="title"/>
          </p:nvPr>
        </p:nvSpPr>
        <p:spPr/>
        <p:txBody>
          <a:bodyPr/>
          <a:lstStyle/>
          <a:p>
            <a:r>
              <a:rPr lang="pt-BR" dirty="0"/>
              <a:t>Usando VM Nano Server como host de Containers</a:t>
            </a:r>
            <a:endParaRPr lang="en-US" dirty="0"/>
          </a:p>
        </p:txBody>
      </p:sp>
    </p:spTree>
    <p:extLst>
      <p:ext uri="{BB962C8B-B14F-4D97-AF65-F5344CB8AC3E}">
        <p14:creationId xmlns:p14="http://schemas.microsoft.com/office/powerpoint/2010/main" val="123046210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00657"/>
          </a:xfrm>
        </p:spPr>
        <p:txBody>
          <a:bodyPr/>
          <a:lstStyle/>
          <a:p>
            <a:pPr marL="742950" indent="-742950">
              <a:buFont typeface="+mj-lt"/>
              <a:buAutoNum type="arabicPeriod"/>
            </a:pPr>
            <a:r>
              <a:rPr lang="pt-BR" sz="3600" dirty="0"/>
              <a:t>Criar diretório para armazenar VM (ex: c:\VM\Nano)</a:t>
            </a:r>
          </a:p>
          <a:p>
            <a:pPr marL="742950" indent="-742950">
              <a:buFont typeface="+mj-lt"/>
              <a:buAutoNum type="arabicPeriod"/>
            </a:pPr>
            <a:r>
              <a:rPr lang="pt-BR" sz="3600" dirty="0"/>
              <a:t>Copiar arquivo Nano.VHD  para pasta</a:t>
            </a:r>
          </a:p>
          <a:p>
            <a:pPr marL="742950" indent="-742950">
              <a:buFont typeface="+mj-lt"/>
              <a:buAutoNum type="arabicPeriod"/>
            </a:pPr>
            <a:r>
              <a:rPr lang="pt-BR" sz="3600" dirty="0"/>
              <a:t>Criar VM com nome Nano e usar VHD existente (Nano.VHD)</a:t>
            </a:r>
            <a:endParaRPr lang="pt-BR" sz="1800" dirty="0"/>
          </a:p>
        </p:txBody>
      </p:sp>
      <p:sp>
        <p:nvSpPr>
          <p:cNvPr id="3" name="Title 2"/>
          <p:cNvSpPr>
            <a:spLocks noGrp="1"/>
          </p:cNvSpPr>
          <p:nvPr>
            <p:ph type="title"/>
          </p:nvPr>
        </p:nvSpPr>
        <p:spPr/>
        <p:txBody>
          <a:bodyPr/>
          <a:lstStyle/>
          <a:p>
            <a:r>
              <a:rPr lang="pt-BR" dirty="0"/>
              <a:t>Criar VM Nano no Hyper-V</a:t>
            </a:r>
            <a:endParaRPr lang="en-US" dirty="0"/>
          </a:p>
        </p:txBody>
      </p:sp>
    </p:spTree>
    <p:extLst>
      <p:ext uri="{BB962C8B-B14F-4D97-AF65-F5344CB8AC3E}">
        <p14:creationId xmlns:p14="http://schemas.microsoft.com/office/powerpoint/2010/main" val="170382704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19891"/>
          </a:xfrm>
        </p:spPr>
        <p:txBody>
          <a:bodyPr/>
          <a:lstStyle/>
          <a:p>
            <a:pPr marL="742950" indent="-742950">
              <a:buFont typeface="+mj-lt"/>
              <a:buAutoNum type="arabicPeriod"/>
            </a:pPr>
            <a:r>
              <a:rPr lang="pt-BR" sz="3600" dirty="0"/>
              <a:t>Modo de isolamento (não executar)</a:t>
            </a:r>
          </a:p>
          <a:p>
            <a:pPr marL="800100" lvl="1" indent="-457200">
              <a:buFont typeface="+mj-lt"/>
              <a:buAutoNum type="arabicPeriod"/>
            </a:pPr>
            <a:r>
              <a:rPr lang="pt-BR" sz="2000" dirty="0"/>
              <a:t>Docker run –it --isolation=hyperv nanoserver cmd</a:t>
            </a:r>
          </a:p>
          <a:p>
            <a:pPr marL="800100" lvl="1" indent="-457200">
              <a:buFont typeface="+mj-lt"/>
              <a:buAutoNum type="arabicPeriod"/>
            </a:pPr>
            <a:r>
              <a:rPr lang="pt-BR" sz="2000" dirty="0"/>
              <a:t>Prompt Powershell será aberto em modo CMD</a:t>
            </a:r>
          </a:p>
          <a:p>
            <a:pPr marL="742950" indent="-742950">
              <a:buFont typeface="+mj-lt"/>
              <a:buAutoNum type="arabicPeriod"/>
            </a:pPr>
            <a:r>
              <a:rPr lang="pt-BR" sz="3600" dirty="0"/>
              <a:t>Modo normal</a:t>
            </a:r>
          </a:p>
          <a:p>
            <a:pPr marL="800100" lvl="1" indent="-457200">
              <a:buFont typeface="+mj-lt"/>
              <a:buAutoNum type="arabicPeriod"/>
            </a:pPr>
            <a:r>
              <a:rPr lang="pt-BR" sz="2000" dirty="0"/>
              <a:t>Docker run –d windowsservercore ping localhost –t</a:t>
            </a:r>
          </a:p>
          <a:p>
            <a:pPr marL="800100" lvl="1" indent="-457200">
              <a:buFont typeface="+mj-lt"/>
              <a:buAutoNum type="arabicPeriod"/>
            </a:pPr>
            <a:r>
              <a:rPr lang="pt-BR" sz="2000" dirty="0"/>
              <a:t>Copiar ID</a:t>
            </a:r>
            <a:endParaRPr lang="en-US" sz="2000" dirty="0"/>
          </a:p>
          <a:p>
            <a:pPr marL="742950" indent="-742950">
              <a:buFont typeface="+mj-lt"/>
              <a:buAutoNum type="arabicPeriod"/>
            </a:pPr>
            <a:r>
              <a:rPr lang="pt-BR" sz="3600" dirty="0"/>
              <a:t>Visualizando processo do ping via Docker</a:t>
            </a:r>
          </a:p>
          <a:p>
            <a:pPr marL="800100" lvl="1" indent="-457200">
              <a:buFont typeface="+mj-lt"/>
              <a:buAutoNum type="arabicPeriod"/>
            </a:pPr>
            <a:r>
              <a:rPr lang="pt-BR" sz="2000" dirty="0"/>
              <a:t>Docker top “ID_copiado”</a:t>
            </a:r>
          </a:p>
          <a:p>
            <a:pPr marL="800100" lvl="1" indent="-457200">
              <a:buFont typeface="+mj-lt"/>
              <a:buAutoNum type="arabicPeriod"/>
            </a:pPr>
            <a:r>
              <a:rPr lang="pt-BR" sz="2000" dirty="0"/>
              <a:t>Aparecerá o process ID e o comando (ping)</a:t>
            </a:r>
          </a:p>
          <a:p>
            <a:pPr marL="742950" indent="-742950">
              <a:buFont typeface="+mj-lt"/>
              <a:buAutoNum type="arabicPeriod"/>
            </a:pPr>
            <a:r>
              <a:rPr lang="pt-BR" sz="3600" dirty="0"/>
              <a:t>Visualizando processo do ping pelo Windows</a:t>
            </a:r>
          </a:p>
          <a:p>
            <a:pPr marL="800100" lvl="1" indent="-457200">
              <a:buFont typeface="+mj-lt"/>
              <a:buAutoNum type="arabicPeriod"/>
            </a:pPr>
            <a:r>
              <a:rPr lang="pt-BR" sz="2000" dirty="0"/>
              <a:t>Get-process –name ping</a:t>
            </a:r>
          </a:p>
          <a:p>
            <a:pPr marL="800100" lvl="1" indent="-457200">
              <a:buFont typeface="+mj-lt"/>
              <a:buAutoNum type="arabicPeriod"/>
            </a:pPr>
            <a:r>
              <a:rPr lang="pt-BR" sz="2000" dirty="0"/>
              <a:t>Aparecerá mesmo process ID acima</a:t>
            </a:r>
          </a:p>
        </p:txBody>
      </p:sp>
      <p:sp>
        <p:nvSpPr>
          <p:cNvPr id="3" name="Title 2"/>
          <p:cNvSpPr>
            <a:spLocks noGrp="1"/>
          </p:cNvSpPr>
          <p:nvPr>
            <p:ph type="title"/>
          </p:nvPr>
        </p:nvSpPr>
        <p:spPr/>
        <p:txBody>
          <a:bodyPr/>
          <a:lstStyle/>
          <a:p>
            <a:r>
              <a:rPr lang="pt-BR" dirty="0"/>
              <a:t>Criando Container Hyper-V</a:t>
            </a:r>
            <a:endParaRPr lang="en-US" dirty="0"/>
          </a:p>
        </p:txBody>
      </p:sp>
    </p:spTree>
    <p:extLst>
      <p:ext uri="{BB962C8B-B14F-4D97-AF65-F5344CB8AC3E}">
        <p14:creationId xmlns:p14="http://schemas.microsoft.com/office/powerpoint/2010/main" val="118278215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742950" indent="-742950">
              <a:buFont typeface="+mj-lt"/>
              <a:buAutoNum type="arabicPeriod"/>
            </a:pPr>
            <a:r>
              <a:rPr lang="pt-BR" sz="3600" dirty="0"/>
              <a:t>Iniciar container em modo isolado</a:t>
            </a:r>
          </a:p>
          <a:p>
            <a:pPr marL="984250" lvl="1" indent="-742950">
              <a:buFont typeface="+mj-lt"/>
              <a:buAutoNum type="arabicPeriod"/>
            </a:pPr>
            <a:r>
              <a:rPr lang="pt-BR" sz="2000" dirty="0"/>
              <a:t>docker run -d --isolation=hyperv nanoserver ping -t localhost</a:t>
            </a:r>
          </a:p>
          <a:p>
            <a:pPr marL="984250" lvl="1" indent="-742950">
              <a:buFont typeface="+mj-lt"/>
              <a:buAutoNum type="arabicPeriod"/>
            </a:pPr>
            <a:r>
              <a:rPr lang="pt-BR" sz="2000" dirty="0"/>
              <a:t>Copiar ID</a:t>
            </a:r>
          </a:p>
          <a:p>
            <a:pPr marL="742950" indent="-742950">
              <a:buFont typeface="+mj-lt"/>
              <a:buAutoNum type="arabicPeriod"/>
            </a:pPr>
            <a:r>
              <a:rPr lang="pt-BR" sz="3600" dirty="0"/>
              <a:t>Visualizando processo do ping via Docker</a:t>
            </a:r>
          </a:p>
          <a:p>
            <a:pPr marL="984250" lvl="1" indent="-742950">
              <a:buFont typeface="+mj-lt"/>
              <a:buAutoNum type="arabicPeriod"/>
            </a:pPr>
            <a:r>
              <a:rPr lang="pt-BR" sz="2000" dirty="0"/>
              <a:t>Docker top “ID_copiado”</a:t>
            </a:r>
          </a:p>
          <a:p>
            <a:pPr marL="742950" indent="-742950">
              <a:buFont typeface="+mj-lt"/>
              <a:buAutoNum type="arabicPeriod"/>
            </a:pPr>
            <a:r>
              <a:rPr lang="pt-BR" sz="3600" dirty="0"/>
              <a:t>Visualizando processo via Windows</a:t>
            </a:r>
          </a:p>
          <a:p>
            <a:pPr marL="984250" lvl="1" indent="-742950">
              <a:buFont typeface="+mj-lt"/>
              <a:buAutoNum type="arabicPeriod"/>
            </a:pPr>
            <a:r>
              <a:rPr lang="pt-BR" sz="2000" dirty="0"/>
              <a:t>Get-process –name ping</a:t>
            </a:r>
          </a:p>
          <a:p>
            <a:pPr marL="984250" lvl="1" indent="-742950">
              <a:buFont typeface="+mj-lt"/>
              <a:buAutoNum type="arabicPeriod"/>
            </a:pPr>
            <a:r>
              <a:rPr lang="pt-BR" sz="2000" dirty="0"/>
              <a:t>Não aparecerá o ID listado no comando “docker top”</a:t>
            </a:r>
          </a:p>
          <a:p>
            <a:pPr marL="742950" indent="-742950">
              <a:buFont typeface="+mj-lt"/>
              <a:buAutoNum type="arabicPeriod"/>
            </a:pPr>
            <a:r>
              <a:rPr lang="pt-BR" sz="3600" dirty="0"/>
              <a:t>Visualizando o container isolado</a:t>
            </a:r>
          </a:p>
          <a:p>
            <a:pPr marL="984250" lvl="1" indent="-742950">
              <a:buFont typeface="+mj-lt"/>
              <a:buAutoNum type="arabicPeriod"/>
            </a:pPr>
            <a:r>
              <a:rPr lang="pt-BR" sz="2000" dirty="0"/>
              <a:t>Get-process –name vmwp ou via Task Manager</a:t>
            </a:r>
          </a:p>
          <a:p>
            <a:pPr marL="742950" indent="-742950">
              <a:buFont typeface="+mj-lt"/>
              <a:buAutoNum type="arabicPeriod"/>
            </a:pPr>
            <a:endParaRPr lang="pt-BR" sz="3600" dirty="0"/>
          </a:p>
          <a:p>
            <a:pPr marL="984250" lvl="1" indent="-742950">
              <a:buFont typeface="+mj-lt"/>
              <a:buAutoNum type="arabicPeriod"/>
            </a:pPr>
            <a:endParaRPr lang="pt-BR" sz="2000" dirty="0"/>
          </a:p>
          <a:p>
            <a:pPr marL="984250" lvl="1" indent="-742950">
              <a:buFont typeface="+mj-lt"/>
              <a:buAutoNum type="arabicPeriod"/>
            </a:pPr>
            <a:endParaRPr lang="pt-BR" sz="400" dirty="0"/>
          </a:p>
        </p:txBody>
      </p:sp>
      <p:sp>
        <p:nvSpPr>
          <p:cNvPr id="3" name="Title 2"/>
          <p:cNvSpPr>
            <a:spLocks noGrp="1"/>
          </p:cNvSpPr>
          <p:nvPr>
            <p:ph type="title"/>
          </p:nvPr>
        </p:nvSpPr>
        <p:spPr/>
        <p:txBody>
          <a:bodyPr/>
          <a:lstStyle/>
          <a:p>
            <a:r>
              <a:rPr lang="pt-BR" dirty="0"/>
              <a:t>Criando Container Hyper-V (cont...)</a:t>
            </a:r>
            <a:endParaRPr lang="en-US" dirty="0"/>
          </a:p>
        </p:txBody>
      </p:sp>
    </p:spTree>
    <p:extLst>
      <p:ext uri="{BB962C8B-B14F-4D97-AF65-F5344CB8AC3E}">
        <p14:creationId xmlns:p14="http://schemas.microsoft.com/office/powerpoint/2010/main" val="419358193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Gerenciando dados</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4</a:t>
            </a:r>
            <a:endParaRPr lang="en-US" dirty="0">
              <a:solidFill>
                <a:srgbClr val="FFFFFF"/>
              </a:solidFill>
            </a:endParaRPr>
          </a:p>
        </p:txBody>
      </p:sp>
    </p:spTree>
    <p:extLst>
      <p:ext uri="{BB962C8B-B14F-4D97-AF65-F5344CB8AC3E}">
        <p14:creationId xmlns:p14="http://schemas.microsoft.com/office/powerpoint/2010/main" val="1836245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3514808"/>
          </a:xfrm>
        </p:spPr>
        <p:txBody>
          <a:bodyPr/>
          <a:lstStyle/>
          <a:p>
            <a:pPr marL="514350" indent="-514350">
              <a:buFont typeface="+mj-lt"/>
              <a:buAutoNum type="arabicPeriod"/>
            </a:pPr>
            <a:r>
              <a:rPr lang="pt-BR" dirty="0"/>
              <a:t>Executar container e criar volume</a:t>
            </a:r>
          </a:p>
          <a:p>
            <a:pPr lvl="1">
              <a:buFont typeface="+mj-lt"/>
              <a:buAutoNum type="arabicPeriod"/>
            </a:pPr>
            <a:endParaRPr lang="pt-BR" sz="400" dirty="0"/>
          </a:p>
          <a:p>
            <a:pPr marL="685800" lvl="1" indent="-342900">
              <a:buFont typeface="+mj-lt"/>
              <a:buAutoNum type="arabicPeriod"/>
            </a:pPr>
            <a:r>
              <a:rPr lang="pt-BR" dirty="0"/>
              <a:t>Docker run –it –v c:\novo-volume-dados windowsservercore cmd</a:t>
            </a:r>
          </a:p>
          <a:p>
            <a:pPr marL="514350" indent="-514350">
              <a:buFont typeface="+mj-lt"/>
              <a:buAutoNum type="arabicPeriod"/>
            </a:pPr>
            <a:r>
              <a:rPr lang="pt-BR" dirty="0"/>
              <a:t>Criar arquivo na pasta c:\novo-volume-dados</a:t>
            </a:r>
          </a:p>
          <a:p>
            <a:pPr marL="685800" lvl="1" indent="-342900">
              <a:buFont typeface="+mj-lt"/>
              <a:buAutoNum type="arabicPeriod"/>
            </a:pPr>
            <a:r>
              <a:rPr lang="pt-BR" dirty="0"/>
              <a:t>Echo “teste de volume de dados” &gt; c:\novo-volume-dados\testevolume1.txt</a:t>
            </a:r>
          </a:p>
          <a:p>
            <a:pPr marL="685800" lvl="1" indent="-342900">
              <a:buFont typeface="+mj-lt"/>
              <a:buAutoNum type="arabicPeriod"/>
            </a:pPr>
            <a:r>
              <a:rPr lang="pt-BR" dirty="0"/>
              <a:t>Dir</a:t>
            </a:r>
          </a:p>
          <a:p>
            <a:pPr marL="685800" lvl="1" indent="-342900">
              <a:buFont typeface="+mj-lt"/>
              <a:buAutoNum type="arabicPeriod"/>
            </a:pPr>
            <a:r>
              <a:rPr lang="pt-BR" dirty="0"/>
              <a:t>Exit</a:t>
            </a:r>
          </a:p>
          <a:p>
            <a:pPr marL="685800" lvl="1" indent="-342900">
              <a:buFont typeface="+mj-lt"/>
              <a:buAutoNum type="arabicPeriod"/>
            </a:pPr>
            <a:r>
              <a:rPr lang="pt-BR" dirty="0"/>
              <a:t>Visualizar volume no Host em c:\ProgramData\docker\volumes</a:t>
            </a:r>
          </a:p>
        </p:txBody>
      </p:sp>
      <p:sp>
        <p:nvSpPr>
          <p:cNvPr id="3" name="Title 2"/>
          <p:cNvSpPr>
            <a:spLocks noGrp="1"/>
          </p:cNvSpPr>
          <p:nvPr>
            <p:ph type="title"/>
          </p:nvPr>
        </p:nvSpPr>
        <p:spPr/>
        <p:txBody>
          <a:bodyPr/>
          <a:lstStyle/>
          <a:p>
            <a:r>
              <a:rPr lang="pt-BR" dirty="0"/>
              <a:t>Criando volumes de dados</a:t>
            </a:r>
            <a:endParaRPr lang="en-US" dirty="0"/>
          </a:p>
        </p:txBody>
      </p:sp>
    </p:spTree>
    <p:extLst>
      <p:ext uri="{BB962C8B-B14F-4D97-AF65-F5344CB8AC3E}">
        <p14:creationId xmlns:p14="http://schemas.microsoft.com/office/powerpoint/2010/main" val="28432293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64600"/>
          </a:xfrm>
        </p:spPr>
        <p:txBody>
          <a:bodyPr/>
          <a:lstStyle/>
          <a:p>
            <a:pPr marL="742950" indent="-742950">
              <a:buFont typeface="+mj-lt"/>
              <a:buAutoNum type="arabicPeriod"/>
            </a:pPr>
            <a:r>
              <a:rPr lang="pt-BR" dirty="0"/>
              <a:t>Criar pasta no Host e copiar arquivos</a:t>
            </a:r>
          </a:p>
          <a:p>
            <a:pPr marL="800100" lvl="1" indent="-457200">
              <a:buFont typeface="+mj-lt"/>
              <a:buAutoNum type="arabicPeriod"/>
            </a:pPr>
            <a:r>
              <a:rPr lang="pt-BR" dirty="0"/>
              <a:t>Criar pasta c:\origem</a:t>
            </a:r>
          </a:p>
          <a:p>
            <a:pPr marL="800100" lvl="1" indent="-457200">
              <a:buFont typeface="+mj-lt"/>
              <a:buAutoNum type="arabicPeriod"/>
            </a:pPr>
            <a:r>
              <a:rPr lang="pt-BR" dirty="0"/>
              <a:t>Copiar arquivos pequenos para esta pasta</a:t>
            </a:r>
          </a:p>
          <a:p>
            <a:pPr marL="742950" indent="-742950">
              <a:buFont typeface="+mj-lt"/>
              <a:buAutoNum type="arabicPeriod"/>
            </a:pPr>
            <a:r>
              <a:rPr lang="pt-BR" dirty="0"/>
              <a:t>Executar container montando volume de dados existente no Host (c:\origem) para dentro do container (c:\destino</a:t>
            </a:r>
          </a:p>
          <a:p>
            <a:pPr marL="800100" lvl="1" indent="-457200">
              <a:buFont typeface="+mj-lt"/>
              <a:buAutoNum type="arabicPeriod"/>
            </a:pPr>
            <a:r>
              <a:rPr lang="pt-BR" dirty="0"/>
              <a:t>Docker run –it –v c:\origem:c:\destino windowservercore cmd</a:t>
            </a:r>
          </a:p>
          <a:p>
            <a:pPr marL="800100" lvl="1" indent="-457200">
              <a:buFont typeface="+mj-lt"/>
              <a:buAutoNum type="arabicPeriod"/>
            </a:pPr>
            <a:r>
              <a:rPr lang="pt-BR" dirty="0"/>
              <a:t>Command Prompt será aberto</a:t>
            </a:r>
          </a:p>
          <a:p>
            <a:pPr marL="742950" indent="-742950">
              <a:buFont typeface="+mj-lt"/>
              <a:buAutoNum type="arabicPeriod"/>
            </a:pPr>
            <a:r>
              <a:rPr lang="pt-BR" dirty="0"/>
              <a:t>Visualizar conteúdo</a:t>
            </a:r>
          </a:p>
          <a:p>
            <a:pPr marL="800100" lvl="1" indent="-457200">
              <a:buFont typeface="+mj-lt"/>
              <a:buAutoNum type="arabicPeriod"/>
            </a:pPr>
            <a:r>
              <a:rPr lang="pt-BR" dirty="0"/>
              <a:t>Através do Command Prompt entrar na pasta c:\destino e visualizar conteúdo (DIR)</a:t>
            </a:r>
            <a:endParaRPr lang="en-US" dirty="0"/>
          </a:p>
        </p:txBody>
      </p:sp>
      <p:sp>
        <p:nvSpPr>
          <p:cNvPr id="3" name="Title 2"/>
          <p:cNvSpPr>
            <a:spLocks noGrp="1"/>
          </p:cNvSpPr>
          <p:nvPr>
            <p:ph type="title"/>
          </p:nvPr>
        </p:nvSpPr>
        <p:spPr/>
        <p:txBody>
          <a:bodyPr/>
          <a:lstStyle/>
          <a:p>
            <a:r>
              <a:rPr lang="pt-BR" dirty="0"/>
              <a:t>Montando volume de dados</a:t>
            </a:r>
            <a:endParaRPr lang="en-US" dirty="0"/>
          </a:p>
        </p:txBody>
      </p:sp>
    </p:spTree>
    <p:extLst>
      <p:ext uri="{BB962C8B-B14F-4D97-AF65-F5344CB8AC3E}">
        <p14:creationId xmlns:p14="http://schemas.microsoft.com/office/powerpoint/2010/main" val="931169678"/>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96889"/>
          </a:xfrm>
        </p:spPr>
        <p:txBody>
          <a:bodyPr/>
          <a:lstStyle/>
          <a:p>
            <a:pPr marL="742950" indent="-742950">
              <a:buFont typeface="+mj-lt"/>
              <a:buAutoNum type="arabicPeriod"/>
            </a:pPr>
            <a:r>
              <a:rPr lang="pt-BR" sz="3600" dirty="0"/>
              <a:t>Criar pasta e arquivo de teste no host</a:t>
            </a:r>
          </a:p>
          <a:p>
            <a:pPr marL="800100" lvl="1" indent="-457200">
              <a:buFont typeface="+mj-lt"/>
              <a:buAutoNum type="arabicPeriod"/>
            </a:pPr>
            <a:r>
              <a:rPr lang="pt-BR" sz="2000" dirty="0"/>
              <a:t>New-item -type directory –path c:\origem2</a:t>
            </a:r>
          </a:p>
          <a:p>
            <a:pPr marL="800100" lvl="1" indent="-457200">
              <a:buFont typeface="+mj-lt"/>
              <a:buAutoNum type="arabicPeriod"/>
            </a:pPr>
            <a:r>
              <a:rPr lang="pt-BR" sz="2000" dirty="0"/>
              <a:t>Echo “teste com arquivo único1” &gt; c:\origem2\teste1.txt</a:t>
            </a:r>
          </a:p>
          <a:p>
            <a:pPr marL="800100" lvl="1" indent="-457200">
              <a:buFont typeface="+mj-lt"/>
              <a:buAutoNum type="arabicPeriod"/>
            </a:pPr>
            <a:r>
              <a:rPr lang="pt-BR" sz="2000" dirty="0"/>
              <a:t>Echo “teste com arquivo único2” &gt; c:\origem2\teste2.txt</a:t>
            </a:r>
          </a:p>
          <a:p>
            <a:pPr marL="800100" lvl="1" indent="-457200">
              <a:buFont typeface="+mj-lt"/>
              <a:buAutoNum type="arabicPeriod"/>
            </a:pPr>
            <a:r>
              <a:rPr lang="pt-BR" sz="2000" dirty="0"/>
              <a:t>Echo “teste com arquivo único3” &gt; c:\origem2\teste3.txt</a:t>
            </a:r>
          </a:p>
          <a:p>
            <a:pPr marL="742950" indent="-742950">
              <a:buFont typeface="+mj-lt"/>
              <a:buAutoNum type="arabicPeriod"/>
            </a:pPr>
            <a:r>
              <a:rPr lang="pt-BR" sz="3600" dirty="0"/>
              <a:t>Executar container e mapear arquivo</a:t>
            </a:r>
          </a:p>
          <a:p>
            <a:pPr marL="800100" lvl="1" indent="-457200">
              <a:buFont typeface="+mj-lt"/>
              <a:buAutoNum type="arabicPeriod"/>
            </a:pPr>
            <a:r>
              <a:rPr lang="pt-BR" sz="2000" dirty="0"/>
              <a:t>Docker run –it –v c:\origem2\teste1.txt windowsservercore cmd</a:t>
            </a:r>
          </a:p>
          <a:p>
            <a:pPr marL="742950" indent="-742950">
              <a:buFont typeface="+mj-lt"/>
              <a:buAutoNum type="arabicPeriod"/>
            </a:pPr>
            <a:r>
              <a:rPr lang="pt-BR" sz="3600" dirty="0"/>
              <a:t>Visualizar conte[udo de diretório de dentro do container</a:t>
            </a:r>
          </a:p>
          <a:p>
            <a:pPr marL="800100" lvl="1" indent="-457200">
              <a:buFont typeface="+mj-lt"/>
              <a:buAutoNum type="arabicPeriod"/>
            </a:pPr>
            <a:r>
              <a:rPr lang="pt-BR" sz="2000" dirty="0"/>
              <a:t>Cd origem2</a:t>
            </a:r>
          </a:p>
          <a:p>
            <a:pPr marL="800100" lvl="1" indent="-457200">
              <a:buFont typeface="+mj-lt"/>
              <a:buAutoNum type="arabicPeriod"/>
            </a:pPr>
            <a:r>
              <a:rPr lang="pt-BR" sz="2000" dirty="0"/>
              <a:t>Dir</a:t>
            </a:r>
          </a:p>
          <a:p>
            <a:pPr marL="558800" indent="-457200">
              <a:buFont typeface="+mj-lt"/>
              <a:buAutoNum type="arabicPeriod"/>
            </a:pPr>
            <a:r>
              <a:rPr lang="pt-BR" sz="3600" dirty="0"/>
              <a:t>Inspecionando volume compartilhado</a:t>
            </a:r>
          </a:p>
          <a:p>
            <a:pPr marL="800100" lvl="1" indent="-457200">
              <a:buFont typeface="+mj-lt"/>
              <a:buAutoNum type="arabicPeriod"/>
            </a:pPr>
            <a:r>
              <a:rPr lang="pt-BR" sz="2000" dirty="0"/>
              <a:t>Docker inspect nome_container</a:t>
            </a:r>
            <a:br>
              <a:rPr lang="pt-BR" sz="2000" dirty="0"/>
            </a:br>
            <a:endParaRPr lang="en-US" sz="2000" dirty="0"/>
          </a:p>
        </p:txBody>
      </p:sp>
      <p:sp>
        <p:nvSpPr>
          <p:cNvPr id="3" name="Title 2"/>
          <p:cNvSpPr>
            <a:spLocks noGrp="1"/>
          </p:cNvSpPr>
          <p:nvPr>
            <p:ph type="title"/>
          </p:nvPr>
        </p:nvSpPr>
        <p:spPr/>
        <p:txBody>
          <a:bodyPr/>
          <a:lstStyle/>
          <a:p>
            <a:r>
              <a:rPr lang="pt-BR" dirty="0"/>
              <a:t>Montando um único arquivo</a:t>
            </a:r>
            <a:endParaRPr lang="en-US" dirty="0"/>
          </a:p>
        </p:txBody>
      </p:sp>
    </p:spTree>
    <p:extLst>
      <p:ext uri="{BB962C8B-B14F-4D97-AF65-F5344CB8AC3E}">
        <p14:creationId xmlns:p14="http://schemas.microsoft.com/office/powerpoint/2010/main" val="42670158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Contêineres do Windows</a:t>
            </a:r>
          </a:p>
        </p:txBody>
      </p:sp>
      <p:sp>
        <p:nvSpPr>
          <p:cNvPr id="36" name="Rectangle 35"/>
          <p:cNvSpPr/>
          <p:nvPr/>
        </p:nvSpPr>
        <p:spPr>
          <a:xfrm>
            <a:off x="2834731" y="1597243"/>
            <a:ext cx="4078781" cy="3677980"/>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3" name="Rectangle 2"/>
          <p:cNvSpPr/>
          <p:nvPr/>
        </p:nvSpPr>
        <p:spPr bwMode="auto">
          <a:xfrm>
            <a:off x="2832939" y="5329519"/>
            <a:ext cx="6772962"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7" name="Rectangle 6"/>
          <p:cNvSpPr/>
          <p:nvPr/>
        </p:nvSpPr>
        <p:spPr bwMode="auto">
          <a:xfrm>
            <a:off x="7019085" y="3533005"/>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23" name="Rectangle 22"/>
          <p:cNvSpPr/>
          <p:nvPr/>
        </p:nvSpPr>
        <p:spPr bwMode="auto">
          <a:xfrm>
            <a:off x="2958414" y="2130566"/>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Processos do sistema</a:t>
            </a:r>
          </a:p>
        </p:txBody>
      </p:sp>
      <p:sp>
        <p:nvSpPr>
          <p:cNvPr id="24" name="Rectangle 23"/>
          <p:cNvSpPr/>
          <p:nvPr/>
        </p:nvSpPr>
        <p:spPr bwMode="auto">
          <a:xfrm>
            <a:off x="3095907" y="2852268"/>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Manager</a:t>
            </a:r>
          </a:p>
        </p:txBody>
      </p:sp>
      <p:sp>
        <p:nvSpPr>
          <p:cNvPr id="25" name="Rectangle 24"/>
          <p:cNvSpPr/>
          <p:nvPr/>
        </p:nvSpPr>
        <p:spPr bwMode="auto">
          <a:xfrm>
            <a:off x="3095906" y="3627333"/>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Security Authority</a:t>
            </a:r>
          </a:p>
        </p:txBody>
      </p:sp>
      <p:sp>
        <p:nvSpPr>
          <p:cNvPr id="27" name="Rectangle 26"/>
          <p:cNvSpPr/>
          <p:nvPr/>
        </p:nvSpPr>
        <p:spPr bwMode="auto">
          <a:xfrm>
            <a:off x="3106424" y="4363417"/>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16" name="Rectangle 15"/>
          <p:cNvSpPr/>
          <p:nvPr/>
        </p:nvSpPr>
        <p:spPr bwMode="auto">
          <a:xfrm>
            <a:off x="4931036" y="3372445"/>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Gerenciamento de contêineres</a:t>
            </a:r>
          </a:p>
        </p:txBody>
      </p:sp>
      <p:sp>
        <p:nvSpPr>
          <p:cNvPr id="17" name="Rectangle 16"/>
          <p:cNvSpPr/>
          <p:nvPr/>
        </p:nvSpPr>
        <p:spPr bwMode="auto">
          <a:xfrm>
            <a:off x="5080856" y="4113833"/>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Gerenciando recursos</a:t>
            </a: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543828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1698927"/>
          </a:xfrm>
        </p:spPr>
        <p:txBody>
          <a:bodyPr/>
          <a:lstStyle/>
          <a:p>
            <a:pPr marL="742950" indent="-742950">
              <a:buFont typeface="+mj-lt"/>
              <a:buAutoNum type="arabicPeriod"/>
            </a:pPr>
            <a:r>
              <a:rPr lang="pt-BR" dirty="0"/>
              <a:t>Controlando recurso de CPU (1-10000, default 5000) para 2 processadores virtuais</a:t>
            </a:r>
            <a:endParaRPr lang="pt-BR" sz="200" dirty="0"/>
          </a:p>
          <a:p>
            <a:pPr marL="984250" lvl="1" indent="-742950">
              <a:buFont typeface="+mj-lt"/>
              <a:buAutoNum type="arabicPeriod"/>
            </a:pPr>
            <a:r>
              <a:rPr lang="pt-BR" dirty="0"/>
              <a:t>Docker run –it --cpu-shares 2 –name dockerdemo windowsservercore cmd</a:t>
            </a:r>
          </a:p>
        </p:txBody>
      </p:sp>
      <p:sp>
        <p:nvSpPr>
          <p:cNvPr id="3" name="Title 2"/>
          <p:cNvSpPr>
            <a:spLocks noGrp="1"/>
          </p:cNvSpPr>
          <p:nvPr>
            <p:ph type="title"/>
          </p:nvPr>
        </p:nvSpPr>
        <p:spPr/>
        <p:txBody>
          <a:bodyPr/>
          <a:lstStyle/>
          <a:p>
            <a:r>
              <a:rPr lang="pt-BR" dirty="0"/>
              <a:t>Gerenciando recursos</a:t>
            </a:r>
            <a:endParaRPr lang="en-US" dirty="0"/>
          </a:p>
        </p:txBody>
      </p:sp>
      <p:sp>
        <p:nvSpPr>
          <p:cNvPr id="4" name="Rectangle 3"/>
          <p:cNvSpPr/>
          <p:nvPr/>
        </p:nvSpPr>
        <p:spPr bwMode="auto">
          <a:xfrm>
            <a:off x="5722070" y="4176074"/>
            <a:ext cx="6108569" cy="20644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pt-BR" sz="2400" dirty="0"/>
              <a:t>OBS: CPU e IO ainda não é suportado em Hyper-V Containers</a:t>
            </a:r>
          </a:p>
          <a:p>
            <a:r>
              <a:rPr lang="pt-BR" sz="2400" dirty="0"/>
              <a:t>IO  ainda não é suportado com volume de dados</a:t>
            </a:r>
            <a:endParaRPr lang="en-US" sz="2400" dirty="0"/>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2552623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VM Nano com Hyper-V containers</a:t>
            </a:r>
          </a:p>
          <a:p>
            <a:r>
              <a:rPr lang="pt-BR" dirty="0">
                <a:solidFill>
                  <a:srgbClr val="FFFFFF"/>
                </a:solidFill>
              </a:rPr>
              <a:t>OBS: Instalação de imagens ainda não está disponível (TBD)</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253216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53872"/>
            <a:ext cx="11887200" cy="4550476"/>
          </a:xfrm>
        </p:spPr>
        <p:txBody>
          <a:bodyPr/>
          <a:lstStyle/>
          <a:p>
            <a:pPr marL="742950" indent="-742950">
              <a:buFont typeface="+mj-lt"/>
              <a:buAutoNum type="arabicPeriod"/>
            </a:pPr>
            <a:r>
              <a:rPr lang="pt-BR" sz="3600" dirty="0"/>
              <a:t>Tambem conhecido como Nested Virtualization</a:t>
            </a:r>
          </a:p>
          <a:p>
            <a:pPr marL="742950" indent="-742950">
              <a:buFont typeface="+mj-lt"/>
              <a:buAutoNum type="arabicPeriod"/>
            </a:pPr>
            <a:r>
              <a:rPr lang="pt-BR" sz="3600" dirty="0"/>
              <a:t>Caso queira criar containers hyper-V dentro da VM Nano Server basta executar o script PowerShell abaixo</a:t>
            </a:r>
          </a:p>
          <a:p>
            <a:pPr marL="800100" lvl="1" indent="-457200">
              <a:buFont typeface="+mj-lt"/>
              <a:buAutoNum type="arabicPeriod"/>
            </a:pPr>
            <a:r>
              <a:rPr lang="pt-BR" sz="2000" dirty="0"/>
              <a:t>#colocar o nome da VM</a:t>
            </a:r>
          </a:p>
          <a:p>
            <a:pPr marL="800100" lvl="1" indent="-457200">
              <a:buFont typeface="+mj-lt"/>
              <a:buAutoNum type="arabicPeriod"/>
            </a:pPr>
            <a:r>
              <a:rPr lang="pt-BR" sz="2000" dirty="0"/>
              <a:t>$vm = "&lt;virtual-machine&gt;"</a:t>
            </a:r>
          </a:p>
          <a:p>
            <a:pPr marL="800100" lvl="1" indent="-457200">
              <a:buFont typeface="+mj-lt"/>
              <a:buAutoNum type="arabicPeriod"/>
            </a:pPr>
            <a:r>
              <a:rPr lang="pt-BR" sz="2000" dirty="0"/>
              <a:t>#configurar o virtual processor</a:t>
            </a:r>
          </a:p>
          <a:p>
            <a:pPr marL="800100" lvl="1" indent="-457200">
              <a:buFont typeface="+mj-lt"/>
              <a:buAutoNum type="arabicPeriod"/>
            </a:pPr>
            <a:r>
              <a:rPr lang="pt-BR" sz="2000" dirty="0"/>
              <a:t>Set-VMProcessor -VMName $vm -ExposeVirtualizationExtensions $true -Count 2</a:t>
            </a:r>
          </a:p>
          <a:p>
            <a:pPr marL="800100" lvl="1" indent="-457200">
              <a:buFont typeface="+mj-lt"/>
              <a:buAutoNum type="arabicPeriod"/>
            </a:pPr>
            <a:r>
              <a:rPr lang="pt-BR" sz="2000" dirty="0"/>
              <a:t>#desativar dynamic memory</a:t>
            </a:r>
          </a:p>
          <a:p>
            <a:pPr marL="800100" lvl="1" indent="-457200">
              <a:buFont typeface="+mj-lt"/>
              <a:buAutoNum type="arabicPeriod"/>
            </a:pPr>
            <a:r>
              <a:rPr lang="pt-BR" sz="2000" dirty="0"/>
              <a:t>Set-VMMemory $vm -DynamicMemoryEnabled $false</a:t>
            </a:r>
          </a:p>
          <a:p>
            <a:pPr marL="800100" lvl="1" indent="-457200">
              <a:buFont typeface="+mj-lt"/>
              <a:buAutoNum type="arabicPeriod"/>
            </a:pPr>
            <a:r>
              <a:rPr lang="pt-BR" sz="2000" dirty="0"/>
              <a:t>#habilitar mac spoofing</a:t>
            </a:r>
          </a:p>
          <a:p>
            <a:pPr marL="800100" lvl="1" indent="-457200">
              <a:buFont typeface="+mj-lt"/>
              <a:buAutoNum type="arabicPeriod"/>
            </a:pPr>
            <a:r>
              <a:rPr lang="pt-BR" sz="2000" dirty="0"/>
              <a:t>Get-VMNetworkAdapter -VMName $vm | Set-VMNetworkAdapter -MacAddressSpoofing On</a:t>
            </a:r>
            <a:endParaRPr lang="pt-BR" sz="1050" dirty="0"/>
          </a:p>
          <a:p>
            <a:pPr lvl="1">
              <a:buFont typeface="+mj-lt"/>
              <a:buAutoNum type="arabicPeriod"/>
            </a:pPr>
            <a:endParaRPr lang="pt-BR" sz="300" dirty="0"/>
          </a:p>
        </p:txBody>
      </p:sp>
      <p:sp>
        <p:nvSpPr>
          <p:cNvPr id="3" name="Title 2"/>
          <p:cNvSpPr>
            <a:spLocks noGrp="1"/>
          </p:cNvSpPr>
          <p:nvPr>
            <p:ph type="title"/>
          </p:nvPr>
        </p:nvSpPr>
        <p:spPr/>
        <p:txBody>
          <a:bodyPr/>
          <a:lstStyle/>
          <a:p>
            <a:r>
              <a:rPr lang="pt-BR" dirty="0"/>
              <a:t>Opcional – VM Nano com Hyper-V containers</a:t>
            </a:r>
            <a:endParaRPr lang="en-US" dirty="0"/>
          </a:p>
        </p:txBody>
      </p:sp>
    </p:spTree>
    <p:extLst>
      <p:ext uri="{BB962C8B-B14F-4D97-AF65-F5344CB8AC3E}">
        <p14:creationId xmlns:p14="http://schemas.microsoft.com/office/powerpoint/2010/main" val="711563763"/>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28800"/>
            <a:ext cx="11887200" cy="4862870"/>
          </a:xfrm>
        </p:spPr>
        <p:txBody>
          <a:bodyPr/>
          <a:lstStyle/>
          <a:p>
            <a:pPr marL="742950" indent="-742950">
              <a:buFont typeface="+mj-lt"/>
              <a:buAutoNum type="arabicPeriod"/>
            </a:pPr>
            <a:r>
              <a:rPr lang="pt-BR" sz="3600" dirty="0"/>
              <a:t>Logon na console do Nano Server e acesse “Inbound Firewall Rules”</a:t>
            </a:r>
          </a:p>
          <a:p>
            <a:pPr marL="742950" indent="-742950">
              <a:buFont typeface="+mj-lt"/>
              <a:buAutoNum type="arabicPeriod"/>
            </a:pPr>
            <a:r>
              <a:rPr lang="pt-BR" sz="3600" dirty="0"/>
              <a:t>Entrar em cada regra de “File and Printer Sharing” e habilitar regra</a:t>
            </a:r>
          </a:p>
          <a:p>
            <a:pPr marL="800100" lvl="1" indent="-457200">
              <a:buFont typeface="+mj-lt"/>
              <a:buAutoNum type="arabicPeriod"/>
            </a:pPr>
            <a:r>
              <a:rPr lang="pt-BR" sz="2000" dirty="0"/>
              <a:t>Pressionar tecla F4 para enable</a:t>
            </a:r>
          </a:p>
          <a:p>
            <a:pPr marL="800100" lvl="1" indent="-457200">
              <a:buFont typeface="+mj-lt"/>
              <a:buAutoNum type="arabicPeriod"/>
            </a:pPr>
            <a:r>
              <a:rPr lang="pt-BR" sz="2000" dirty="0"/>
              <a:t>Status da opção “Enable” será “Allow”</a:t>
            </a:r>
          </a:p>
          <a:p>
            <a:pPr marL="742950" indent="-742950">
              <a:buFont typeface="+mj-lt"/>
              <a:buAutoNum type="arabicPeriod"/>
            </a:pPr>
            <a:r>
              <a:rPr lang="pt-BR" sz="3600" dirty="0"/>
              <a:t>Opcional – habilitar gerenciamento remoto via WinRM</a:t>
            </a:r>
          </a:p>
          <a:p>
            <a:pPr marL="800100" lvl="1" indent="-457200">
              <a:buFont typeface="+mj-lt"/>
              <a:buAutoNum type="arabicPeriod"/>
            </a:pPr>
            <a:r>
              <a:rPr lang="pt-BR" sz="2000" dirty="0"/>
              <a:t>Entrar na aba “Windows remote Management” e pressionar tecla ENTER 2 vezes</a:t>
            </a:r>
          </a:p>
          <a:p>
            <a:pPr marL="742950" indent="-742950">
              <a:buFont typeface="+mj-lt"/>
              <a:buAutoNum type="arabicPeriod"/>
            </a:pPr>
            <a:r>
              <a:rPr lang="pt-BR" sz="3600" dirty="0"/>
              <a:t>Verificar qual IP é utilizado pelo Nano</a:t>
            </a:r>
          </a:p>
          <a:p>
            <a:pPr marL="800100" lvl="1" indent="-457200">
              <a:buFont typeface="+mj-lt"/>
              <a:buAutoNum type="arabicPeriod"/>
            </a:pPr>
            <a:r>
              <a:rPr lang="pt-BR" sz="2000" dirty="0"/>
              <a:t>Aba “Networking” e selecionar adaptador Ethernet</a:t>
            </a:r>
          </a:p>
        </p:txBody>
      </p:sp>
      <p:sp>
        <p:nvSpPr>
          <p:cNvPr id="3" name="Title 2"/>
          <p:cNvSpPr>
            <a:spLocks noGrp="1"/>
          </p:cNvSpPr>
          <p:nvPr>
            <p:ph type="title"/>
          </p:nvPr>
        </p:nvSpPr>
        <p:spPr/>
        <p:txBody>
          <a:bodyPr/>
          <a:lstStyle/>
          <a:p>
            <a:r>
              <a:rPr lang="pt-BR" dirty="0"/>
              <a:t>Habilitando regras de Firewall no Nano Server</a:t>
            </a:r>
            <a:endParaRPr lang="en-US" dirty="0"/>
          </a:p>
        </p:txBody>
      </p:sp>
    </p:spTree>
    <p:extLst>
      <p:ext uri="{BB962C8B-B14F-4D97-AF65-F5344CB8AC3E}">
        <p14:creationId xmlns:p14="http://schemas.microsoft.com/office/powerpoint/2010/main" val="389372607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99912"/>
          </a:xfrm>
        </p:spPr>
        <p:txBody>
          <a:bodyPr/>
          <a:lstStyle/>
          <a:p>
            <a:r>
              <a:rPr lang="pt-BR" sz="3200" dirty="0"/>
              <a:t>Nano Server não suporta Invoke-WebRequest</a:t>
            </a:r>
          </a:p>
          <a:p>
            <a:r>
              <a:rPr lang="pt-BR" sz="3200" dirty="0"/>
              <a:t>Download local (ex: via Host) do Docker</a:t>
            </a:r>
          </a:p>
          <a:p>
            <a:pPr lvl="1"/>
            <a:r>
              <a:rPr lang="pt-BR" sz="1800" dirty="0"/>
              <a:t>Invoke-WebRequest https://aka.ms/tp5/b/dockerd -OutFile .\dockerd.exe</a:t>
            </a:r>
          </a:p>
          <a:p>
            <a:pPr lvl="1"/>
            <a:r>
              <a:rPr lang="pt-BR" sz="1800" dirty="0"/>
              <a:t>Invoke-WebRequest https://aka.ms/tp5/b/docker -OutFile .\docker.exe</a:t>
            </a:r>
          </a:p>
          <a:p>
            <a:r>
              <a:rPr lang="pt-BR" sz="3200" dirty="0"/>
              <a:t>Conectar remoto na VM Nano Server</a:t>
            </a:r>
          </a:p>
          <a:p>
            <a:pPr lvl="1"/>
            <a:r>
              <a:rPr lang="pt-BR" sz="1800" dirty="0"/>
              <a:t>Abrir PowerShell em modo Administrativo e digitar comando:</a:t>
            </a:r>
          </a:p>
          <a:p>
            <a:pPr lvl="1"/>
            <a:endParaRPr lang="pt-BR" sz="1800" dirty="0"/>
          </a:p>
          <a:p>
            <a:pPr lvl="1"/>
            <a:endParaRPr lang="pt-BR" sz="1800" dirty="0"/>
          </a:p>
          <a:p>
            <a:pPr lvl="1"/>
            <a:endParaRPr lang="pt-BR" sz="1800" dirty="0"/>
          </a:p>
          <a:p>
            <a:r>
              <a:rPr lang="pt-BR" sz="3200" dirty="0"/>
              <a:t>Criar pasta C:\Docker, compartilhar e copiar conteúdo baixado</a:t>
            </a:r>
          </a:p>
          <a:p>
            <a:pPr lvl="1"/>
            <a:r>
              <a:rPr lang="pt-BR" sz="1800" dirty="0"/>
              <a:t>New-item –type directory c:\docker</a:t>
            </a:r>
          </a:p>
          <a:p>
            <a:pPr lvl="1"/>
            <a:r>
              <a:rPr lang="pt-BR" sz="1800" dirty="0"/>
              <a:t>New-SmbShare –name DOCKER –path c:\docker</a:t>
            </a:r>
          </a:p>
          <a:p>
            <a:pPr lvl="1"/>
            <a:r>
              <a:rPr lang="pt-BR" sz="1800" dirty="0"/>
              <a:t>Grant-SmbShareAccess –name DOCKER –AccountName Administrators –AccessRight Full -force</a:t>
            </a:r>
          </a:p>
          <a:p>
            <a:pPr lvl="1"/>
            <a:endParaRPr lang="pt-BR" sz="1800" dirty="0"/>
          </a:p>
        </p:txBody>
      </p:sp>
      <p:sp>
        <p:nvSpPr>
          <p:cNvPr id="3" name="Title 2"/>
          <p:cNvSpPr>
            <a:spLocks noGrp="1"/>
          </p:cNvSpPr>
          <p:nvPr>
            <p:ph type="title"/>
          </p:nvPr>
        </p:nvSpPr>
        <p:spPr/>
        <p:txBody>
          <a:bodyPr/>
          <a:lstStyle/>
          <a:p>
            <a:r>
              <a:rPr lang="pt-BR" dirty="0"/>
              <a:t>Instalar Docker na VM Nano Server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73" y="3770326"/>
            <a:ext cx="6782747" cy="962159"/>
          </a:xfrm>
          <a:prstGeom prst="rect">
            <a:avLst/>
          </a:prstGeom>
        </p:spPr>
      </p:pic>
    </p:spTree>
    <p:extLst>
      <p:ext uri="{BB962C8B-B14F-4D97-AF65-F5344CB8AC3E}">
        <p14:creationId xmlns:p14="http://schemas.microsoft.com/office/powerpoint/2010/main" val="29431892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01007"/>
            <a:ext cx="11887200" cy="3911840"/>
          </a:xfrm>
        </p:spPr>
        <p:txBody>
          <a:bodyPr/>
          <a:lstStyle/>
          <a:p>
            <a:r>
              <a:rPr lang="pt-BR" sz="3200" dirty="0"/>
              <a:t>Registrar serviço do Docker no Windows</a:t>
            </a:r>
          </a:p>
          <a:p>
            <a:pPr lvl="1"/>
            <a:endParaRPr lang="pt-BR" sz="200" dirty="0"/>
          </a:p>
          <a:p>
            <a:pPr lvl="1"/>
            <a:r>
              <a:rPr lang="pt-BR" sz="1800" dirty="0"/>
              <a:t>&amp; “c:\docker\dockerd.exe” --register-service</a:t>
            </a:r>
          </a:p>
          <a:p>
            <a:r>
              <a:rPr lang="pt-BR" sz="3400" dirty="0"/>
              <a:t>Inicializar serviço do Docker</a:t>
            </a:r>
          </a:p>
          <a:p>
            <a:pPr lvl="1"/>
            <a:r>
              <a:rPr lang="pt-BR" sz="1800" dirty="0"/>
              <a:t>Start-service docker</a:t>
            </a:r>
          </a:p>
          <a:p>
            <a:r>
              <a:rPr lang="pt-BR" sz="3400" dirty="0"/>
              <a:t>Instalar Package Provider para Windows Containers</a:t>
            </a:r>
          </a:p>
          <a:p>
            <a:pPr lvl="1"/>
            <a:r>
              <a:rPr lang="pt-BR" sz="1800" dirty="0"/>
              <a:t>Install-packageprovider ContainerImage –force –verbose</a:t>
            </a:r>
          </a:p>
          <a:p>
            <a:r>
              <a:rPr lang="pt-BR" sz="3400" dirty="0"/>
              <a:t>Baixar e instalar imagem base de Nano Server</a:t>
            </a:r>
          </a:p>
          <a:p>
            <a:pPr lvl="1"/>
            <a:r>
              <a:rPr lang="pt-BR" sz="1800" dirty="0"/>
              <a:t>Install-containerimage –name NanoServer –version 10.0.14300.1010</a:t>
            </a:r>
          </a:p>
          <a:p>
            <a:pPr lvl="1"/>
            <a:r>
              <a:rPr lang="pt-BR" sz="1800" b="1" dirty="0">
                <a:solidFill>
                  <a:srgbClr val="FF0000"/>
                </a:solidFill>
              </a:rPr>
              <a:t>Obs: comando ainda não está disponível para Host Nano</a:t>
            </a:r>
          </a:p>
        </p:txBody>
      </p:sp>
      <p:sp>
        <p:nvSpPr>
          <p:cNvPr id="3" name="Title 2"/>
          <p:cNvSpPr>
            <a:spLocks noGrp="1"/>
          </p:cNvSpPr>
          <p:nvPr>
            <p:ph type="title"/>
          </p:nvPr>
        </p:nvSpPr>
        <p:spPr/>
        <p:txBody>
          <a:bodyPr/>
          <a:lstStyle/>
          <a:p>
            <a:r>
              <a:rPr lang="pt-BR" dirty="0"/>
              <a:t>Instalar Docker na VM Nano Server (cont..)</a:t>
            </a:r>
            <a:endParaRPr lang="en-US" dirty="0"/>
          </a:p>
        </p:txBody>
      </p:sp>
    </p:spTree>
    <p:extLst>
      <p:ext uri="{BB962C8B-B14F-4D97-AF65-F5344CB8AC3E}">
        <p14:creationId xmlns:p14="http://schemas.microsoft.com/office/powerpoint/2010/main" val="2302152439"/>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Configurando Docker</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56744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4422749"/>
          </a:xfrm>
        </p:spPr>
        <p:txBody>
          <a:bodyPr/>
          <a:lstStyle/>
          <a:p>
            <a:r>
              <a:rPr lang="pt-BR" dirty="0"/>
              <a:t>Arquivo daemon.json</a:t>
            </a:r>
          </a:p>
          <a:p>
            <a:pPr lvl="1"/>
            <a:endParaRPr lang="pt-BR" sz="400" dirty="0"/>
          </a:p>
          <a:p>
            <a:pPr lvl="1"/>
            <a:r>
              <a:rPr lang="pt-BR" dirty="0"/>
              <a:t>C:\ProgramData\docker\config\daemon.json</a:t>
            </a:r>
          </a:p>
          <a:p>
            <a:pPr lvl="1"/>
            <a:r>
              <a:rPr lang="pt-BR" dirty="0"/>
              <a:t>Caso arquivo não exista então pode ser criado</a:t>
            </a:r>
          </a:p>
          <a:p>
            <a:pPr lvl="1"/>
            <a:r>
              <a:rPr lang="pt-BR" dirty="0"/>
              <a:t>Obs: nem todos parâmetros do daemon.json são aplicáveis ao Docker para Windows</a:t>
            </a:r>
          </a:p>
          <a:p>
            <a:r>
              <a:rPr lang="pt-BR" dirty="0"/>
              <a:t>Permitir conexão do Docker daemon na TCP 2375</a:t>
            </a:r>
          </a:p>
          <a:p>
            <a:pPr lvl="1"/>
            <a:r>
              <a:rPr lang="pt-BR" dirty="0"/>
              <a:t>Opção 1 – daemon.json</a:t>
            </a:r>
          </a:p>
          <a:p>
            <a:pPr lvl="2"/>
            <a:r>
              <a:rPr lang="pt-BR" sz="1800" dirty="0"/>
              <a:t>"hosts": ["tcp://0.0.0.0:2375", "npipe://"]</a:t>
            </a:r>
          </a:p>
          <a:p>
            <a:pPr lvl="1"/>
            <a:r>
              <a:rPr lang="pt-BR" dirty="0"/>
              <a:t>Opção 2 – SC Config (via CMD.exe)</a:t>
            </a:r>
          </a:p>
          <a:p>
            <a:pPr lvl="2"/>
            <a:r>
              <a:rPr lang="pt-BR" sz="1800" dirty="0"/>
              <a:t>sc config docker binpath= "\"C:\docker\dockerd.exe\" --run-service -H tcp://0.0.0.0:2375"</a:t>
            </a:r>
          </a:p>
        </p:txBody>
      </p:sp>
      <p:sp>
        <p:nvSpPr>
          <p:cNvPr id="3" name="Title 2"/>
          <p:cNvSpPr>
            <a:spLocks noGrp="1"/>
          </p:cNvSpPr>
          <p:nvPr>
            <p:ph type="title"/>
          </p:nvPr>
        </p:nvSpPr>
        <p:spPr/>
        <p:txBody>
          <a:bodyPr/>
          <a:lstStyle/>
          <a:p>
            <a:r>
              <a:rPr lang="pt-BR" dirty="0"/>
              <a:t>Configurando Docker no Windows</a:t>
            </a:r>
            <a:endParaRPr lang="en-US" dirty="0"/>
          </a:p>
        </p:txBody>
      </p:sp>
    </p:spTree>
    <p:extLst>
      <p:ext uri="{BB962C8B-B14F-4D97-AF65-F5344CB8AC3E}">
        <p14:creationId xmlns:p14="http://schemas.microsoft.com/office/powerpoint/2010/main" val="2456435518"/>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rgbClr val="FFFFFF"/>
                </a:solidFill>
              </a:rPr>
              <a:t>Removendo Imagens</a:t>
            </a:r>
            <a:endParaRPr lang="en-US" dirty="0">
              <a:solidFill>
                <a:srgbClr val="FFFFFF"/>
              </a:solidFill>
            </a:endParaRPr>
          </a:p>
        </p:txBody>
      </p:sp>
      <p:sp>
        <p:nvSpPr>
          <p:cNvPr id="4" name="Title 3"/>
          <p:cNvSpPr>
            <a:spLocks noGrp="1"/>
          </p:cNvSpPr>
          <p:nvPr>
            <p:ph type="title"/>
          </p:nvPr>
        </p:nvSpPr>
        <p:spPr/>
        <p:txBody>
          <a:bodyPr/>
          <a:lstStyle/>
          <a:p>
            <a:r>
              <a:rPr lang="pt-BR" dirty="0">
                <a:solidFill>
                  <a:srgbClr val="FFFFFF"/>
                </a:solidFill>
              </a:rPr>
              <a:t>Lab extra</a:t>
            </a:r>
            <a:endParaRPr lang="en-US" dirty="0">
              <a:solidFill>
                <a:srgbClr val="FFFFFF"/>
              </a:solidFill>
            </a:endParaRPr>
          </a:p>
        </p:txBody>
      </p:sp>
    </p:spTree>
    <p:extLst>
      <p:ext uri="{BB962C8B-B14F-4D97-AF65-F5344CB8AC3E}">
        <p14:creationId xmlns:p14="http://schemas.microsoft.com/office/powerpoint/2010/main" val="3742845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Contêineres do Windows</a:t>
            </a:r>
          </a:p>
        </p:txBody>
      </p:sp>
      <p:sp>
        <p:nvSpPr>
          <p:cNvPr id="36" name="Rectangle 35"/>
          <p:cNvSpPr/>
          <p:nvPr/>
        </p:nvSpPr>
        <p:spPr>
          <a:xfrm>
            <a:off x="2834731" y="1597243"/>
            <a:ext cx="4078781" cy="3677980"/>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3" name="Rectangle 2"/>
          <p:cNvSpPr/>
          <p:nvPr/>
        </p:nvSpPr>
        <p:spPr bwMode="auto">
          <a:xfrm>
            <a:off x="2832939" y="5329519"/>
            <a:ext cx="6772962"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7" name="Rectangle 6"/>
          <p:cNvSpPr/>
          <p:nvPr/>
        </p:nvSpPr>
        <p:spPr bwMode="auto">
          <a:xfrm>
            <a:off x="7019085" y="3533005"/>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10" name="Rectangle 9"/>
          <p:cNvSpPr/>
          <p:nvPr/>
        </p:nvSpPr>
        <p:spPr bwMode="auto">
          <a:xfrm>
            <a:off x="7093221" y="4360358"/>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23" name="Rectangle 22"/>
          <p:cNvSpPr/>
          <p:nvPr/>
        </p:nvSpPr>
        <p:spPr bwMode="auto">
          <a:xfrm>
            <a:off x="2958414" y="2130566"/>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Processos do sistema</a:t>
            </a:r>
          </a:p>
        </p:txBody>
      </p:sp>
      <p:sp>
        <p:nvSpPr>
          <p:cNvPr id="24" name="Rectangle 23"/>
          <p:cNvSpPr/>
          <p:nvPr/>
        </p:nvSpPr>
        <p:spPr bwMode="auto">
          <a:xfrm>
            <a:off x="3095907" y="2852268"/>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Manager</a:t>
            </a:r>
          </a:p>
        </p:txBody>
      </p:sp>
      <p:sp>
        <p:nvSpPr>
          <p:cNvPr id="25" name="Rectangle 24"/>
          <p:cNvSpPr/>
          <p:nvPr/>
        </p:nvSpPr>
        <p:spPr bwMode="auto">
          <a:xfrm>
            <a:off x="3095906" y="3627333"/>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Security Authority</a:t>
            </a:r>
          </a:p>
        </p:txBody>
      </p:sp>
      <p:sp>
        <p:nvSpPr>
          <p:cNvPr id="27" name="Rectangle 26"/>
          <p:cNvSpPr/>
          <p:nvPr/>
        </p:nvSpPr>
        <p:spPr bwMode="auto">
          <a:xfrm>
            <a:off x="3106424" y="4363417"/>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16" name="Rectangle 15"/>
          <p:cNvSpPr/>
          <p:nvPr/>
        </p:nvSpPr>
        <p:spPr bwMode="auto">
          <a:xfrm>
            <a:off x="4931036" y="3372445"/>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Gerenciamento de contêineres</a:t>
            </a:r>
          </a:p>
        </p:txBody>
      </p:sp>
      <p:sp>
        <p:nvSpPr>
          <p:cNvPr id="17" name="Rectangle 16"/>
          <p:cNvSpPr/>
          <p:nvPr/>
        </p:nvSpPr>
        <p:spPr bwMode="auto">
          <a:xfrm>
            <a:off x="5080856" y="4113833"/>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3610219"/>
          </a:xfrm>
        </p:spPr>
        <p:txBody>
          <a:bodyPr/>
          <a:lstStyle/>
          <a:p>
            <a:r>
              <a:rPr lang="pt-BR" dirty="0"/>
              <a:t>Powershell</a:t>
            </a:r>
            <a:endParaRPr lang="pt-BR" sz="400" dirty="0"/>
          </a:p>
          <a:p>
            <a:pPr lvl="1"/>
            <a:r>
              <a:rPr lang="pt-BR" dirty="0"/>
              <a:t>Uninstall-ContainerOSImage –fullname CN=Microsoft_NanoServer_10.0.14300.1016</a:t>
            </a:r>
          </a:p>
          <a:p>
            <a:r>
              <a:rPr lang="pt-BR" dirty="0"/>
              <a:t>Docker</a:t>
            </a:r>
            <a:endParaRPr lang="pt-BR" sz="300" dirty="0"/>
          </a:p>
          <a:p>
            <a:pPr lvl="1"/>
            <a:r>
              <a:rPr lang="pt-BR" dirty="0"/>
              <a:t>Remover imagens</a:t>
            </a:r>
          </a:p>
          <a:p>
            <a:pPr lvl="2"/>
            <a:r>
              <a:rPr lang="pt-BR" sz="1800" dirty="0"/>
              <a:t>Docker rmi windowsservercoreiis</a:t>
            </a:r>
          </a:p>
          <a:p>
            <a:pPr lvl="1"/>
            <a:r>
              <a:rPr lang="pt-BR" dirty="0"/>
              <a:t>Remover containers</a:t>
            </a:r>
          </a:p>
          <a:p>
            <a:pPr lvl="2"/>
            <a:r>
              <a:rPr lang="pt-BR" sz="1800" dirty="0"/>
              <a:t>Docker rm</a:t>
            </a:r>
          </a:p>
        </p:txBody>
      </p:sp>
      <p:sp>
        <p:nvSpPr>
          <p:cNvPr id="3" name="Title 2"/>
          <p:cNvSpPr>
            <a:spLocks noGrp="1"/>
          </p:cNvSpPr>
          <p:nvPr>
            <p:ph type="title"/>
          </p:nvPr>
        </p:nvSpPr>
        <p:spPr/>
        <p:txBody>
          <a:bodyPr/>
          <a:lstStyle/>
          <a:p>
            <a:r>
              <a:rPr lang="pt-BR" dirty="0"/>
              <a:t>Removendo imagens instaladas</a:t>
            </a:r>
            <a:endParaRPr lang="en-US" dirty="0"/>
          </a:p>
        </p:txBody>
      </p:sp>
    </p:spTree>
    <p:extLst>
      <p:ext uri="{BB962C8B-B14F-4D97-AF65-F5344CB8AC3E}">
        <p14:creationId xmlns:p14="http://schemas.microsoft.com/office/powerpoint/2010/main" val="546680002"/>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Links adicionais</a:t>
            </a:r>
            <a:endParaRPr lang="en-US" dirty="0"/>
          </a:p>
        </p:txBody>
      </p:sp>
      <p:sp>
        <p:nvSpPr>
          <p:cNvPr id="5" name="Text Placeholder 4"/>
          <p:cNvSpPr>
            <a:spLocks noGrp="1"/>
          </p:cNvSpPr>
          <p:nvPr>
            <p:ph type="body" sz="quarter" idx="10"/>
          </p:nvPr>
        </p:nvSpPr>
        <p:spPr>
          <a:xfrm>
            <a:off x="274639" y="1212849"/>
            <a:ext cx="10572902" cy="5355312"/>
          </a:xfrm>
        </p:spPr>
        <p:txBody>
          <a:bodyPr/>
          <a:lstStyle/>
          <a:p>
            <a:pPr marL="571500" indent="-571500">
              <a:buFont typeface="Arial" panose="020B0604020202020204" pitchFamily="34" charset="0"/>
              <a:buChar char="•"/>
            </a:pPr>
            <a:r>
              <a:rPr lang="pt-BR" sz="2800" dirty="0"/>
              <a:t>Msdn.microsoft.com/virtualization/windowscontainers</a:t>
            </a:r>
          </a:p>
          <a:p>
            <a:pPr marL="571500" indent="-571500">
              <a:buFont typeface="Arial" panose="020B0604020202020204" pitchFamily="34" charset="0"/>
              <a:buChar char="•"/>
            </a:pPr>
            <a:r>
              <a:rPr lang="pt-BR" sz="2800" dirty="0"/>
              <a:t>Docs.docker.com</a:t>
            </a:r>
          </a:p>
          <a:p>
            <a:pPr marL="571500" indent="-571500">
              <a:buFont typeface="Arial" panose="020B0604020202020204" pitchFamily="34" charset="0"/>
              <a:buChar char="•"/>
            </a:pPr>
            <a:r>
              <a:rPr lang="pt-BR" sz="2800" dirty="0"/>
              <a:t>Azure.microsoft.com/en-us/blog/containers-docker-windows-and-trends</a:t>
            </a:r>
          </a:p>
          <a:p>
            <a:pPr marL="571500" indent="-571500">
              <a:buFont typeface="Arial" panose="020B0604020202020204" pitchFamily="34" charset="0"/>
              <a:buChar char="•"/>
            </a:pPr>
            <a:r>
              <a:rPr lang="pt-BR" sz="2800" dirty="0"/>
              <a:t>blogs.technet.microsoft.com/windowsserver/2015/10/28/a-closer-look-at-windows-server-and-hyper-v-containers-with-mark-russinovich/</a:t>
            </a:r>
          </a:p>
          <a:p>
            <a:pPr marL="571500" indent="-571500">
              <a:buFont typeface="Arial" panose="020B0604020202020204" pitchFamily="34" charset="0"/>
              <a:buChar char="•"/>
            </a:pPr>
            <a:r>
              <a:rPr lang="pt-BR" sz="2800" dirty="0"/>
              <a:t>Technet.microsoft.com/en-us/library/mt126167.aspx</a:t>
            </a:r>
          </a:p>
          <a:p>
            <a:pPr marL="571500" indent="-571500">
              <a:buFont typeface="Arial" panose="020B0604020202020204" pitchFamily="34" charset="0"/>
              <a:buChar char="•"/>
            </a:pPr>
            <a:r>
              <a:rPr lang="en-US" sz="2800" dirty="0"/>
              <a:t>mva.microsoft.com/</a:t>
            </a:r>
            <a:r>
              <a:rPr lang="en-US" sz="2800" dirty="0" err="1"/>
              <a:t>pt-br</a:t>
            </a:r>
            <a:r>
              <a:rPr lang="en-US" sz="2800" dirty="0"/>
              <a:t>/training-courses/docker-conceitos-e-prtica-12185</a:t>
            </a:r>
          </a:p>
          <a:p>
            <a:pPr marL="571500" indent="-571500">
              <a:buFont typeface="Arial" panose="020B0604020202020204" pitchFamily="34" charset="0"/>
              <a:buChar char="•"/>
            </a:pPr>
            <a:r>
              <a:rPr lang="en-US" sz="2800" dirty="0"/>
              <a:t>mva.microsoft.com/</a:t>
            </a:r>
            <a:r>
              <a:rPr lang="en-US" sz="2800" dirty="0" err="1"/>
              <a:t>en</a:t>
            </a:r>
            <a:r>
              <a:rPr lang="en-US" sz="2800" dirty="0"/>
              <a:t>-US/training-courses/whats-new-in-windows-server-2016-16457</a:t>
            </a:r>
          </a:p>
        </p:txBody>
      </p:sp>
    </p:spTree>
    <p:extLst>
      <p:ext uri="{BB962C8B-B14F-4D97-AF65-F5344CB8AC3E}">
        <p14:creationId xmlns:p14="http://schemas.microsoft.com/office/powerpoint/2010/main" val="4040899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Contêineres do Windows</a:t>
            </a:r>
          </a:p>
        </p:txBody>
      </p:sp>
      <p:sp>
        <p:nvSpPr>
          <p:cNvPr id="36" name="Rectangle 35"/>
          <p:cNvSpPr/>
          <p:nvPr/>
        </p:nvSpPr>
        <p:spPr>
          <a:xfrm>
            <a:off x="2834731" y="1597243"/>
            <a:ext cx="4078781" cy="3677980"/>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3" name="Rectangle 2"/>
          <p:cNvSpPr/>
          <p:nvPr/>
        </p:nvSpPr>
        <p:spPr bwMode="auto">
          <a:xfrm>
            <a:off x="2832939" y="5329519"/>
            <a:ext cx="6772962"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7" name="Rectangle 6"/>
          <p:cNvSpPr/>
          <p:nvPr/>
        </p:nvSpPr>
        <p:spPr bwMode="auto">
          <a:xfrm>
            <a:off x="7019085" y="3533005"/>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10" name="Rectangle 9"/>
          <p:cNvSpPr/>
          <p:nvPr/>
        </p:nvSpPr>
        <p:spPr bwMode="auto">
          <a:xfrm>
            <a:off x="7093221" y="4360358"/>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11" name="Rectangle 10"/>
          <p:cNvSpPr/>
          <p:nvPr/>
        </p:nvSpPr>
        <p:spPr bwMode="auto">
          <a:xfrm>
            <a:off x="8361957" y="4360358"/>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err="1">
                <a:ln>
                  <a:noFill/>
                </a:ln>
                <a:solidFill>
                  <a:srgbClr val="0078D7"/>
                </a:solidFill>
                <a:effectLst/>
                <a:uLnTx/>
                <a:uFillTx/>
                <a:latin typeface="Segoe UI"/>
                <a:ea typeface="+mn-ea"/>
                <a:cs typeface="+mn-cs"/>
              </a:rPr>
              <a:t>Processo</a:t>
            </a:r>
            <a:r>
              <a:rPr kumimoji="0" lang="en-US" sz="1000" b="0" i="0" u="none" strike="noStrike" kern="1200" cap="none" spc="0" normalizeH="0" baseline="0" noProof="0" dirty="0">
                <a:ln>
                  <a:noFill/>
                </a:ln>
                <a:solidFill>
                  <a:srgbClr val="0078D7"/>
                </a:solidFill>
                <a:effectLst/>
                <a:uLnTx/>
                <a:uFillTx/>
                <a:latin typeface="Segoe UI"/>
                <a:ea typeface="+mn-ea"/>
                <a:cs typeface="+mn-cs"/>
              </a:rPr>
              <a:t>(s) da(s) </a:t>
            </a:r>
            <a:r>
              <a:rPr kumimoji="0" lang="en-US" sz="1000" b="0" i="0" u="none" strike="noStrike" kern="1200" cap="none" spc="0" normalizeH="0" baseline="0" noProof="0" dirty="0" err="1">
                <a:ln>
                  <a:noFill/>
                </a:ln>
                <a:solidFill>
                  <a:srgbClr val="0078D7"/>
                </a:solidFill>
                <a:effectLst/>
                <a:uLnTx/>
                <a:uFillTx/>
                <a:latin typeface="Segoe UI"/>
                <a:ea typeface="+mn-ea"/>
                <a:cs typeface="+mn-cs"/>
              </a:rPr>
              <a:t>aplicação</a:t>
            </a:r>
            <a:r>
              <a:rPr lang="en-US" sz="1000" dirty="0">
                <a:solidFill>
                  <a:srgbClr val="0078D7"/>
                </a:solidFill>
                <a:latin typeface="Segoe UI"/>
              </a:rPr>
              <a:t>(</a:t>
            </a:r>
            <a:r>
              <a:rPr lang="en-US" sz="1000" dirty="0" err="1">
                <a:solidFill>
                  <a:srgbClr val="0078D7"/>
                </a:solidFill>
                <a:latin typeface="Segoe UI"/>
              </a:rPr>
              <a:t>ões</a:t>
            </a:r>
            <a:r>
              <a:rPr lang="en-US" sz="1000" dirty="0">
                <a:solidFill>
                  <a:srgbClr val="0078D7"/>
                </a:solidFill>
                <a:latin typeface="Segoe UI"/>
              </a:rPr>
              <a:t>)</a:t>
            </a:r>
            <a:endParaRPr kumimoji="0" lang="en-US" sz="10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3" name="Rectangle 22"/>
          <p:cNvSpPr/>
          <p:nvPr/>
        </p:nvSpPr>
        <p:spPr bwMode="auto">
          <a:xfrm>
            <a:off x="2958414" y="2130566"/>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Processos do sistema</a:t>
            </a:r>
          </a:p>
        </p:txBody>
      </p:sp>
      <p:sp>
        <p:nvSpPr>
          <p:cNvPr id="24" name="Rectangle 23"/>
          <p:cNvSpPr/>
          <p:nvPr/>
        </p:nvSpPr>
        <p:spPr bwMode="auto">
          <a:xfrm>
            <a:off x="3095907" y="2852268"/>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Manager</a:t>
            </a:r>
          </a:p>
        </p:txBody>
      </p:sp>
      <p:sp>
        <p:nvSpPr>
          <p:cNvPr id="25" name="Rectangle 24"/>
          <p:cNvSpPr/>
          <p:nvPr/>
        </p:nvSpPr>
        <p:spPr bwMode="auto">
          <a:xfrm>
            <a:off x="3095906" y="3627333"/>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Security Authority</a:t>
            </a:r>
          </a:p>
        </p:txBody>
      </p:sp>
      <p:sp>
        <p:nvSpPr>
          <p:cNvPr id="27" name="Rectangle 26"/>
          <p:cNvSpPr/>
          <p:nvPr/>
        </p:nvSpPr>
        <p:spPr bwMode="auto">
          <a:xfrm>
            <a:off x="3106424" y="4363417"/>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16" name="Rectangle 15"/>
          <p:cNvSpPr/>
          <p:nvPr/>
        </p:nvSpPr>
        <p:spPr bwMode="auto">
          <a:xfrm>
            <a:off x="4931036" y="3372445"/>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Gerenciamento de contêineres</a:t>
            </a:r>
          </a:p>
        </p:txBody>
      </p:sp>
      <p:sp>
        <p:nvSpPr>
          <p:cNvPr id="17" name="Rectangle 16"/>
          <p:cNvSpPr/>
          <p:nvPr/>
        </p:nvSpPr>
        <p:spPr bwMode="auto">
          <a:xfrm>
            <a:off x="5080856" y="4113833"/>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Contêineres do Windows</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3" name="Rectangle 2"/>
          <p:cNvSpPr/>
          <p:nvPr/>
        </p:nvSpPr>
        <p:spPr bwMode="auto">
          <a:xfrm>
            <a:off x="1305262" y="5324808"/>
            <a:ext cx="9835049"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Processos do sistema</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Gerenciamento de contêineres</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Contêineres do Windows</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3" name="Rectangle 2"/>
          <p:cNvSpPr/>
          <p:nvPr/>
        </p:nvSpPr>
        <p:spPr bwMode="auto">
          <a:xfrm>
            <a:off x="1305262" y="5324808"/>
            <a:ext cx="9835049"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Processos do sistema</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53" name="Rectangle 52"/>
          <p:cNvSpPr/>
          <p:nvPr/>
        </p:nvSpPr>
        <p:spPr bwMode="auto">
          <a:xfrm>
            <a:off x="8406149" y="3527796"/>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54" name="Rectangle 53"/>
          <p:cNvSpPr/>
          <p:nvPr/>
        </p:nvSpPr>
        <p:spPr bwMode="auto">
          <a:xfrm>
            <a:off x="8480285"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55" name="Rectangle 54"/>
          <p:cNvSpPr/>
          <p:nvPr/>
        </p:nvSpPr>
        <p:spPr bwMode="auto">
          <a:xfrm>
            <a:off x="9749020"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Gerenciamento de contêineres</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Contêineres do Windows</a:t>
            </a:r>
          </a:p>
        </p:txBody>
      </p:sp>
      <p:sp>
        <p:nvSpPr>
          <p:cNvPr id="38" name="Rectangle 37"/>
          <p:cNvSpPr/>
          <p:nvPr/>
        </p:nvSpPr>
        <p:spPr bwMode="auto">
          <a:xfrm>
            <a:off x="1305262" y="6164960"/>
            <a:ext cx="9835050" cy="635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Hipervisor do Hyper-V</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3" name="Rectangle 2"/>
          <p:cNvSpPr/>
          <p:nvPr/>
        </p:nvSpPr>
        <p:spPr bwMode="auto">
          <a:xfrm>
            <a:off x="1305263" y="5324808"/>
            <a:ext cx="6820573"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Processos do sistema</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1" name="Rectangle 40"/>
          <p:cNvSpPr/>
          <p:nvPr/>
        </p:nvSpPr>
        <p:spPr bwMode="auto">
          <a:xfrm>
            <a:off x="8394527" y="5321065"/>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53" name="Rectangle 52"/>
          <p:cNvSpPr/>
          <p:nvPr/>
        </p:nvSpPr>
        <p:spPr bwMode="auto">
          <a:xfrm>
            <a:off x="8406149" y="3527796"/>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54" name="Rectangle 53"/>
          <p:cNvSpPr/>
          <p:nvPr/>
        </p:nvSpPr>
        <p:spPr bwMode="auto">
          <a:xfrm>
            <a:off x="8480285"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55" name="Rectangle 54"/>
          <p:cNvSpPr/>
          <p:nvPr/>
        </p:nvSpPr>
        <p:spPr bwMode="auto">
          <a:xfrm>
            <a:off x="9749020"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Gerenciamento de contêineres</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Agenda</a:t>
            </a:r>
          </a:p>
        </p:txBody>
      </p:sp>
      <p:sp>
        <p:nvSpPr>
          <p:cNvPr id="4" name="Text Placeholder 3"/>
          <p:cNvSpPr>
            <a:spLocks noGrp="1"/>
          </p:cNvSpPr>
          <p:nvPr>
            <p:ph type="body" sz="quarter" idx="10"/>
          </p:nvPr>
        </p:nvSpPr>
        <p:spPr>
          <a:xfrm>
            <a:off x="274639" y="1212849"/>
            <a:ext cx="10572902" cy="3447098"/>
          </a:xfrm>
        </p:spPr>
        <p:txBody>
          <a:bodyPr/>
          <a:lstStyle/>
          <a:p>
            <a:pPr marL="571500" indent="-571500">
              <a:buFont typeface="Arial" panose="020B0604020202020204" pitchFamily="34" charset="0"/>
              <a:buChar char="•"/>
            </a:pPr>
            <a:r>
              <a:rPr lang="en-US" dirty="0" err="1"/>
              <a:t>Conceitos</a:t>
            </a:r>
            <a:r>
              <a:rPr lang="en-US" dirty="0"/>
              <a:t> </a:t>
            </a:r>
            <a:r>
              <a:rPr lang="en-US" dirty="0" err="1"/>
              <a:t>básicos</a:t>
            </a:r>
            <a:r>
              <a:rPr lang="en-US" dirty="0"/>
              <a:t> de container</a:t>
            </a:r>
          </a:p>
          <a:p>
            <a:pPr marL="571500" indent="-571500">
              <a:buFont typeface="Arial" panose="020B0604020202020204" pitchFamily="34" charset="0"/>
              <a:buChar char="•"/>
            </a:pPr>
            <a:r>
              <a:rPr lang="en-US" dirty="0" err="1"/>
              <a:t>Integrando</a:t>
            </a:r>
            <a:r>
              <a:rPr lang="en-US" dirty="0"/>
              <a:t> com Docker.</a:t>
            </a:r>
          </a:p>
          <a:p>
            <a:pPr marL="571500" indent="-571500">
              <a:buFont typeface="Arial" panose="020B0604020202020204" pitchFamily="34" charset="0"/>
              <a:buChar char="•"/>
            </a:pPr>
            <a:r>
              <a:rPr lang="en-US" dirty="0"/>
              <a:t>Desenvolvimento com Containers.</a:t>
            </a:r>
          </a:p>
          <a:p>
            <a:pPr marL="571500" indent="-571500">
              <a:buFont typeface="Arial" panose="020B0604020202020204" pitchFamily="34" charset="0"/>
              <a:buChar char="•"/>
            </a:pPr>
            <a:r>
              <a:rPr lang="en-US" dirty="0"/>
              <a:t>Runtime do Microsoft Container</a:t>
            </a:r>
          </a:p>
          <a:p>
            <a:pPr marL="571500" indent="-571500">
              <a:buFont typeface="Arial" panose="020B0604020202020204" pitchFamily="34" charset="0"/>
              <a:buChar char="•"/>
            </a:pPr>
            <a:r>
              <a:rPr lang="en-US" dirty="0" err="1"/>
              <a:t>Laborat</a:t>
            </a:r>
            <a:r>
              <a:rPr lang="pt-BR" dirty="0"/>
              <a:t>órios</a:t>
            </a:r>
            <a:endParaRPr lang="en-US" dirty="0"/>
          </a:p>
        </p:txBody>
      </p:sp>
    </p:spTree>
    <p:extLst>
      <p:ext uri="{BB962C8B-B14F-4D97-AF65-F5344CB8AC3E}">
        <p14:creationId xmlns:p14="http://schemas.microsoft.com/office/powerpoint/2010/main" val="31505754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347212" y="2505782"/>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Máquina virtual</a:t>
            </a:r>
            <a:b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400" b="0" i="1"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Especificamente otimizado para executar um contêiner</a:t>
            </a:r>
            <a:endParaRPr kumimoji="0" lang="en-US" sz="2400" b="0" i="1"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Contêineres do Windows</a:t>
            </a:r>
          </a:p>
        </p:txBody>
      </p:sp>
      <p:sp>
        <p:nvSpPr>
          <p:cNvPr id="38" name="Rectangle 37"/>
          <p:cNvSpPr/>
          <p:nvPr/>
        </p:nvSpPr>
        <p:spPr bwMode="auto">
          <a:xfrm>
            <a:off x="1305262" y="6164960"/>
            <a:ext cx="9835050" cy="635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Hipervisor do Hyper-V</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3" name="Rectangle 2"/>
          <p:cNvSpPr/>
          <p:nvPr/>
        </p:nvSpPr>
        <p:spPr bwMode="auto">
          <a:xfrm>
            <a:off x="1305263" y="5324808"/>
            <a:ext cx="6820573"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Processos do sistema</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1" name="Rectangle 40"/>
          <p:cNvSpPr/>
          <p:nvPr/>
        </p:nvSpPr>
        <p:spPr bwMode="auto">
          <a:xfrm>
            <a:off x="8394527" y="5321065"/>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53" name="Rectangle 52"/>
          <p:cNvSpPr/>
          <p:nvPr/>
        </p:nvSpPr>
        <p:spPr bwMode="auto">
          <a:xfrm>
            <a:off x="8406149" y="3527796"/>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54" name="Rectangle 53"/>
          <p:cNvSpPr/>
          <p:nvPr/>
        </p:nvSpPr>
        <p:spPr bwMode="auto">
          <a:xfrm>
            <a:off x="8480285"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55" name="Rectangle 54"/>
          <p:cNvSpPr/>
          <p:nvPr/>
        </p:nvSpPr>
        <p:spPr bwMode="auto">
          <a:xfrm>
            <a:off x="9749020"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Gerenciamento de contêineres</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62638" y="2006509"/>
            <a:ext cx="2877674" cy="410372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Isolamento do Hyper-V</a:t>
            </a:r>
          </a:p>
        </p:txBody>
      </p:sp>
      <p:sp>
        <p:nvSpPr>
          <p:cNvPr id="39" name="Rounded Rectangle 7"/>
          <p:cNvSpPr/>
          <p:nvPr/>
        </p:nvSpPr>
        <p:spPr bwMode="auto">
          <a:xfrm>
            <a:off x="8347212" y="2505782"/>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Máquina virtual</a:t>
            </a:r>
            <a:b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400" b="0" i="1"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Especificamente otimizado para executar um contêiner</a:t>
            </a:r>
            <a:endParaRPr kumimoji="0" lang="en-US" sz="2400" b="0" i="1"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Contêineres do Windows</a:t>
            </a:r>
          </a:p>
        </p:txBody>
      </p:sp>
      <p:sp>
        <p:nvSpPr>
          <p:cNvPr id="38" name="Rectangle 37"/>
          <p:cNvSpPr/>
          <p:nvPr/>
        </p:nvSpPr>
        <p:spPr bwMode="auto">
          <a:xfrm>
            <a:off x="1305262" y="6164960"/>
            <a:ext cx="9835050" cy="635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Hipervisor do Hyper-V</a:t>
            </a:r>
          </a:p>
        </p:txBody>
      </p:sp>
      <p:sp>
        <p:nvSpPr>
          <p:cNvPr id="36" name="Rectangle 35"/>
          <p:cNvSpPr/>
          <p:nvPr/>
        </p:nvSpPr>
        <p:spPr>
          <a:xfrm>
            <a:off x="1307053" y="1592532"/>
            <a:ext cx="4078781" cy="3677980"/>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3" name="Rectangle 2"/>
          <p:cNvSpPr/>
          <p:nvPr/>
        </p:nvSpPr>
        <p:spPr bwMode="auto">
          <a:xfrm>
            <a:off x="1305263" y="5324808"/>
            <a:ext cx="6820573"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7" name="Rectangle 6"/>
          <p:cNvSpPr/>
          <p:nvPr/>
        </p:nvSpPr>
        <p:spPr bwMode="auto">
          <a:xfrm>
            <a:off x="5532515" y="3527796"/>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10" name="Rectangle 9"/>
          <p:cNvSpPr/>
          <p:nvPr/>
        </p:nvSpPr>
        <p:spPr bwMode="auto">
          <a:xfrm>
            <a:off x="5606651"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11" name="Rectangle 10"/>
          <p:cNvSpPr/>
          <p:nvPr/>
        </p:nvSpPr>
        <p:spPr bwMode="auto">
          <a:xfrm>
            <a:off x="6875386"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sp>
        <p:nvSpPr>
          <p:cNvPr id="23" name="Rectangle 22"/>
          <p:cNvSpPr/>
          <p:nvPr/>
        </p:nvSpPr>
        <p:spPr bwMode="auto">
          <a:xfrm>
            <a:off x="1430737" y="2125855"/>
            <a:ext cx="1824611" cy="30112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Processos do sistema</a:t>
            </a:r>
          </a:p>
        </p:txBody>
      </p:sp>
      <p:sp>
        <p:nvSpPr>
          <p:cNvPr id="24" name="Rectangle 23"/>
          <p:cNvSpPr/>
          <p:nvPr/>
        </p:nvSpPr>
        <p:spPr bwMode="auto">
          <a:xfrm>
            <a:off x="1568231" y="2847557"/>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Session Manager</a:t>
            </a:r>
          </a:p>
        </p:txBody>
      </p:sp>
      <p:sp>
        <p:nvSpPr>
          <p:cNvPr id="25" name="Rectangle 24"/>
          <p:cNvSpPr/>
          <p:nvPr/>
        </p:nvSpPr>
        <p:spPr bwMode="auto">
          <a:xfrm>
            <a:off x="1568230" y="362262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Local Security Authority</a:t>
            </a:r>
          </a:p>
        </p:txBody>
      </p:sp>
      <p:sp>
        <p:nvSpPr>
          <p:cNvPr id="27" name="Rectangle 26"/>
          <p:cNvSpPr/>
          <p:nvPr/>
        </p:nvSpPr>
        <p:spPr bwMode="auto">
          <a:xfrm>
            <a:off x="1578747" y="4358706"/>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Etc</a:t>
            </a:r>
            <a:r>
              <a:rPr kumimoji="0" lang="en-US" sz="1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1" name="Rectangle 40"/>
          <p:cNvSpPr/>
          <p:nvPr/>
        </p:nvSpPr>
        <p:spPr bwMode="auto">
          <a:xfrm>
            <a:off x="8394527" y="5321065"/>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53" name="Rectangle 52"/>
          <p:cNvSpPr/>
          <p:nvPr/>
        </p:nvSpPr>
        <p:spPr bwMode="auto">
          <a:xfrm>
            <a:off x="8406149" y="3527796"/>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54" name="Rectangle 53"/>
          <p:cNvSpPr/>
          <p:nvPr/>
        </p:nvSpPr>
        <p:spPr bwMode="auto">
          <a:xfrm>
            <a:off x="8480285" y="4355150"/>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55" name="Rectangle 54"/>
          <p:cNvSpPr/>
          <p:nvPr/>
        </p:nvSpPr>
        <p:spPr bwMode="auto">
          <a:xfrm>
            <a:off x="9749020" y="4355150"/>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sp>
        <p:nvSpPr>
          <p:cNvPr id="22" name="Rectangle 21"/>
          <p:cNvSpPr/>
          <p:nvPr/>
        </p:nvSpPr>
        <p:spPr bwMode="auto">
          <a:xfrm>
            <a:off x="3403358" y="3367734"/>
            <a:ext cx="1824611" cy="176934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Gerenciamento de contêineres</a:t>
            </a:r>
          </a:p>
        </p:txBody>
      </p:sp>
      <p:sp>
        <p:nvSpPr>
          <p:cNvPr id="26" name="Rectangle 25"/>
          <p:cNvSpPr/>
          <p:nvPr/>
        </p:nvSpPr>
        <p:spPr bwMode="auto">
          <a:xfrm>
            <a:off x="3553178" y="4109122"/>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Contêineres do Windows</a:t>
            </a:r>
          </a:p>
        </p:txBody>
      </p:sp>
      <p:sp>
        <p:nvSpPr>
          <p:cNvPr id="38" name="Rectangle 37"/>
          <p:cNvSpPr/>
          <p:nvPr/>
        </p:nvSpPr>
        <p:spPr bwMode="auto">
          <a:xfrm>
            <a:off x="1137982" y="6164960"/>
            <a:ext cx="10795255" cy="6357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Hipervisor do Hyper-V</a:t>
            </a:r>
          </a:p>
        </p:txBody>
      </p:sp>
      <p:grpSp>
        <p:nvGrpSpPr>
          <p:cNvPr id="5" name="Group 4">
            <a:extLst>
              <a:ext uri="{FF2B5EF4-FFF2-40B4-BE49-F238E27FC236}">
                <a16:creationId xmlns:a16="http://schemas.microsoft.com/office/drawing/2014/main" id="{C9EBA5DC-D66E-423D-A534-5D84FE25E876}"/>
              </a:ext>
            </a:extLst>
          </p:cNvPr>
          <p:cNvGrpSpPr/>
          <p:nvPr/>
        </p:nvGrpSpPr>
        <p:grpSpPr>
          <a:xfrm>
            <a:off x="6070420" y="2002766"/>
            <a:ext cx="2877674" cy="4103724"/>
            <a:chOff x="7190950" y="2002766"/>
            <a:chExt cx="2877674" cy="4103724"/>
          </a:xfrm>
        </p:grpSpPr>
        <p:sp>
          <p:nvSpPr>
            <p:cNvPr id="40" name="Rectangle 39"/>
            <p:cNvSpPr/>
            <p:nvPr/>
          </p:nvSpPr>
          <p:spPr bwMode="auto">
            <a:xfrm>
              <a:off x="7190950" y="2002766"/>
              <a:ext cx="2877674" cy="410372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Isolamento do Hyper-V</a:t>
              </a:r>
            </a:p>
          </p:txBody>
        </p:sp>
        <p:sp>
          <p:nvSpPr>
            <p:cNvPr id="39" name="Rounded Rectangle 7"/>
            <p:cNvSpPr/>
            <p:nvPr/>
          </p:nvSpPr>
          <p:spPr bwMode="auto">
            <a:xfrm>
              <a:off x="7275524" y="2502039"/>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Máquina virtual</a:t>
              </a:r>
              <a:b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400" b="0" i="1"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Especificamente otimizado para executar um contêiner</a:t>
              </a:r>
              <a:endParaRPr kumimoji="0" lang="en-US" sz="2400" b="0" i="1"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41" name="Rectangle 40"/>
            <p:cNvSpPr/>
            <p:nvPr/>
          </p:nvSpPr>
          <p:spPr bwMode="auto">
            <a:xfrm>
              <a:off x="7322839" y="5317322"/>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sp>
          <p:nvSpPr>
            <p:cNvPr id="53" name="Rectangle 52"/>
            <p:cNvSpPr/>
            <p:nvPr/>
          </p:nvSpPr>
          <p:spPr bwMode="auto">
            <a:xfrm>
              <a:off x="7334461" y="3524053"/>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54" name="Rectangle 53"/>
            <p:cNvSpPr/>
            <p:nvPr/>
          </p:nvSpPr>
          <p:spPr bwMode="auto">
            <a:xfrm>
              <a:off x="7408597" y="4351407"/>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55" name="Rectangle 54"/>
            <p:cNvSpPr/>
            <p:nvPr/>
          </p:nvSpPr>
          <p:spPr bwMode="auto">
            <a:xfrm>
              <a:off x="8677332" y="4351407"/>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grpSp>
      <p:grpSp>
        <p:nvGrpSpPr>
          <p:cNvPr id="6" name="Group 5">
            <a:extLst>
              <a:ext uri="{FF2B5EF4-FFF2-40B4-BE49-F238E27FC236}">
                <a16:creationId xmlns:a16="http://schemas.microsoft.com/office/drawing/2014/main" id="{17E84B4D-3B47-4AD6-A333-7FF36C3ABC85}"/>
              </a:ext>
            </a:extLst>
          </p:cNvPr>
          <p:cNvGrpSpPr/>
          <p:nvPr/>
        </p:nvGrpSpPr>
        <p:grpSpPr>
          <a:xfrm>
            <a:off x="9055563" y="2002766"/>
            <a:ext cx="2877674" cy="4103724"/>
            <a:chOff x="10170866" y="2020768"/>
            <a:chExt cx="2877674" cy="4103724"/>
          </a:xfrm>
        </p:grpSpPr>
        <p:sp>
          <p:nvSpPr>
            <p:cNvPr id="21" name="Rectangle 20">
              <a:extLst>
                <a:ext uri="{FF2B5EF4-FFF2-40B4-BE49-F238E27FC236}">
                  <a16:creationId xmlns:a16="http://schemas.microsoft.com/office/drawing/2014/main" id="{0B2DDDFF-E9B2-4288-8683-1DF059165F31}"/>
                </a:ext>
              </a:extLst>
            </p:cNvPr>
            <p:cNvSpPr/>
            <p:nvPr/>
          </p:nvSpPr>
          <p:spPr bwMode="auto">
            <a:xfrm>
              <a:off x="10170866" y="2020768"/>
              <a:ext cx="2877674" cy="410372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Isolamento do Hyper-V</a:t>
              </a:r>
            </a:p>
          </p:txBody>
        </p:sp>
        <p:sp>
          <p:nvSpPr>
            <p:cNvPr id="28" name="Rounded Rectangle 7">
              <a:extLst>
                <a:ext uri="{FF2B5EF4-FFF2-40B4-BE49-F238E27FC236}">
                  <a16:creationId xmlns:a16="http://schemas.microsoft.com/office/drawing/2014/main" id="{76D2C106-F3B8-46FA-BDE9-50D7CBF576D2}"/>
                </a:ext>
              </a:extLst>
            </p:cNvPr>
            <p:cNvSpPr/>
            <p:nvPr/>
          </p:nvSpPr>
          <p:spPr bwMode="auto">
            <a:xfrm>
              <a:off x="10255440" y="2520041"/>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Máquina virtual</a:t>
              </a:r>
              <a:b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br>
              <a:r>
                <a:rPr kumimoji="0" lang="en-US" sz="1400" b="0" i="1"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Especificamente otimizado para executar um contêiner</a:t>
              </a:r>
              <a:endParaRPr kumimoji="0" lang="en-US" sz="2400" b="0" i="1"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310BCCC-2566-41A1-9F7C-63996CAAE4D9}"/>
                </a:ext>
              </a:extLst>
            </p:cNvPr>
            <p:cNvSpPr/>
            <p:nvPr/>
          </p:nvSpPr>
          <p:spPr bwMode="auto">
            <a:xfrm>
              <a:off x="10302755" y="5335324"/>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Linux</a:t>
              </a:r>
            </a:p>
          </p:txBody>
        </p:sp>
        <p:sp>
          <p:nvSpPr>
            <p:cNvPr id="30" name="Rectangle 29">
              <a:extLst>
                <a:ext uri="{FF2B5EF4-FFF2-40B4-BE49-F238E27FC236}">
                  <a16:creationId xmlns:a16="http://schemas.microsoft.com/office/drawing/2014/main" id="{95C5EE7E-DD62-49C0-828C-DE78DCFBE702}"/>
                </a:ext>
              </a:extLst>
            </p:cNvPr>
            <p:cNvSpPr/>
            <p:nvPr/>
          </p:nvSpPr>
          <p:spPr bwMode="auto">
            <a:xfrm>
              <a:off x="10314377" y="3542055"/>
              <a:ext cx="2586817"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Linux</a:t>
              </a:r>
            </a:p>
          </p:txBody>
        </p:sp>
        <p:sp>
          <p:nvSpPr>
            <p:cNvPr id="31" name="Rectangle 30">
              <a:extLst>
                <a:ext uri="{FF2B5EF4-FFF2-40B4-BE49-F238E27FC236}">
                  <a16:creationId xmlns:a16="http://schemas.microsoft.com/office/drawing/2014/main" id="{2524A41B-3289-40B4-97F6-AAFBD303EB31}"/>
                </a:ext>
              </a:extLst>
            </p:cNvPr>
            <p:cNvSpPr/>
            <p:nvPr/>
          </p:nvSpPr>
          <p:spPr bwMode="auto">
            <a:xfrm>
              <a:off x="10388513" y="4369409"/>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32" name="Rectangle 31">
              <a:extLst>
                <a:ext uri="{FF2B5EF4-FFF2-40B4-BE49-F238E27FC236}">
                  <a16:creationId xmlns:a16="http://schemas.microsoft.com/office/drawing/2014/main" id="{D0FAD921-FC38-40CF-B3B9-164821B7AD24}"/>
                </a:ext>
              </a:extLst>
            </p:cNvPr>
            <p:cNvSpPr/>
            <p:nvPr/>
          </p:nvSpPr>
          <p:spPr bwMode="auto">
            <a:xfrm>
              <a:off x="11657248" y="4369409"/>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grpSp>
      <p:grpSp>
        <p:nvGrpSpPr>
          <p:cNvPr id="9" name="Group 8">
            <a:extLst>
              <a:ext uri="{FF2B5EF4-FFF2-40B4-BE49-F238E27FC236}">
                <a16:creationId xmlns:a16="http://schemas.microsoft.com/office/drawing/2014/main" id="{91AFFEC5-F61A-4DA4-89A1-909374116151}"/>
              </a:ext>
            </a:extLst>
          </p:cNvPr>
          <p:cNvGrpSpPr/>
          <p:nvPr/>
        </p:nvGrpSpPr>
        <p:grpSpPr>
          <a:xfrm>
            <a:off x="1137982" y="1984536"/>
            <a:ext cx="4824969" cy="4116425"/>
            <a:chOff x="-387100" y="1974434"/>
            <a:chExt cx="4824969" cy="4116425"/>
          </a:xfrm>
        </p:grpSpPr>
        <p:sp>
          <p:nvSpPr>
            <p:cNvPr id="3" name="Rectangle 2"/>
            <p:cNvSpPr/>
            <p:nvPr/>
          </p:nvSpPr>
          <p:spPr bwMode="auto">
            <a:xfrm>
              <a:off x="-387100" y="5305434"/>
              <a:ext cx="4824969"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Kernel do Windows</a:t>
              </a:r>
            </a:p>
          </p:txBody>
        </p:sp>
        <p:grpSp>
          <p:nvGrpSpPr>
            <p:cNvPr id="4" name="Group 3">
              <a:extLst>
                <a:ext uri="{FF2B5EF4-FFF2-40B4-BE49-F238E27FC236}">
                  <a16:creationId xmlns:a16="http://schemas.microsoft.com/office/drawing/2014/main" id="{730B37D0-30E2-4057-A2C1-B0F128B041AF}"/>
                </a:ext>
              </a:extLst>
            </p:cNvPr>
            <p:cNvGrpSpPr/>
            <p:nvPr/>
          </p:nvGrpSpPr>
          <p:grpSpPr>
            <a:xfrm>
              <a:off x="1840153" y="3495928"/>
              <a:ext cx="2586817" cy="1739536"/>
              <a:chOff x="2512791" y="3510814"/>
              <a:chExt cx="2586817" cy="1739536"/>
            </a:xfrm>
          </p:grpSpPr>
          <p:sp>
            <p:nvSpPr>
              <p:cNvPr id="7" name="Rectangle 6"/>
              <p:cNvSpPr/>
              <p:nvPr/>
            </p:nvSpPr>
            <p:spPr bwMode="auto">
              <a:xfrm>
                <a:off x="2512791" y="3510814"/>
                <a:ext cx="2586817" cy="1739536"/>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Contêiner do Windows Server</a:t>
                </a:r>
              </a:p>
            </p:txBody>
          </p:sp>
          <p:sp>
            <p:nvSpPr>
              <p:cNvPr id="10" name="Rectangle 9"/>
              <p:cNvSpPr/>
              <p:nvPr/>
            </p:nvSpPr>
            <p:spPr bwMode="auto">
              <a:xfrm>
                <a:off x="2586927" y="4338168"/>
                <a:ext cx="1172997" cy="83808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0078D7"/>
                    </a:solidFill>
                    <a:effectLst/>
                    <a:uLnTx/>
                    <a:uFillTx/>
                    <a:latin typeface="Segoe UI"/>
                    <a:ea typeface="+mn-ea"/>
                    <a:cs typeface="+mn-cs"/>
                  </a:rPr>
                  <a:t>Processos do sistema</a:t>
                </a:r>
              </a:p>
            </p:txBody>
          </p:sp>
          <p:sp>
            <p:nvSpPr>
              <p:cNvPr id="11" name="Rectangle 10"/>
              <p:cNvSpPr/>
              <p:nvPr/>
            </p:nvSpPr>
            <p:spPr bwMode="auto">
              <a:xfrm>
                <a:off x="3855662" y="4338168"/>
                <a:ext cx="1167756" cy="838081"/>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000" dirty="0" err="1">
                    <a:solidFill>
                      <a:srgbClr val="0078D7"/>
                    </a:solidFill>
                  </a:rPr>
                  <a:t>Processo</a:t>
                </a:r>
                <a:r>
                  <a:rPr lang="en-US" sz="1000" dirty="0">
                    <a:solidFill>
                      <a:srgbClr val="0078D7"/>
                    </a:solidFill>
                  </a:rPr>
                  <a:t>(s) da(s) </a:t>
                </a:r>
                <a:r>
                  <a:rPr lang="en-US" sz="1000" dirty="0" err="1">
                    <a:solidFill>
                      <a:srgbClr val="0078D7"/>
                    </a:solidFill>
                  </a:rPr>
                  <a:t>aplicação</a:t>
                </a:r>
                <a:r>
                  <a:rPr lang="en-US" sz="1000" dirty="0">
                    <a:solidFill>
                      <a:srgbClr val="0078D7"/>
                    </a:solidFill>
                  </a:rPr>
                  <a:t>(</a:t>
                </a:r>
                <a:r>
                  <a:rPr lang="en-US" sz="1000" dirty="0" err="1">
                    <a:solidFill>
                      <a:srgbClr val="0078D7"/>
                    </a:solidFill>
                  </a:rPr>
                  <a:t>ões</a:t>
                </a:r>
                <a:r>
                  <a:rPr lang="en-US" sz="1000" dirty="0">
                    <a:solidFill>
                      <a:srgbClr val="0078D7"/>
                    </a:solidFill>
                  </a:rPr>
                  <a:t>)</a:t>
                </a:r>
              </a:p>
            </p:txBody>
          </p:sp>
        </p:grpSp>
        <p:grpSp>
          <p:nvGrpSpPr>
            <p:cNvPr id="8" name="Group 7">
              <a:extLst>
                <a:ext uri="{FF2B5EF4-FFF2-40B4-BE49-F238E27FC236}">
                  <a16:creationId xmlns:a16="http://schemas.microsoft.com/office/drawing/2014/main" id="{86B35708-7484-45F2-90D1-839CFDC84AD9}"/>
                </a:ext>
              </a:extLst>
            </p:cNvPr>
            <p:cNvGrpSpPr/>
            <p:nvPr/>
          </p:nvGrpSpPr>
          <p:grpSpPr>
            <a:xfrm>
              <a:off x="-387100" y="1974434"/>
              <a:ext cx="2131808" cy="3264002"/>
              <a:chOff x="288208" y="1986348"/>
              <a:chExt cx="2131808" cy="3264002"/>
            </a:xfrm>
          </p:grpSpPr>
          <p:sp>
            <p:nvSpPr>
              <p:cNvPr id="36" name="Rectangle 35"/>
              <p:cNvSpPr/>
              <p:nvPr/>
            </p:nvSpPr>
            <p:spPr>
              <a:xfrm>
                <a:off x="288208" y="1986348"/>
                <a:ext cx="2131808" cy="3264002"/>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Modo de usuário do host</a:t>
                </a:r>
              </a:p>
            </p:txBody>
          </p:sp>
          <p:sp>
            <p:nvSpPr>
              <p:cNvPr id="22" name="Rectangle 21"/>
              <p:cNvSpPr/>
              <p:nvPr/>
            </p:nvSpPr>
            <p:spPr bwMode="auto">
              <a:xfrm>
                <a:off x="441807" y="2485621"/>
                <a:ext cx="1824611" cy="267619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Container Runtime</a:t>
                </a:r>
              </a:p>
            </p:txBody>
          </p:sp>
          <p:sp>
            <p:nvSpPr>
              <p:cNvPr id="26" name="Rectangle 25"/>
              <p:cNvSpPr/>
              <p:nvPr/>
            </p:nvSpPr>
            <p:spPr bwMode="auto">
              <a:xfrm>
                <a:off x="591628" y="4133865"/>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F9502-753D-4283-AB7A-097CC4FDB79E}"/>
                  </a:ext>
                </a:extLst>
              </p:cNvPr>
              <p:cNvSpPr/>
              <p:nvPr/>
            </p:nvSpPr>
            <p:spPr bwMode="auto">
              <a:xfrm>
                <a:off x="591628" y="3225320"/>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a:t>
                </a:r>
              </a:p>
            </p:txBody>
          </p:sp>
        </p:grpSp>
      </p:grpSp>
      <p:grpSp>
        <p:nvGrpSpPr>
          <p:cNvPr id="14" name="Group 13">
            <a:extLst>
              <a:ext uri="{FF2B5EF4-FFF2-40B4-BE49-F238E27FC236}">
                <a16:creationId xmlns:a16="http://schemas.microsoft.com/office/drawing/2014/main" id="{48BA4775-EAC0-42D4-A3DA-03021B600854}"/>
              </a:ext>
            </a:extLst>
          </p:cNvPr>
          <p:cNvGrpSpPr/>
          <p:nvPr/>
        </p:nvGrpSpPr>
        <p:grpSpPr>
          <a:xfrm>
            <a:off x="9190037" y="150409"/>
            <a:ext cx="2622099" cy="1793886"/>
            <a:chOff x="9190037" y="150409"/>
            <a:chExt cx="2622099" cy="1793886"/>
          </a:xfrm>
        </p:grpSpPr>
        <p:sp>
          <p:nvSpPr>
            <p:cNvPr id="12" name="Arrow: Down 11">
              <a:extLst>
                <a:ext uri="{FF2B5EF4-FFF2-40B4-BE49-F238E27FC236}">
                  <a16:creationId xmlns:a16="http://schemas.microsoft.com/office/drawing/2014/main" id="{C922EF9C-309C-4873-AD3E-02A2AF45688C}"/>
                </a:ext>
              </a:extLst>
            </p:cNvPr>
            <p:cNvSpPr/>
            <p:nvPr/>
          </p:nvSpPr>
          <p:spPr bwMode="auto">
            <a:xfrm>
              <a:off x="10181872" y="1212848"/>
              <a:ext cx="609600" cy="73144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CA896F75-4925-4D8B-AB0E-D7248E09AF8D}"/>
                </a:ext>
              </a:extLst>
            </p:cNvPr>
            <p:cNvSpPr/>
            <p:nvPr/>
          </p:nvSpPr>
          <p:spPr bwMode="auto">
            <a:xfrm>
              <a:off x="9190037" y="150409"/>
              <a:ext cx="2622099" cy="996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Novo </a:t>
              </a: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versão 1709</a:t>
              </a:r>
            </a:p>
          </p:txBody>
        </p:sp>
      </p:grpSp>
    </p:spTree>
    <p:extLst>
      <p:ext uri="{BB962C8B-B14F-4D97-AF65-F5344CB8AC3E}">
        <p14:creationId xmlns:p14="http://schemas.microsoft.com/office/powerpoint/2010/main" val="802262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Ecossistema</a:t>
            </a:r>
            <a:r>
              <a:rPr lang="en-US" dirty="0"/>
              <a:t> de Container</a:t>
            </a:r>
          </a:p>
        </p:txBody>
      </p:sp>
      <p:grpSp>
        <p:nvGrpSpPr>
          <p:cNvPr id="9" name="Group 8"/>
          <p:cNvGrpSpPr/>
          <p:nvPr/>
        </p:nvGrpSpPr>
        <p:grpSpPr>
          <a:xfrm>
            <a:off x="4297997" y="1668462"/>
            <a:ext cx="3840480" cy="4648200"/>
            <a:chOff x="4297997" y="1668462"/>
            <a:chExt cx="3840480" cy="4648200"/>
          </a:xfrm>
        </p:grpSpPr>
        <p:sp>
          <p:nvSpPr>
            <p:cNvPr id="130" name="Rectangle 129"/>
            <p:cNvSpPr/>
            <p:nvPr/>
          </p:nvSpPr>
          <p:spPr bwMode="auto">
            <a:xfrm>
              <a:off x="4297997" y="1668462"/>
              <a:ext cx="3840480" cy="4648200"/>
            </a:xfrm>
            <a:prstGeom prst="rect">
              <a:avLst/>
            </a:prstGeom>
            <a:solidFill>
              <a:schemeClr val="bg1">
                <a:lumMod val="95000"/>
              </a:schemeClr>
            </a:solidFill>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solidFill>
                    <a:schemeClr val="tx1"/>
                  </a:solidFill>
                  <a:latin typeface="Segoe UI Light"/>
                </a:rPr>
                <a:t>Container Images</a:t>
              </a:r>
            </a:p>
          </p:txBody>
        </p:sp>
        <p:pic>
          <p:nvPicPr>
            <p:cNvPr id="100" name="Picture 99"/>
            <p:cNvPicPr>
              <a:picLocks noChangeAspect="1"/>
            </p:cNvPicPr>
            <p:nvPr/>
          </p:nvPicPr>
          <p:blipFill>
            <a:blip r:embed="rId3"/>
            <a:stretch>
              <a:fillRect/>
            </a:stretch>
          </p:blipFill>
          <p:spPr>
            <a:xfrm>
              <a:off x="4851317" y="2341320"/>
              <a:ext cx="2741818" cy="1567691"/>
            </a:xfrm>
            <a:prstGeom prst="rect">
              <a:avLst/>
            </a:prstGeom>
          </p:spPr>
        </p:pic>
        <p:sp>
          <p:nvSpPr>
            <p:cNvPr id="133" name="Rounded Rectangle 132"/>
            <p:cNvSpPr/>
            <p:nvPr/>
          </p:nvSpPr>
          <p:spPr bwMode="auto">
            <a:xfrm>
              <a:off x="6105866" y="3373231"/>
              <a:ext cx="1567927" cy="2638631"/>
            </a:xfrm>
            <a:prstGeom prst="roundRect">
              <a:avLst/>
            </a:prstGeom>
            <a:solidFill>
              <a:schemeClr val="accent3"/>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5" name="Group 184"/>
            <p:cNvGrpSpPr/>
            <p:nvPr/>
          </p:nvGrpSpPr>
          <p:grpSpPr>
            <a:xfrm>
              <a:off x="6219692" y="5099614"/>
              <a:ext cx="1340275" cy="683648"/>
              <a:chOff x="8290275" y="-860394"/>
              <a:chExt cx="1340275" cy="683648"/>
            </a:xfrm>
          </p:grpSpPr>
          <p:sp>
            <p:nvSpPr>
              <p:cNvPr id="187" name="Left Bracket 186"/>
              <p:cNvSpPr/>
              <p:nvPr/>
            </p:nvSpPr>
            <p:spPr>
              <a:xfrm>
                <a:off x="8290275" y="-860394"/>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88" name="Rectangle 187"/>
              <p:cNvSpPr/>
              <p:nvPr/>
            </p:nvSpPr>
            <p:spPr bwMode="auto">
              <a:xfrm>
                <a:off x="8334938" y="-820179"/>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89" name="Left Bracket 188"/>
              <p:cNvSpPr/>
              <p:nvPr/>
            </p:nvSpPr>
            <p:spPr>
              <a:xfrm rot="10800000">
                <a:off x="9530265" y="-860394"/>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grpSp>
        <p:grpSp>
          <p:nvGrpSpPr>
            <p:cNvPr id="135" name="Group 134"/>
            <p:cNvGrpSpPr/>
            <p:nvPr/>
          </p:nvGrpSpPr>
          <p:grpSpPr>
            <a:xfrm>
              <a:off x="6219692" y="4316903"/>
              <a:ext cx="1340275" cy="683648"/>
              <a:chOff x="8290275" y="-860394"/>
              <a:chExt cx="1340275" cy="683648"/>
            </a:xfrm>
          </p:grpSpPr>
          <p:sp>
            <p:nvSpPr>
              <p:cNvPr id="182" name="Left Bracket 181"/>
              <p:cNvSpPr/>
              <p:nvPr/>
            </p:nvSpPr>
            <p:spPr>
              <a:xfrm>
                <a:off x="8290275" y="-860394"/>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83" name="Rectangle 182"/>
              <p:cNvSpPr/>
              <p:nvPr/>
            </p:nvSpPr>
            <p:spPr bwMode="auto">
              <a:xfrm>
                <a:off x="8334938" y="-820179"/>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84" name="Left Bracket 183"/>
              <p:cNvSpPr/>
              <p:nvPr/>
            </p:nvSpPr>
            <p:spPr>
              <a:xfrm rot="10800000">
                <a:off x="9530265" y="-860394"/>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grpSp>
        <p:grpSp>
          <p:nvGrpSpPr>
            <p:cNvPr id="136" name="Group 135"/>
            <p:cNvGrpSpPr/>
            <p:nvPr/>
          </p:nvGrpSpPr>
          <p:grpSpPr>
            <a:xfrm>
              <a:off x="6219692" y="3580284"/>
              <a:ext cx="1340275" cy="683648"/>
              <a:chOff x="6953187" y="-841261"/>
              <a:chExt cx="1340275" cy="683648"/>
            </a:xfrm>
          </p:grpSpPr>
          <p:sp>
            <p:nvSpPr>
              <p:cNvPr id="179" name="Left Bracket 178"/>
              <p:cNvSpPr/>
              <p:nvPr/>
            </p:nvSpPr>
            <p:spPr>
              <a:xfrm>
                <a:off x="6953187" y="-841261"/>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80" name="Rectangle 179"/>
              <p:cNvSpPr/>
              <p:nvPr/>
            </p:nvSpPr>
            <p:spPr bwMode="auto">
              <a:xfrm>
                <a:off x="6997850" y="-801046"/>
                <a:ext cx="1253567" cy="603219"/>
              </a:xfrm>
              <a:prstGeom prst="rect">
                <a:avLst/>
              </a:prstGeom>
              <a:noFill/>
              <a:ln w="19050" cap="flat" cmpd="sng" algn="ctr">
                <a:solidFill>
                  <a:srgbClr val="FFFF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81" name="Left Bracket 180"/>
              <p:cNvSpPr/>
              <p:nvPr/>
            </p:nvSpPr>
            <p:spPr>
              <a:xfrm rot="10800000">
                <a:off x="8193177" y="-841261"/>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grpSp>
        <p:pic>
          <p:nvPicPr>
            <p:cNvPr id="5" name="Picture 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235291" y="5201781"/>
              <a:ext cx="1400117" cy="508764"/>
            </a:xfrm>
            <a:prstGeom prst="rect">
              <a:avLst/>
            </a:prstGeom>
          </p:spPr>
        </p:pic>
      </p:grpSp>
      <p:grpSp>
        <p:nvGrpSpPr>
          <p:cNvPr id="8" name="Group 7"/>
          <p:cNvGrpSpPr/>
          <p:nvPr/>
        </p:nvGrpSpPr>
        <p:grpSpPr>
          <a:xfrm>
            <a:off x="244157" y="1668462"/>
            <a:ext cx="3840480" cy="4648200"/>
            <a:chOff x="244157" y="1668462"/>
            <a:chExt cx="3840480" cy="4648200"/>
          </a:xfrm>
        </p:grpSpPr>
        <p:sp>
          <p:nvSpPr>
            <p:cNvPr id="212" name="Rectangle 211"/>
            <p:cNvSpPr/>
            <p:nvPr/>
          </p:nvSpPr>
          <p:spPr bwMode="auto">
            <a:xfrm>
              <a:off x="244157" y="1668462"/>
              <a:ext cx="3840480" cy="4648200"/>
            </a:xfrm>
            <a:prstGeom prst="rect">
              <a:avLst/>
            </a:prstGeom>
            <a:solidFill>
              <a:schemeClr val="bg1">
                <a:lumMod val="95000"/>
              </a:schemeClr>
            </a:solidFill>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solidFill>
                    <a:schemeClr val="tx1"/>
                  </a:solidFill>
                  <a:latin typeface="Segoe UI Light"/>
                </a:rPr>
                <a:t>Container Run-Time</a:t>
              </a:r>
            </a:p>
          </p:txBody>
        </p:sp>
        <p:sp>
          <p:nvSpPr>
            <p:cNvPr id="220" name="Rectangle 29"/>
            <p:cNvSpPr/>
            <p:nvPr/>
          </p:nvSpPr>
          <p:spPr>
            <a:xfrm>
              <a:off x="942924" y="4335462"/>
              <a:ext cx="2442947" cy="1350987"/>
            </a:xfrm>
            <a:prstGeom prst="rect">
              <a:avLst/>
            </a:prstGeom>
            <a:noFill/>
            <a:ln w="10795" cap="flat" cmpd="sng" algn="ctr">
              <a:noFill/>
              <a:prstDash val="solid"/>
            </a:ln>
            <a:effectLst/>
          </p:spPr>
          <p:txBody>
            <a:bodyPr tIns="91440" rtlCol="0" anchor="t"/>
            <a:lstStyle/>
            <a:p>
              <a:pPr algn="ctr" defTabSz="914400">
                <a:lnSpc>
                  <a:spcPct val="90000"/>
                </a:lnSpc>
                <a:spcAft>
                  <a:spcPts val="600"/>
                </a:spcAft>
                <a:defRPr/>
              </a:pPr>
              <a:r>
                <a:rPr lang="en-US" sz="2400" kern="0" dirty="0">
                  <a:solidFill>
                    <a:schemeClr val="accent3"/>
                  </a:solidFill>
                </a:rPr>
                <a:t>Linux</a:t>
              </a:r>
              <a:endParaRPr lang="en-US" sz="2800" kern="0" dirty="0">
                <a:solidFill>
                  <a:schemeClr val="accent3"/>
                </a:solidFill>
              </a:endParaRPr>
            </a:p>
          </p:txBody>
        </p:sp>
        <p:pic>
          <p:nvPicPr>
            <p:cNvPr id="99" name="Picture 98"/>
            <p:cNvPicPr>
              <a:picLocks noChangeAspect="1"/>
            </p:cNvPicPr>
            <p:nvPr/>
          </p:nvPicPr>
          <p:blipFill>
            <a:blip r:embed="rId3"/>
            <a:stretch>
              <a:fillRect/>
            </a:stretch>
          </p:blipFill>
          <p:spPr>
            <a:xfrm>
              <a:off x="971006" y="4751956"/>
              <a:ext cx="2398854" cy="1371594"/>
            </a:xfrm>
            <a:prstGeom prst="rect">
              <a:avLst/>
            </a:prstGeom>
          </p:spPr>
        </p:pic>
        <p:pic>
          <p:nvPicPr>
            <p:cNvPr id="120" name="Picture 119"/>
            <p:cNvPicPr>
              <a:picLocks noChangeAspect="1"/>
            </p:cNvPicPr>
            <p:nvPr/>
          </p:nvPicPr>
          <p:blipFill>
            <a:blip r:embed="rId3"/>
            <a:stretch>
              <a:fillRect/>
            </a:stretch>
          </p:blipFill>
          <p:spPr>
            <a:xfrm>
              <a:off x="971006" y="2895433"/>
              <a:ext cx="2398854" cy="1371594"/>
            </a:xfrm>
            <a:prstGeom prst="rect">
              <a:avLst/>
            </a:prstGeom>
          </p:spPr>
        </p:pic>
        <p:pic>
          <p:nvPicPr>
            <p:cNvPr id="6" name="Picture 5"/>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72398" y="2133431"/>
              <a:ext cx="2983998" cy="762002"/>
            </a:xfrm>
            <a:prstGeom prst="rect">
              <a:avLst/>
            </a:prstGeom>
          </p:spPr>
        </p:pic>
      </p:grpSp>
      <p:grpSp>
        <p:nvGrpSpPr>
          <p:cNvPr id="10" name="Group 9"/>
          <p:cNvGrpSpPr/>
          <p:nvPr/>
        </p:nvGrpSpPr>
        <p:grpSpPr>
          <a:xfrm>
            <a:off x="8351837" y="1668462"/>
            <a:ext cx="3840480" cy="4648200"/>
            <a:chOff x="8351837" y="1668462"/>
            <a:chExt cx="3840480" cy="4648200"/>
          </a:xfrm>
        </p:grpSpPr>
        <p:sp>
          <p:nvSpPr>
            <p:cNvPr id="204" name="Rectangle 203"/>
            <p:cNvSpPr/>
            <p:nvPr/>
          </p:nvSpPr>
          <p:spPr bwMode="auto">
            <a:xfrm>
              <a:off x="8351837" y="1668462"/>
              <a:ext cx="3840480" cy="4648200"/>
            </a:xfrm>
            <a:prstGeom prst="rect">
              <a:avLst/>
            </a:prstGeom>
            <a:solidFill>
              <a:schemeClr val="bg1">
                <a:lumMod val="95000"/>
              </a:schemeClr>
            </a:solidFill>
            <a:ln w="28575">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3200" dirty="0">
                  <a:solidFill>
                    <a:schemeClr val="tx1"/>
                  </a:solidFill>
                  <a:latin typeface="Segoe UI Light"/>
                </a:rPr>
                <a:t>Image Repository</a:t>
              </a:r>
            </a:p>
          </p:txBody>
        </p:sp>
        <p:pic>
          <p:nvPicPr>
            <p:cNvPr id="2" name="Picture 1"/>
            <p:cNvPicPr>
              <a:picLocks noChangeAspect="1"/>
            </p:cNvPicPr>
            <p:nvPr/>
          </p:nvPicPr>
          <p:blipFill>
            <a:blip r:embed="rId6"/>
            <a:stretch>
              <a:fillRect/>
            </a:stretch>
          </p:blipFill>
          <p:spPr>
            <a:xfrm>
              <a:off x="9418637" y="2637958"/>
              <a:ext cx="2643938" cy="3485592"/>
            </a:xfrm>
            <a:prstGeom prst="rect">
              <a:avLst/>
            </a:prstGeom>
          </p:spPr>
        </p:pic>
        <p:sp>
          <p:nvSpPr>
            <p:cNvPr id="101" name="Rounded Rectangle 100"/>
            <p:cNvSpPr/>
            <p:nvPr/>
          </p:nvSpPr>
          <p:spPr bwMode="auto">
            <a:xfrm>
              <a:off x="8712651" y="3497262"/>
              <a:ext cx="1567927" cy="2638631"/>
            </a:xfrm>
            <a:prstGeom prst="roundRect">
              <a:avLst/>
            </a:prstGeom>
            <a:solidFill>
              <a:schemeClr val="accent3"/>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Left Bracket 104"/>
            <p:cNvSpPr/>
            <p:nvPr/>
          </p:nvSpPr>
          <p:spPr>
            <a:xfrm>
              <a:off x="8826477" y="5268036"/>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06" name="Rectangle 105"/>
            <p:cNvSpPr/>
            <p:nvPr/>
          </p:nvSpPr>
          <p:spPr bwMode="auto">
            <a:xfrm>
              <a:off x="8871140" y="5308251"/>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07" name="Left Bracket 106"/>
            <p:cNvSpPr/>
            <p:nvPr/>
          </p:nvSpPr>
          <p:spPr>
            <a:xfrm rot="10800000">
              <a:off x="10066467" y="5268036"/>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09" name="Left Bracket 108"/>
            <p:cNvSpPr/>
            <p:nvPr/>
          </p:nvSpPr>
          <p:spPr>
            <a:xfrm>
              <a:off x="8826477" y="4485325"/>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10" name="Rectangle 109"/>
            <p:cNvSpPr/>
            <p:nvPr/>
          </p:nvSpPr>
          <p:spPr bwMode="auto">
            <a:xfrm>
              <a:off x="8871140" y="4525540"/>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11" name="Left Bracket 110"/>
            <p:cNvSpPr/>
            <p:nvPr/>
          </p:nvSpPr>
          <p:spPr>
            <a:xfrm rot="10800000">
              <a:off x="10066467" y="4485325"/>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17" name="Left Bracket 116"/>
            <p:cNvSpPr/>
            <p:nvPr/>
          </p:nvSpPr>
          <p:spPr>
            <a:xfrm>
              <a:off x="8820845" y="3688007"/>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sp>
          <p:nvSpPr>
            <p:cNvPr id="118" name="Rectangle 117"/>
            <p:cNvSpPr/>
            <p:nvPr/>
          </p:nvSpPr>
          <p:spPr bwMode="auto">
            <a:xfrm>
              <a:off x="8865508" y="3728222"/>
              <a:ext cx="1253567" cy="603219"/>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lnSpc>
                  <a:spcPct val="90000"/>
                </a:lnSpc>
                <a:defRPr/>
              </a:pPr>
              <a:endParaRPr lang="en-US" sz="2000" b="1" kern="0" dirty="0">
                <a:gradFill>
                  <a:gsLst>
                    <a:gs pos="2917">
                      <a:srgbClr val="FFFFFF"/>
                    </a:gs>
                    <a:gs pos="30000">
                      <a:srgbClr val="FFFFFF"/>
                    </a:gs>
                  </a:gsLst>
                  <a:lin ang="5400000" scaled="0"/>
                </a:gradFill>
                <a:latin typeface="Segoe UI Light"/>
              </a:endParaRPr>
            </a:p>
          </p:txBody>
        </p:sp>
        <p:sp>
          <p:nvSpPr>
            <p:cNvPr id="119" name="Left Bracket 118"/>
            <p:cNvSpPr/>
            <p:nvPr/>
          </p:nvSpPr>
          <p:spPr>
            <a:xfrm rot="10800000">
              <a:off x="10060835" y="3688007"/>
              <a:ext cx="100285" cy="683648"/>
            </a:xfrm>
            <a:prstGeom prst="leftBracket">
              <a:avLst>
                <a:gd name="adj" fmla="val 0"/>
              </a:avLst>
            </a:prstGeom>
            <a:noFill/>
            <a:ln w="38100" cap="flat" cmpd="sng" algn="ctr">
              <a:solidFill>
                <a:srgbClr val="FFFFFF"/>
              </a:solidFill>
              <a:prstDash val="solid"/>
              <a:headEnd type="none"/>
              <a:tailEnd type="none"/>
            </a:ln>
            <a:effectLst/>
          </p:spPr>
          <p:txBody>
            <a:bodyPr rtlCol="0" anchor="ctr"/>
            <a:lstStyle/>
            <a:p>
              <a:pPr algn="ctr" defTabSz="914400">
                <a:defRPr/>
              </a:pPr>
              <a:endParaRPr lang="en-US" kern="0" dirty="0">
                <a:solidFill>
                  <a:srgbClr val="FFFFFF"/>
                </a:solidFill>
              </a:endParaRPr>
            </a:p>
          </p:txBody>
        </p:sp>
        <p:pic>
          <p:nvPicPr>
            <p:cNvPr id="40" name="Picture 39"/>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820845" y="5355478"/>
              <a:ext cx="1400117" cy="508764"/>
            </a:xfrm>
            <a:prstGeom prst="rect">
              <a:avLst/>
            </a:prstGeom>
          </p:spPr>
        </p:pic>
        <p:sp>
          <p:nvSpPr>
            <p:cNvPr id="7" name="TextBox 6"/>
            <p:cNvSpPr txBox="1"/>
            <p:nvPr/>
          </p:nvSpPr>
          <p:spPr>
            <a:xfrm>
              <a:off x="8844463" y="3802062"/>
              <a:ext cx="1316657" cy="489365"/>
            </a:xfrm>
            <a:prstGeom prst="rect">
              <a:avLst/>
            </a:prstGeom>
            <a:noFill/>
          </p:spPr>
          <p:txBody>
            <a:bodyPr wrap="square" lIns="91440" tIns="146304" rIns="91440" bIns="146304" rtlCol="0">
              <a:spAutoFit/>
            </a:bodyPr>
            <a:lstStyle/>
            <a:p>
              <a:pPr algn="ctr">
                <a:lnSpc>
                  <a:spcPct val="90000"/>
                </a:lnSpc>
                <a:spcAft>
                  <a:spcPts val="600"/>
                </a:spcAft>
              </a:pPr>
              <a:r>
                <a:rPr lang="en-US" sz="1400" dirty="0" err="1">
                  <a:solidFill>
                    <a:schemeClr val="accent3"/>
                  </a:solidFill>
                </a:rPr>
                <a:t>Aplicações</a:t>
              </a:r>
              <a:endParaRPr lang="en-US" sz="1400" dirty="0">
                <a:solidFill>
                  <a:schemeClr val="accent3"/>
                </a:solidFill>
              </a:endParaRPr>
            </a:p>
          </p:txBody>
        </p:sp>
        <p:sp>
          <p:nvSpPr>
            <p:cNvPr id="42" name="TextBox 41"/>
            <p:cNvSpPr txBox="1"/>
            <p:nvPr/>
          </p:nvSpPr>
          <p:spPr>
            <a:xfrm>
              <a:off x="8829095" y="4464107"/>
              <a:ext cx="1332025" cy="683264"/>
            </a:xfrm>
            <a:prstGeom prst="rect">
              <a:avLst/>
            </a:prstGeom>
            <a:noFill/>
          </p:spPr>
          <p:txBody>
            <a:bodyPr wrap="square" lIns="91440" tIns="146304" rIns="91440" bIns="146304" rtlCol="0">
              <a:spAutoFit/>
            </a:bodyPr>
            <a:lstStyle/>
            <a:p>
              <a:pPr algn="ctr">
                <a:lnSpc>
                  <a:spcPct val="90000"/>
                </a:lnSpc>
                <a:spcAft>
                  <a:spcPts val="600"/>
                </a:spcAft>
              </a:pPr>
              <a:r>
                <a:rPr lang="en-US" sz="1400" dirty="0">
                  <a:solidFill>
                    <a:schemeClr val="accent3"/>
                  </a:solidFill>
                </a:rPr>
                <a:t>Frameworks</a:t>
              </a:r>
              <a:br>
                <a:rPr lang="en-US" sz="1400" dirty="0">
                  <a:solidFill>
                    <a:schemeClr val="accent3"/>
                  </a:solidFill>
                </a:rPr>
              </a:br>
              <a:r>
                <a:rPr lang="en-US" sz="1400" dirty="0">
                  <a:solidFill>
                    <a:schemeClr val="accent3"/>
                  </a:solidFill>
                </a:rPr>
                <a:t>de </a:t>
              </a:r>
              <a:r>
                <a:rPr lang="en-US" sz="1400" dirty="0" err="1">
                  <a:solidFill>
                    <a:schemeClr val="accent3"/>
                  </a:solidFill>
                </a:rPr>
                <a:t>aplicação</a:t>
              </a:r>
              <a:endParaRPr lang="en-US" sz="1400" dirty="0">
                <a:solidFill>
                  <a:schemeClr val="accent3"/>
                </a:solidFill>
              </a:endParaRPr>
            </a:p>
          </p:txBody>
        </p:sp>
      </p:grpSp>
    </p:spTree>
    <p:extLst>
      <p:ext uri="{BB962C8B-B14F-4D97-AF65-F5344CB8AC3E}">
        <p14:creationId xmlns:p14="http://schemas.microsoft.com/office/powerpoint/2010/main" val="114924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vert="horz" wrap="square" lIns="146304" tIns="91440" rIns="146304" bIns="91440" rtlCol="0" anchor="t">
            <a:noAutofit/>
          </a:bodyPr>
          <a:lstStyle/>
          <a:p>
            <a:pPr algn="ctr"/>
            <a:r>
              <a:rPr lang="en-US" sz="4800" dirty="0">
                <a:gradFill>
                  <a:gsLst>
                    <a:gs pos="1250">
                      <a:schemeClr val="tx1"/>
                    </a:gs>
                    <a:gs pos="100000">
                      <a:schemeClr val="tx1"/>
                    </a:gs>
                  </a:gsLst>
                  <a:lin ang="5400000" scaled="0"/>
                </a:gradFill>
              </a:rPr>
              <a:t>Que problemas </a:t>
            </a:r>
            <a:r>
              <a:rPr lang="en-US" sz="4800" dirty="0" err="1">
                <a:gradFill>
                  <a:gsLst>
                    <a:gs pos="1250">
                      <a:schemeClr val="tx1"/>
                    </a:gs>
                    <a:gs pos="100000">
                      <a:schemeClr val="tx1"/>
                    </a:gs>
                  </a:gsLst>
                  <a:lin ang="5400000" scaled="0"/>
                </a:gradFill>
              </a:rPr>
              <a:t>os</a:t>
            </a:r>
            <a:r>
              <a:rPr lang="en-US" sz="4800" dirty="0">
                <a:gradFill>
                  <a:gsLst>
                    <a:gs pos="1250">
                      <a:schemeClr val="tx1"/>
                    </a:gs>
                    <a:gs pos="100000">
                      <a:schemeClr val="tx1"/>
                    </a:gs>
                  </a:gsLst>
                  <a:lin ang="5400000" scaled="0"/>
                </a:gradFill>
              </a:rPr>
              <a:t> </a:t>
            </a:r>
            <a:r>
              <a:rPr lang="en-US" sz="4800" dirty="0" err="1">
                <a:gradFill>
                  <a:gsLst>
                    <a:gs pos="1250">
                      <a:schemeClr val="tx1"/>
                    </a:gs>
                    <a:gs pos="100000">
                      <a:schemeClr val="tx1"/>
                    </a:gs>
                  </a:gsLst>
                  <a:lin ang="5400000" scaled="0"/>
                </a:gradFill>
              </a:rPr>
              <a:t>Conteiners</a:t>
            </a:r>
            <a:r>
              <a:rPr lang="en-US" sz="4800" dirty="0">
                <a:gradFill>
                  <a:gsLst>
                    <a:gs pos="1250">
                      <a:schemeClr val="tx1"/>
                    </a:gs>
                    <a:gs pos="100000">
                      <a:schemeClr val="tx1"/>
                    </a:gs>
                  </a:gsLst>
                  <a:lin ang="5400000" scaled="0"/>
                </a:gradFill>
              </a:rPr>
              <a:t> resolvem?</a:t>
            </a:r>
          </a:p>
        </p:txBody>
      </p:sp>
    </p:spTree>
    <p:extLst>
      <p:ext uri="{BB962C8B-B14F-4D97-AF65-F5344CB8AC3E}">
        <p14:creationId xmlns:p14="http://schemas.microsoft.com/office/powerpoint/2010/main" val="1840483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71186" y="2964967"/>
            <a:ext cx="4694103" cy="2130840"/>
          </a:xfrm>
          <a:noFill/>
        </p:spPr>
        <p:txBody>
          <a:bodyPr/>
          <a:lstStyle/>
          <a:p>
            <a:r>
              <a:rPr lang="en-US" sz="2040" dirty="0">
                <a:solidFill>
                  <a:schemeClr val="bg1"/>
                </a:solidFill>
              </a:rPr>
              <a:t>Conjunto de problemas de IT (</a:t>
            </a:r>
            <a:r>
              <a:rPr lang="en-US" sz="2040" b="1" dirty="0" err="1">
                <a:solidFill>
                  <a:schemeClr val="bg1"/>
                </a:solidFill>
              </a:rPr>
              <a:t>sempre</a:t>
            </a:r>
            <a:r>
              <a:rPr lang="en-US" sz="2040" b="1" dirty="0">
                <a:solidFill>
                  <a:schemeClr val="bg1"/>
                </a:solidFill>
              </a:rPr>
              <a:t>)</a:t>
            </a:r>
          </a:p>
          <a:p>
            <a:r>
              <a:rPr lang="en-US" sz="2040" dirty="0">
                <a:solidFill>
                  <a:schemeClr val="bg1"/>
                </a:solidFill>
              </a:rPr>
              <a:t>Patches </a:t>
            </a:r>
            <a:r>
              <a:rPr lang="en-US" sz="2040" dirty="0" err="1">
                <a:solidFill>
                  <a:schemeClr val="bg1"/>
                </a:solidFill>
              </a:rPr>
              <a:t>quebram</a:t>
            </a:r>
            <a:r>
              <a:rPr lang="en-US" sz="2040" dirty="0">
                <a:solidFill>
                  <a:schemeClr val="bg1"/>
                </a:solidFill>
              </a:rPr>
              <a:t> as instalações</a:t>
            </a:r>
          </a:p>
          <a:p>
            <a:r>
              <a:rPr lang="en-US" sz="2040" dirty="0">
                <a:solidFill>
                  <a:schemeClr val="bg1"/>
                </a:solidFill>
              </a:rPr>
              <a:t>Pastas de implantação</a:t>
            </a:r>
          </a:p>
          <a:p>
            <a:r>
              <a:rPr lang="en-US" sz="2040" dirty="0" err="1">
                <a:solidFill>
                  <a:schemeClr val="bg1"/>
                </a:solidFill>
              </a:rPr>
              <a:t>Causam</a:t>
            </a:r>
            <a:r>
              <a:rPr lang="en-US" sz="2040" dirty="0">
                <a:solidFill>
                  <a:schemeClr val="bg1"/>
                </a:solidFill>
              </a:rPr>
              <a:t> Shadow IT, tensão entre Dev/Ops</a:t>
            </a:r>
          </a:p>
          <a:p>
            <a:r>
              <a:rPr lang="en-US" sz="2040" dirty="0" err="1">
                <a:solidFill>
                  <a:schemeClr val="bg1"/>
                </a:solidFill>
              </a:rPr>
              <a:t>Etc</a:t>
            </a:r>
            <a:endParaRPr lang="en-US" sz="2040" dirty="0">
              <a:solidFill>
                <a:schemeClr val="bg1"/>
              </a:solidFill>
            </a:endParaRPr>
          </a:p>
        </p:txBody>
      </p:sp>
      <p:sp>
        <p:nvSpPr>
          <p:cNvPr id="6" name="Shape 454"/>
          <p:cNvSpPr txBox="1">
            <a:spLocks/>
          </p:cNvSpPr>
          <p:nvPr/>
        </p:nvSpPr>
        <p:spPr>
          <a:xfrm>
            <a:off x="3638035" y="1722157"/>
            <a:ext cx="5160405" cy="762317"/>
          </a:xfrm>
          <a:prstGeom prst="rect">
            <a:avLst/>
          </a:prstGeom>
          <a:solidFill>
            <a:schemeClr val="tx2"/>
          </a:solidFill>
        </p:spPr>
        <p:txBody>
          <a:bodyPr vert="horz" wrap="square" lIns="149217" tIns="93260" rIns="149217" bIns="93260" rtlCol="0" anchor="b">
            <a:noAutofit/>
          </a:bodyPr>
          <a:lstStyle>
            <a:lvl1pPr algn="ctr" defTabSz="914367" rtl="0" eaLnBrk="1" latinLnBrk="0" hangingPunct="1">
              <a:lnSpc>
                <a:spcPct val="90000"/>
              </a:lnSpc>
              <a:spcBef>
                <a:spcPct val="0"/>
              </a:spcBef>
              <a:buNone/>
              <a:defRPr lang="en-US" sz="5998"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solidFill>
                  <a:srgbClr val="FFFFFF"/>
                </a:solidFill>
                <a:effectLst/>
                <a:uLnTx/>
                <a:uFillTx/>
                <a:latin typeface="Segoe UI Light"/>
                <a:ea typeface="+mn-ea"/>
                <a:cs typeface="Segoe UI" pitchFamily="34" charset="0"/>
              </a:rPr>
              <a:t>Funciona na minha máquina</a:t>
            </a:r>
            <a:endParaRPr kumimoji="0" lang="en-US" sz="408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12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Integrando com Docker.</a:t>
            </a:r>
          </a:p>
        </p:txBody>
      </p:sp>
    </p:spTree>
    <p:extLst>
      <p:ext uri="{BB962C8B-B14F-4D97-AF65-F5344CB8AC3E}">
        <p14:creationId xmlns:p14="http://schemas.microsoft.com/office/powerpoint/2010/main" val="38073172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8576971" y="1804835"/>
            <a:ext cx="3466961" cy="3466961"/>
            <a:chOff x="8576971" y="1804835"/>
            <a:chExt cx="3466961" cy="3466961"/>
          </a:xfrm>
        </p:grpSpPr>
        <p:sp>
          <p:nvSpPr>
            <p:cNvPr id="30" name="Freeform 29"/>
            <p:cNvSpPr/>
            <p:nvPr/>
          </p:nvSpPr>
          <p:spPr>
            <a:xfrm rot="3600000">
              <a:off x="8576971" y="1804835"/>
              <a:ext cx="3466961" cy="3466961"/>
            </a:xfrm>
            <a:custGeom>
              <a:avLst/>
              <a:gdLst>
                <a:gd name="connsiteX0" fmla="*/ 4331931 w 4642950"/>
                <a:gd name="connsiteY0" fmla="*/ 3482212 h 4642950"/>
                <a:gd name="connsiteX1" fmla="*/ 2321475 w 4642950"/>
                <a:gd name="connsiteY1" fmla="*/ 4642950 h 4642950"/>
                <a:gd name="connsiteX2" fmla="*/ 311019 w 4642950"/>
                <a:gd name="connsiteY2" fmla="*/ 3482213 h 4642950"/>
                <a:gd name="connsiteX3" fmla="*/ 2321475 w 4642950"/>
                <a:gd name="connsiteY3" fmla="*/ 2321475 h 4642950"/>
                <a:gd name="connsiteX4" fmla="*/ 4331931 w 4642950"/>
                <a:gd name="connsiteY4" fmla="*/ 3482212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4331931" y="3482212"/>
                  </a:moveTo>
                  <a:cubicBezTo>
                    <a:pt x="3917239" y="4200479"/>
                    <a:pt x="3150858" y="4642950"/>
                    <a:pt x="2321475" y="4642950"/>
                  </a:cubicBezTo>
                  <a:cubicBezTo>
                    <a:pt x="1492092" y="4642950"/>
                    <a:pt x="725710" y="4200479"/>
                    <a:pt x="311019" y="3482213"/>
                  </a:cubicBezTo>
                  <a:lnTo>
                    <a:pt x="2321475" y="2321475"/>
                  </a:lnTo>
                  <a:lnTo>
                    <a:pt x="4331931" y="3482212"/>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2564" tIns="3010760" rIns="1352564" bIns="357647" numCol="1" spcCol="1270" anchor="ctr" anchorCtr="0">
              <a:noAutofit/>
            </a:bodyPr>
            <a:lstStyle/>
            <a:p>
              <a:pPr lvl="0" algn="ctr" defTabSz="2844800">
                <a:lnSpc>
                  <a:spcPct val="90000"/>
                </a:lnSpc>
                <a:spcBef>
                  <a:spcPct val="0"/>
                </a:spcBef>
                <a:spcAft>
                  <a:spcPct val="35000"/>
                </a:spcAft>
              </a:pPr>
              <a:endParaRPr lang="en-US" sz="6400" kern="1200" dirty="0"/>
            </a:p>
          </p:txBody>
        </p:sp>
        <p:grpSp>
          <p:nvGrpSpPr>
            <p:cNvPr id="32" name="Group 31"/>
            <p:cNvGrpSpPr/>
            <p:nvPr/>
          </p:nvGrpSpPr>
          <p:grpSpPr>
            <a:xfrm>
              <a:off x="8576971" y="1804835"/>
              <a:ext cx="3466961" cy="3466961"/>
              <a:chOff x="8576971" y="1804835"/>
              <a:chExt cx="3466961" cy="3466961"/>
            </a:xfrm>
          </p:grpSpPr>
          <p:sp>
            <p:nvSpPr>
              <p:cNvPr id="29" name="Freeform 28"/>
              <p:cNvSpPr/>
              <p:nvPr/>
            </p:nvSpPr>
            <p:spPr>
              <a:xfrm rot="3600000">
                <a:off x="8576971" y="1804835"/>
                <a:ext cx="3466961" cy="3466961"/>
              </a:xfrm>
              <a:custGeom>
                <a:avLst/>
                <a:gdLst>
                  <a:gd name="connsiteX0" fmla="*/ 2321475 w 4642950"/>
                  <a:gd name="connsiteY0" fmla="*/ 0 h 4642950"/>
                  <a:gd name="connsiteX1" fmla="*/ 4331931 w 4642950"/>
                  <a:gd name="connsiteY1" fmla="*/ 1160737 h 4642950"/>
                  <a:gd name="connsiteX2" fmla="*/ 4331931 w 4642950"/>
                  <a:gd name="connsiteY2" fmla="*/ 3482212 h 4642950"/>
                  <a:gd name="connsiteX3" fmla="*/ 2321475 w 4642950"/>
                  <a:gd name="connsiteY3" fmla="*/ 2321475 h 4642950"/>
                  <a:gd name="connsiteX4" fmla="*/ 2321475 w 4642950"/>
                  <a:gd name="connsiteY4" fmla="*/ 0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2321475" y="0"/>
                    </a:moveTo>
                    <a:cubicBezTo>
                      <a:pt x="3150858" y="0"/>
                      <a:pt x="3917240" y="442471"/>
                      <a:pt x="4331931" y="1160737"/>
                    </a:cubicBezTo>
                    <a:cubicBezTo>
                      <a:pt x="4746623" y="1879004"/>
                      <a:pt x="4746623" y="2763945"/>
                      <a:pt x="4331931" y="3482212"/>
                    </a:cubicBezTo>
                    <a:lnTo>
                      <a:pt x="2321475" y="2321475"/>
                    </a:lnTo>
                    <a:lnTo>
                      <a:pt x="2321475" y="0"/>
                    </a:lnTo>
                    <a:close/>
                  </a:path>
                </a:pathLst>
              </a:custGeom>
              <a:solidFill>
                <a:srgbClr val="00188F"/>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85288" tIns="917695" rIns="604296" bIns="2299525" numCol="1" spcCol="1270" anchor="ctr" anchorCtr="0">
                <a:noAutofit/>
              </a:bodyPr>
              <a:lstStyle/>
              <a:p>
                <a:pPr lvl="0" algn="ctr" defTabSz="2133600">
                  <a:lnSpc>
                    <a:spcPct val="90000"/>
                  </a:lnSpc>
                  <a:spcBef>
                    <a:spcPct val="0"/>
                  </a:spcBef>
                  <a:spcAft>
                    <a:spcPct val="35000"/>
                  </a:spcAft>
                </a:pPr>
                <a:endParaRPr lang="en-US" sz="4800" kern="1200" dirty="0"/>
              </a:p>
            </p:txBody>
          </p:sp>
          <p:sp>
            <p:nvSpPr>
              <p:cNvPr id="31" name="Freeform 30"/>
              <p:cNvSpPr/>
              <p:nvPr/>
            </p:nvSpPr>
            <p:spPr>
              <a:xfrm rot="3600000">
                <a:off x="8576971" y="1804835"/>
                <a:ext cx="3466961" cy="3466961"/>
              </a:xfrm>
              <a:custGeom>
                <a:avLst/>
                <a:gdLst>
                  <a:gd name="connsiteX0" fmla="*/ 311019 w 4642950"/>
                  <a:gd name="connsiteY0" fmla="*/ 3482213 h 4642950"/>
                  <a:gd name="connsiteX1" fmla="*/ 311019 w 4642950"/>
                  <a:gd name="connsiteY1" fmla="*/ 1160738 h 4642950"/>
                  <a:gd name="connsiteX2" fmla="*/ 2321475 w 4642950"/>
                  <a:gd name="connsiteY2" fmla="*/ 0 h 4642950"/>
                  <a:gd name="connsiteX3" fmla="*/ 2321475 w 4642950"/>
                  <a:gd name="connsiteY3" fmla="*/ 2321475 h 4642950"/>
                  <a:gd name="connsiteX4" fmla="*/ 311019 w 4642950"/>
                  <a:gd name="connsiteY4" fmla="*/ 3482213 h 464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2950" h="4642950">
                    <a:moveTo>
                      <a:pt x="311019" y="3482213"/>
                    </a:moveTo>
                    <a:cubicBezTo>
                      <a:pt x="-103673" y="2763946"/>
                      <a:pt x="-103673" y="1879005"/>
                      <a:pt x="311019" y="1160738"/>
                    </a:cubicBezTo>
                    <a:cubicBezTo>
                      <a:pt x="725711" y="442471"/>
                      <a:pt x="1492092" y="0"/>
                      <a:pt x="2321475" y="0"/>
                    </a:cubicBezTo>
                    <a:lnTo>
                      <a:pt x="2321475" y="2321475"/>
                    </a:lnTo>
                    <a:lnTo>
                      <a:pt x="311019" y="3482213"/>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419" tIns="972968" rIns="2631165" bIns="2244252" numCol="1" spcCol="1270" anchor="ctr" anchorCtr="0">
                <a:noAutofit/>
              </a:bodyPr>
              <a:lstStyle/>
              <a:p>
                <a:pPr lvl="0" algn="ctr" defTabSz="2133600">
                  <a:lnSpc>
                    <a:spcPct val="90000"/>
                  </a:lnSpc>
                  <a:spcBef>
                    <a:spcPct val="0"/>
                  </a:spcBef>
                  <a:spcAft>
                    <a:spcPct val="35000"/>
                  </a:spcAft>
                </a:pPr>
                <a:endParaRPr lang="en-US" sz="4800" kern="1200" dirty="0"/>
              </a:p>
            </p:txBody>
          </p:sp>
        </p:grpSp>
      </p:grpSp>
      <p:sp>
        <p:nvSpPr>
          <p:cNvPr id="27" name="Oval 26"/>
          <p:cNvSpPr/>
          <p:nvPr/>
        </p:nvSpPr>
        <p:spPr bwMode="auto">
          <a:xfrm>
            <a:off x="9615741" y="2843605"/>
            <a:ext cx="1389421" cy="1389421"/>
          </a:xfrm>
          <a:prstGeom prst="ellipse">
            <a:avLst/>
          </a:prstGeom>
          <a:solidFill>
            <a:schemeClr val="tx2"/>
          </a:solidFill>
          <a:ln w="28575">
            <a:solidFill>
              <a:srgbClr val="42BE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312664"/>
            <a:ext cx="12057380" cy="898600"/>
          </a:xfrm>
        </p:spPr>
        <p:txBody>
          <a:bodyPr/>
          <a:lstStyle/>
          <a:p>
            <a:r>
              <a:rPr lang="en-US" spc="0" dirty="0" err="1"/>
              <a:t>Integração</a:t>
            </a:r>
            <a:r>
              <a:rPr lang="en-US" spc="0" dirty="0"/>
              <a:t> com Docker</a:t>
            </a:r>
            <a:br>
              <a:rPr lang="en-US" spc="0" dirty="0"/>
            </a:br>
            <a:r>
              <a:rPr lang="en-US" sz="3200" spc="0" dirty="0" err="1">
                <a:gradFill>
                  <a:gsLst>
                    <a:gs pos="7619">
                      <a:srgbClr val="00188F"/>
                    </a:gs>
                    <a:gs pos="35000">
                      <a:srgbClr val="00188F"/>
                    </a:gs>
                  </a:gsLst>
                  <a:lin ang="5400000" scaled="0"/>
                </a:gradFill>
              </a:rPr>
              <a:t>União</a:t>
            </a:r>
            <a:r>
              <a:rPr lang="en-US" sz="3200" spc="0" dirty="0">
                <a:gradFill>
                  <a:gsLst>
                    <a:gs pos="7619">
                      <a:srgbClr val="00188F"/>
                    </a:gs>
                    <a:gs pos="35000">
                      <a:srgbClr val="00188F"/>
                    </a:gs>
                  </a:gsLst>
                  <a:lin ang="5400000" scaled="0"/>
                </a:gradFill>
              </a:rPr>
              <a:t> de </a:t>
            </a:r>
            <a:r>
              <a:rPr lang="en-US" sz="3200" spc="0" dirty="0" err="1">
                <a:gradFill>
                  <a:gsLst>
                    <a:gs pos="7619">
                      <a:srgbClr val="00188F"/>
                    </a:gs>
                    <a:gs pos="35000">
                      <a:srgbClr val="00188F"/>
                    </a:gs>
                  </a:gsLst>
                  <a:lin ang="5400000" scaled="0"/>
                </a:gradFill>
              </a:rPr>
              <a:t>investimentos</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estratégicos</a:t>
            </a:r>
            <a:r>
              <a:rPr lang="en-US" sz="3200" spc="0" dirty="0">
                <a:gradFill>
                  <a:gsLst>
                    <a:gs pos="7619">
                      <a:srgbClr val="00188F"/>
                    </a:gs>
                    <a:gs pos="35000">
                      <a:srgbClr val="00188F"/>
                    </a:gs>
                  </a:gsLst>
                  <a:lin ang="5400000" scaled="0"/>
                </a:gradFill>
              </a:rPr>
              <a:t> para </a:t>
            </a:r>
            <a:r>
              <a:rPr lang="en-US" sz="3200" spc="0" dirty="0" err="1">
                <a:gradFill>
                  <a:gsLst>
                    <a:gs pos="7619">
                      <a:srgbClr val="00188F"/>
                    </a:gs>
                    <a:gs pos="35000">
                      <a:srgbClr val="00188F"/>
                    </a:gs>
                  </a:gsLst>
                  <a:lin ang="5400000" scaled="0"/>
                </a:gradFill>
              </a:rPr>
              <a:t>direcionar</a:t>
            </a:r>
            <a:r>
              <a:rPr lang="en-US" sz="3200" spc="0" dirty="0">
                <a:gradFill>
                  <a:gsLst>
                    <a:gs pos="7619">
                      <a:srgbClr val="00188F"/>
                    </a:gs>
                    <a:gs pos="35000">
                      <a:srgbClr val="00188F"/>
                    </a:gs>
                  </a:gsLst>
                  <a:lin ang="5400000" scaled="0"/>
                </a:gradFill>
              </a:rPr>
              <a:t> o </a:t>
            </a:r>
            <a:r>
              <a:rPr lang="en-US" sz="3200" spc="0" dirty="0" err="1">
                <a:gradFill>
                  <a:gsLst>
                    <a:gs pos="7619">
                      <a:srgbClr val="00188F"/>
                    </a:gs>
                    <a:gs pos="35000">
                      <a:srgbClr val="00188F"/>
                    </a:gs>
                  </a:gsLst>
                  <a:lin ang="5400000" scaled="0"/>
                </a:gradFill>
              </a:rPr>
              <a:t>futuro</a:t>
            </a:r>
            <a:r>
              <a:rPr lang="en-US" sz="3200" spc="0" dirty="0">
                <a:gradFill>
                  <a:gsLst>
                    <a:gs pos="7619">
                      <a:srgbClr val="00188F"/>
                    </a:gs>
                    <a:gs pos="35000">
                      <a:srgbClr val="00188F"/>
                    </a:gs>
                  </a:gsLst>
                  <a:lin ang="5400000" scaled="0"/>
                </a:gradFill>
              </a:rPr>
              <a:t> dos containers</a:t>
            </a:r>
            <a:endParaRPr lang="en-US" spc="0" dirty="0">
              <a:gradFill>
                <a:gsLst>
                  <a:gs pos="7619">
                    <a:srgbClr val="00188F"/>
                  </a:gs>
                  <a:gs pos="35000">
                    <a:srgbClr val="00188F"/>
                  </a:gs>
                </a:gsLst>
                <a:lin ang="5400000" scaled="0"/>
              </a:gradFill>
            </a:endParaRPr>
          </a:p>
        </p:txBody>
      </p:sp>
      <p:sp>
        <p:nvSpPr>
          <p:cNvPr id="4" name="TextBox 7"/>
          <p:cNvSpPr txBox="1"/>
          <p:nvPr/>
        </p:nvSpPr>
        <p:spPr>
          <a:xfrm>
            <a:off x="3498866" y="5490953"/>
            <a:ext cx="4697396" cy="1120307"/>
          </a:xfrm>
          <a:prstGeom prst="rect">
            <a:avLst/>
          </a:prstGeom>
          <a:noFill/>
        </p:spPr>
        <p:txBody>
          <a:bodyPr wrap="square" lIns="182880" tIns="146304" rIns="182880" bIns="146304" rtlCol="0">
            <a:spAutoFit/>
          </a:bodyPr>
          <a:lstStyle/>
          <a:p>
            <a:pPr algn="ctr">
              <a:lnSpc>
                <a:spcPct val="90000"/>
              </a:lnSpc>
              <a:spcAft>
                <a:spcPts val="600"/>
              </a:spcAft>
            </a:pPr>
            <a:r>
              <a:rPr lang="en-US" dirty="0" err="1">
                <a:gradFill>
                  <a:gsLst>
                    <a:gs pos="2917">
                      <a:schemeClr val="tx1"/>
                    </a:gs>
                    <a:gs pos="30000">
                      <a:schemeClr val="tx1"/>
                    </a:gs>
                  </a:gsLst>
                  <a:lin ang="5400000" scaled="0"/>
                </a:gradFill>
              </a:rPr>
              <a:t>Investimentos</a:t>
            </a:r>
            <a:r>
              <a:rPr lang="en-US" dirty="0">
                <a:gradFill>
                  <a:gsLst>
                    <a:gs pos="2917">
                      <a:schemeClr val="tx1"/>
                    </a:gs>
                    <a:gs pos="30000">
                      <a:schemeClr val="tx1"/>
                    </a:gs>
                  </a:gsLst>
                  <a:lin ang="5400000" scaled="0"/>
                </a:gradFill>
              </a:rPr>
              <a:t> no Windows Server 2016</a:t>
            </a:r>
          </a:p>
          <a:p>
            <a:pPr algn="ctr">
              <a:lnSpc>
                <a:spcPct val="90000"/>
              </a:lnSpc>
              <a:spcAft>
                <a:spcPts val="600"/>
              </a:spcAft>
            </a:pPr>
            <a:r>
              <a:rPr lang="en-US" dirty="0">
                <a:gradFill>
                  <a:gsLst>
                    <a:gs pos="2917">
                      <a:schemeClr val="tx1"/>
                    </a:gs>
                    <a:gs pos="30000">
                      <a:schemeClr val="tx1"/>
                    </a:gs>
                  </a:gsLst>
                  <a:lin ang="5400000" scaled="0"/>
                </a:gradFill>
              </a:rPr>
              <a:t>Desenvolvimento Open source do</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Docker Engine para Windows Server</a:t>
            </a:r>
          </a:p>
        </p:txBody>
      </p:sp>
      <p:sp>
        <p:nvSpPr>
          <p:cNvPr id="5" name="Rectangle 8"/>
          <p:cNvSpPr/>
          <p:nvPr/>
        </p:nvSpPr>
        <p:spPr>
          <a:xfrm>
            <a:off x="8196262" y="5425725"/>
            <a:ext cx="4135438" cy="1166473"/>
          </a:xfrm>
          <a:prstGeom prst="rect">
            <a:avLst/>
          </a:prstGeom>
        </p:spPr>
        <p:txBody>
          <a:bodyPr wrap="square">
            <a:spAutoFit/>
          </a:bodyPr>
          <a:lstStyle/>
          <a:p>
            <a:pPr algn="ctr">
              <a:lnSpc>
                <a:spcPct val="90000"/>
              </a:lnSpc>
              <a:spcAft>
                <a:spcPts val="600"/>
              </a:spcAft>
            </a:pPr>
            <a:r>
              <a:rPr lang="en-US" dirty="0">
                <a:gradFill>
                  <a:gsLst>
                    <a:gs pos="2917">
                      <a:schemeClr val="tx1"/>
                    </a:gs>
                    <a:gs pos="30000">
                      <a:schemeClr val="tx1"/>
                    </a:gs>
                  </a:gsLst>
                  <a:lin ang="5400000" scaled="0"/>
                </a:gradFill>
              </a:rPr>
              <a:t>Azure </a:t>
            </a:r>
            <a:r>
              <a:rPr lang="en-US" dirty="0" err="1">
                <a:gradFill>
                  <a:gsLst>
                    <a:gs pos="2917">
                      <a:schemeClr val="tx1"/>
                    </a:gs>
                    <a:gs pos="30000">
                      <a:schemeClr val="tx1"/>
                    </a:gs>
                  </a:gsLst>
                  <a:lin ang="5400000" scaled="0"/>
                </a:gradFill>
              </a:rPr>
              <a:t>suportado</a:t>
            </a:r>
            <a:r>
              <a:rPr lang="en-US" dirty="0">
                <a:gradFill>
                  <a:gsLst>
                    <a:gs pos="2917">
                      <a:schemeClr val="tx1"/>
                    </a:gs>
                    <a:gs pos="30000">
                      <a:schemeClr val="tx1"/>
                    </a:gs>
                  </a:gsLst>
                  <a:lin ang="5400000" scaled="0"/>
                </a:gradFill>
              </a:rPr>
              <a:t> para APIs </a:t>
            </a:r>
            <a:r>
              <a:rPr lang="en-US" dirty="0" err="1">
                <a:gradFill>
                  <a:gsLst>
                    <a:gs pos="2917">
                      <a:schemeClr val="tx1"/>
                    </a:gs>
                    <a:gs pos="30000">
                      <a:schemeClr val="tx1"/>
                    </a:gs>
                  </a:gsLst>
                  <a:lin ang="5400000" scaled="0"/>
                </a:gradFill>
              </a:rPr>
              <a:t>abertas</a:t>
            </a:r>
            <a:r>
              <a:rPr lang="en-US" dirty="0">
                <a:gradFill>
                  <a:gsLst>
                    <a:gs pos="2917">
                      <a:schemeClr val="tx1"/>
                    </a:gs>
                    <a:gs pos="30000">
                      <a:schemeClr val="tx1"/>
                    </a:gs>
                  </a:gsLst>
                  <a:lin ang="5400000" scaled="0"/>
                </a:gradFill>
              </a:rPr>
              <a:t> de </a:t>
            </a:r>
            <a:r>
              <a:rPr lang="en-US" dirty="0" err="1">
                <a:gradFill>
                  <a:gsLst>
                    <a:gs pos="2917">
                      <a:schemeClr val="tx1"/>
                    </a:gs>
                    <a:gs pos="30000">
                      <a:schemeClr val="tx1"/>
                    </a:gs>
                  </a:gsLst>
                  <a:lin ang="5400000" scaled="0"/>
                </a:gradFill>
              </a:rPr>
              <a:t>orquestração</a:t>
            </a:r>
            <a:r>
              <a:rPr lang="en-US" dirty="0">
                <a:gradFill>
                  <a:gsLst>
                    <a:gs pos="2917">
                      <a:schemeClr val="tx1"/>
                    </a:gs>
                    <a:gs pos="30000">
                      <a:schemeClr val="tx1"/>
                    </a:gs>
                  </a:gsLst>
                  <a:lin ang="5400000" scaled="0"/>
                </a:gradFill>
              </a:rPr>
              <a:t> do Docker</a:t>
            </a:r>
          </a:p>
          <a:p>
            <a:pPr algn="ctr">
              <a:lnSpc>
                <a:spcPct val="90000"/>
              </a:lnSpc>
              <a:spcAft>
                <a:spcPts val="600"/>
              </a:spcAft>
            </a:pPr>
            <a:r>
              <a:rPr lang="en-US" dirty="0" err="1">
                <a:gradFill>
                  <a:gsLst>
                    <a:gs pos="2917">
                      <a:schemeClr val="tx1"/>
                    </a:gs>
                    <a:gs pos="30000">
                      <a:schemeClr val="tx1"/>
                    </a:gs>
                  </a:gsLst>
                  <a:lin ang="5400000" scaled="0"/>
                </a:gradFill>
              </a:rPr>
              <a:t>Federação</a:t>
            </a:r>
            <a:r>
              <a:rPr lang="en-US" dirty="0">
                <a:gradFill>
                  <a:gsLst>
                    <a:gs pos="2917">
                      <a:schemeClr val="tx1"/>
                    </a:gs>
                    <a:gs pos="30000">
                      <a:schemeClr val="tx1"/>
                    </a:gs>
                  </a:gsLst>
                  <a:lin ang="5400000" scaled="0"/>
                </a:gradFill>
              </a:rPr>
              <a:t> das </a:t>
            </a:r>
            <a:r>
              <a:rPr lang="en-US" dirty="0" err="1">
                <a:gradFill>
                  <a:gsLst>
                    <a:gs pos="2917">
                      <a:schemeClr val="tx1"/>
                    </a:gs>
                    <a:gs pos="30000">
                      <a:schemeClr val="tx1"/>
                    </a:gs>
                  </a:gsLst>
                  <a:lin ang="5400000" scaled="0"/>
                </a:gradFill>
              </a:rPr>
              <a:t>imagens</a:t>
            </a:r>
            <a:r>
              <a:rPr lang="en-US" dirty="0">
                <a:gradFill>
                  <a:gsLst>
                    <a:gs pos="2917">
                      <a:schemeClr val="tx1"/>
                    </a:gs>
                    <a:gs pos="30000">
                      <a:schemeClr val="tx1"/>
                    </a:gs>
                  </a:gsLst>
                  <a:lin ang="5400000" scaled="0"/>
                </a:gradFill>
              </a:rPr>
              <a:t> do Docker Hub para a </a:t>
            </a:r>
            <a:r>
              <a:rPr lang="en-US" dirty="0" err="1">
                <a:gradFill>
                  <a:gsLst>
                    <a:gs pos="2917">
                      <a:schemeClr val="tx1"/>
                    </a:gs>
                    <a:gs pos="30000">
                      <a:schemeClr val="tx1"/>
                    </a:gs>
                  </a:gsLst>
                  <a:lin ang="5400000" scaled="0"/>
                </a:gradFill>
              </a:rPr>
              <a:t>galeria</a:t>
            </a:r>
            <a:r>
              <a:rPr lang="en-US" dirty="0">
                <a:gradFill>
                  <a:gsLst>
                    <a:gs pos="2917">
                      <a:schemeClr val="tx1"/>
                    </a:gs>
                    <a:gs pos="30000">
                      <a:schemeClr val="tx1"/>
                    </a:gs>
                  </a:gsLst>
                  <a:lin ang="5400000" scaled="0"/>
                </a:gradFill>
              </a:rPr>
              <a:t> do Azure Gallery e Portal</a:t>
            </a:r>
          </a:p>
        </p:txBody>
      </p:sp>
      <p:sp>
        <p:nvSpPr>
          <p:cNvPr id="10" name="TextBox 11"/>
          <p:cNvSpPr txBox="1"/>
          <p:nvPr/>
        </p:nvSpPr>
        <p:spPr>
          <a:xfrm rot="10800000">
            <a:off x="3239537" y="5146951"/>
            <a:ext cx="814967" cy="1888209"/>
          </a:xfrm>
          <a:prstGeom prst="rect">
            <a:avLst/>
          </a:prstGeom>
          <a:noFill/>
        </p:spPr>
        <p:txBody>
          <a:bodyPr wrap="none" lIns="182880" tIns="146304" rIns="182880" bIns="146304" rtlCol="0">
            <a:spAutoFit/>
          </a:bodyPr>
          <a:lstStyle/>
          <a:p>
            <a:pPr>
              <a:lnSpc>
                <a:spcPct val="90000"/>
              </a:lnSpc>
              <a:spcAft>
                <a:spcPts val="600"/>
              </a:spcAft>
            </a:pPr>
            <a:r>
              <a:rPr lang="en-US" sz="11500" dirty="0">
                <a:solidFill>
                  <a:srgbClr val="FFA141"/>
                </a:solidFill>
              </a:rPr>
              <a:t>}</a:t>
            </a:r>
            <a:endParaRPr lang="en-US" sz="1600" dirty="0">
              <a:solidFill>
                <a:srgbClr val="FFA141"/>
              </a:solidFill>
            </a:endParaRPr>
          </a:p>
        </p:txBody>
      </p:sp>
      <p:sp>
        <p:nvSpPr>
          <p:cNvPr id="11" name="TextBox 12"/>
          <p:cNvSpPr txBox="1"/>
          <p:nvPr/>
        </p:nvSpPr>
        <p:spPr>
          <a:xfrm>
            <a:off x="1245364" y="5528829"/>
            <a:ext cx="2253502" cy="960263"/>
          </a:xfrm>
          <a:prstGeom prst="rect">
            <a:avLst/>
          </a:prstGeom>
          <a:noFill/>
        </p:spPr>
        <p:txBody>
          <a:bodyPr wrap="none" lIns="182880" tIns="146304" rIns="182880" bIns="146304" rtlCol="0">
            <a:spAutoFit/>
          </a:bodyPr>
          <a:lstStyle/>
          <a:p>
            <a:pPr algn="r">
              <a:lnSpc>
                <a:spcPct val="90000"/>
              </a:lnSpc>
              <a:spcAft>
                <a:spcPts val="600"/>
              </a:spcAft>
            </a:pPr>
            <a:r>
              <a:rPr lang="en-US" sz="2400" dirty="0" err="1">
                <a:gradFill>
                  <a:gsLst>
                    <a:gs pos="2917">
                      <a:schemeClr val="tx1"/>
                    </a:gs>
                    <a:gs pos="30000">
                      <a:schemeClr val="tx1"/>
                    </a:gs>
                  </a:gsLst>
                  <a:lin ang="5400000" scaled="0"/>
                </a:gradFill>
              </a:rPr>
              <a:t>Investimentos</a:t>
            </a:r>
            <a:br>
              <a:rPr lang="en-US" sz="2400" dirty="0">
                <a:gradFill>
                  <a:gsLst>
                    <a:gs pos="2917">
                      <a:schemeClr val="tx1"/>
                    </a:gs>
                    <a:gs pos="30000">
                      <a:schemeClr val="tx1"/>
                    </a:gs>
                  </a:gsLst>
                  <a:lin ang="5400000" scaled="0"/>
                </a:gradFill>
              </a:rPr>
            </a:br>
            <a:r>
              <a:rPr lang="en-US" sz="2400" dirty="0" err="1">
                <a:gradFill>
                  <a:gsLst>
                    <a:gs pos="2917">
                      <a:schemeClr val="tx1"/>
                    </a:gs>
                    <a:gs pos="30000">
                      <a:schemeClr val="tx1"/>
                    </a:gs>
                  </a:gsLst>
                  <a:lin ang="5400000" scaled="0"/>
                </a:gradFill>
              </a:rPr>
              <a:t>Estratégicos</a:t>
            </a:r>
            <a:endParaRPr lang="en-US" sz="2400" dirty="0">
              <a:gradFill>
                <a:gsLst>
                  <a:gs pos="2917">
                    <a:schemeClr val="tx1"/>
                  </a:gs>
                  <a:gs pos="30000">
                    <a:schemeClr val="tx1"/>
                  </a:gs>
                </a:gsLst>
                <a:lin ang="5400000" scaled="0"/>
              </a:gradFill>
            </a:endParaRPr>
          </a:p>
        </p:txBody>
      </p:sp>
      <p:sp>
        <p:nvSpPr>
          <p:cNvPr id="16" name="Rectangle 16"/>
          <p:cNvSpPr/>
          <p:nvPr/>
        </p:nvSpPr>
        <p:spPr>
          <a:xfrm>
            <a:off x="221918" y="1964422"/>
            <a:ext cx="3748315" cy="3830161"/>
          </a:xfrm>
          <a:prstGeom prst="rect">
            <a:avLst/>
          </a:prstGeom>
          <a:noFill/>
          <a:ln w="12700" cap="flat" cmpd="sng" algn="ctr">
            <a:noFill/>
            <a:prstDash val="solid"/>
            <a:miter lim="800000"/>
          </a:ln>
          <a:effectLst/>
        </p:spPr>
        <p:txBody>
          <a:bodyPr lIns="182880" tIns="182880" rIns="182880" bIns="9144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584">
              <a:lnSpc>
                <a:spcPct val="90000"/>
              </a:lnSpc>
              <a:spcBef>
                <a:spcPts val="306"/>
              </a:spcBef>
              <a:spcAft>
                <a:spcPts val="612"/>
              </a:spcAft>
              <a:buClr>
                <a:srgbClr val="EFEFEF"/>
              </a:buClr>
            </a:pPr>
            <a:r>
              <a:rPr lang="en-US" b="1" dirty="0">
                <a:gradFill>
                  <a:gsLst>
                    <a:gs pos="7619">
                      <a:srgbClr val="00188F"/>
                    </a:gs>
                    <a:gs pos="35000">
                      <a:srgbClr val="00188F"/>
                    </a:gs>
                  </a:gsLst>
                  <a:lin ang="5400000" scaled="0"/>
                </a:gradFill>
                <a:cs typeface="Segoe UI" pitchFamily="34" charset="0"/>
              </a:rPr>
              <a:t>Docker: </a:t>
            </a:r>
            <a:r>
              <a:rPr lang="en-US" dirty="0" err="1">
                <a:gradFill>
                  <a:gsLst>
                    <a:gs pos="19048">
                      <a:schemeClr val="tx1"/>
                    </a:gs>
                    <a:gs pos="65000">
                      <a:schemeClr val="tx1"/>
                    </a:gs>
                  </a:gsLst>
                  <a:lin ang="5400000" scaled="0"/>
                </a:gradFill>
                <a:cs typeface="Segoe UI" pitchFamily="34" charset="0"/>
              </a:rPr>
              <a:t>Mecanismo</a:t>
            </a:r>
            <a:r>
              <a:rPr lang="en-US" dirty="0">
                <a:gradFill>
                  <a:gsLst>
                    <a:gs pos="19048">
                      <a:schemeClr val="tx1"/>
                    </a:gs>
                    <a:gs pos="65000">
                      <a:schemeClr val="tx1"/>
                    </a:gs>
                  </a:gsLst>
                  <a:lin ang="5400000" scaled="0"/>
                </a:gradFill>
                <a:cs typeface="Segoe UI" pitchFamily="34" charset="0"/>
              </a:rPr>
              <a:t> open source que automatize a </a:t>
            </a:r>
            <a:r>
              <a:rPr lang="en-US" dirty="0" err="1">
                <a:gradFill>
                  <a:gsLst>
                    <a:gs pos="19048">
                      <a:schemeClr val="tx1"/>
                    </a:gs>
                    <a:gs pos="65000">
                      <a:schemeClr val="tx1"/>
                    </a:gs>
                  </a:gsLst>
                  <a:lin ang="5400000" scaled="0"/>
                </a:gradFill>
                <a:cs typeface="Segoe UI" pitchFamily="34" charset="0"/>
              </a:rPr>
              <a:t>implantação</a:t>
            </a:r>
            <a:r>
              <a:rPr lang="en-US" dirty="0">
                <a:gradFill>
                  <a:gsLst>
                    <a:gs pos="19048">
                      <a:schemeClr val="tx1"/>
                    </a:gs>
                    <a:gs pos="65000">
                      <a:schemeClr val="tx1"/>
                    </a:gs>
                  </a:gsLst>
                  <a:lin ang="5400000" scaled="0"/>
                </a:gradFill>
                <a:cs typeface="Segoe UI" pitchFamily="34" charset="0"/>
              </a:rPr>
              <a:t> de </a:t>
            </a:r>
            <a:r>
              <a:rPr lang="en-US" dirty="0" err="1">
                <a:gradFill>
                  <a:gsLst>
                    <a:gs pos="19048">
                      <a:schemeClr val="tx1"/>
                    </a:gs>
                    <a:gs pos="65000">
                      <a:schemeClr val="tx1"/>
                    </a:gs>
                  </a:gsLst>
                  <a:lin ang="5400000" scaled="0"/>
                </a:gradFill>
                <a:cs typeface="Segoe UI" pitchFamily="34" charset="0"/>
              </a:rPr>
              <a:t>qualquer</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aplicação</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como</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portátil</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como</a:t>
            </a:r>
            <a:r>
              <a:rPr lang="en-US" dirty="0">
                <a:gradFill>
                  <a:gsLst>
                    <a:gs pos="19048">
                      <a:schemeClr val="tx1"/>
                    </a:gs>
                    <a:gs pos="65000">
                      <a:schemeClr val="tx1"/>
                    </a:gs>
                  </a:gsLst>
                  <a:lin ang="5400000" scaled="0"/>
                </a:gradFill>
                <a:cs typeface="Segoe UI" pitchFamily="34" charset="0"/>
              </a:rPr>
              <a:t> um container auto-</a:t>
            </a:r>
            <a:r>
              <a:rPr lang="en-US" dirty="0" err="1">
                <a:gradFill>
                  <a:gsLst>
                    <a:gs pos="19048">
                      <a:schemeClr val="tx1"/>
                    </a:gs>
                    <a:gs pos="65000">
                      <a:schemeClr val="tx1"/>
                    </a:gs>
                  </a:gsLst>
                  <a:lin ang="5400000" scaled="0"/>
                </a:gradFill>
                <a:cs typeface="Segoe UI" pitchFamily="34" charset="0"/>
              </a:rPr>
              <a:t>suficiente</a:t>
            </a:r>
            <a:r>
              <a:rPr lang="en-US" dirty="0">
                <a:gradFill>
                  <a:gsLst>
                    <a:gs pos="19048">
                      <a:schemeClr val="tx1"/>
                    </a:gs>
                    <a:gs pos="65000">
                      <a:schemeClr val="tx1"/>
                    </a:gs>
                  </a:gsLst>
                  <a:lin ang="5400000" scaled="0"/>
                </a:gradFill>
                <a:cs typeface="Segoe UI" pitchFamily="34" charset="0"/>
              </a:rPr>
              <a:t> que </a:t>
            </a:r>
            <a:r>
              <a:rPr lang="en-US" dirty="0" err="1">
                <a:gradFill>
                  <a:gsLst>
                    <a:gs pos="19048">
                      <a:schemeClr val="tx1"/>
                    </a:gs>
                    <a:gs pos="65000">
                      <a:schemeClr val="tx1"/>
                    </a:gs>
                  </a:gsLst>
                  <a:lin ang="5400000" scaled="0"/>
                </a:gradFill>
                <a:cs typeface="Segoe UI" pitchFamily="34" charset="0"/>
              </a:rPr>
              <a:t>pode</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ser</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executado</a:t>
            </a:r>
            <a:r>
              <a:rPr lang="en-US" dirty="0">
                <a:gradFill>
                  <a:gsLst>
                    <a:gs pos="19048">
                      <a:schemeClr val="tx1"/>
                    </a:gs>
                    <a:gs pos="65000">
                      <a:schemeClr val="tx1"/>
                    </a:gs>
                  </a:gsLst>
                  <a:lin ang="5400000" scaled="0"/>
                </a:gradFill>
                <a:cs typeface="Segoe UI" pitchFamily="34" charset="0"/>
              </a:rPr>
              <a:t> em </a:t>
            </a:r>
            <a:r>
              <a:rPr lang="en-US" dirty="0" err="1">
                <a:gradFill>
                  <a:gsLst>
                    <a:gs pos="19048">
                      <a:schemeClr val="tx1"/>
                    </a:gs>
                    <a:gs pos="65000">
                      <a:schemeClr val="tx1"/>
                    </a:gs>
                  </a:gsLst>
                  <a:lin ang="5400000" scaled="0"/>
                </a:gradFill>
                <a:cs typeface="Segoe UI" pitchFamily="34" charset="0"/>
              </a:rPr>
              <a:t>qualquer</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lugar</a:t>
            </a:r>
            <a:r>
              <a:rPr lang="en-US" dirty="0">
                <a:gradFill>
                  <a:gsLst>
                    <a:gs pos="19048">
                      <a:schemeClr val="tx1"/>
                    </a:gs>
                    <a:gs pos="65000">
                      <a:schemeClr val="tx1"/>
                    </a:gs>
                  </a:gsLst>
                  <a:lin ang="5400000" scaled="0"/>
                </a:gradFill>
                <a:cs typeface="Segoe UI" pitchFamily="34" charset="0"/>
              </a:rPr>
              <a:t>.</a:t>
            </a:r>
          </a:p>
          <a:p>
            <a:pPr marL="0" lvl="1" defTabSz="471584">
              <a:lnSpc>
                <a:spcPct val="90000"/>
              </a:lnSpc>
              <a:spcBef>
                <a:spcPts val="306"/>
              </a:spcBef>
              <a:spcAft>
                <a:spcPts val="612"/>
              </a:spcAft>
              <a:buClr>
                <a:srgbClr val="EFEFEF"/>
              </a:buClr>
            </a:pPr>
            <a:r>
              <a:rPr lang="en-US" b="1" dirty="0" err="1">
                <a:gradFill>
                  <a:gsLst>
                    <a:gs pos="7619">
                      <a:srgbClr val="00188F"/>
                    </a:gs>
                    <a:gs pos="35000">
                      <a:srgbClr val="00188F"/>
                    </a:gs>
                  </a:gsLst>
                  <a:lin ang="5400000" scaled="0"/>
                </a:gradFill>
                <a:cs typeface="Segoe UI" pitchFamily="34" charset="0"/>
              </a:rPr>
              <a:t>Parceria</a:t>
            </a:r>
            <a:r>
              <a:rPr lang="en-US" b="1" dirty="0">
                <a:gradFill>
                  <a:gsLst>
                    <a:gs pos="7619">
                      <a:srgbClr val="00188F"/>
                    </a:gs>
                    <a:gs pos="35000">
                      <a:srgbClr val="00188F"/>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Permitir</a:t>
            </a:r>
            <a:r>
              <a:rPr lang="en-US" dirty="0">
                <a:gradFill>
                  <a:gsLst>
                    <a:gs pos="19048">
                      <a:schemeClr val="tx1"/>
                    </a:gs>
                    <a:gs pos="65000">
                      <a:schemeClr val="tx1"/>
                    </a:gs>
                  </a:gsLst>
                  <a:lin ang="5400000" scaled="0"/>
                </a:gradFill>
                <a:cs typeface="Segoe UI" pitchFamily="34" charset="0"/>
              </a:rPr>
              <a:t> o </a:t>
            </a:r>
            <a:r>
              <a:rPr lang="en-US" dirty="0" err="1">
                <a:gradFill>
                  <a:gsLst>
                    <a:gs pos="19048">
                      <a:schemeClr val="tx1"/>
                    </a:gs>
                    <a:gs pos="65000">
                      <a:schemeClr val="tx1"/>
                    </a:gs>
                  </a:gsLst>
                  <a:lin ang="5400000" scaled="0"/>
                </a:gradFill>
                <a:cs typeface="Segoe UI" pitchFamily="34" charset="0"/>
              </a:rPr>
              <a:t>cliente</a:t>
            </a:r>
            <a:r>
              <a:rPr lang="en-US" dirty="0">
                <a:gradFill>
                  <a:gsLst>
                    <a:gs pos="19048">
                      <a:schemeClr val="tx1"/>
                    </a:gs>
                    <a:gs pos="65000">
                      <a:schemeClr val="tx1"/>
                    </a:gs>
                  </a:gsLst>
                  <a:lin ang="5400000" scaled="0"/>
                </a:gradFill>
                <a:cs typeface="Segoe UI" pitchFamily="34" charset="0"/>
              </a:rPr>
              <a:t> Docker </a:t>
            </a:r>
            <a:r>
              <a:rPr lang="en-US" dirty="0" err="1">
                <a:gradFill>
                  <a:gsLst>
                    <a:gs pos="19048">
                      <a:schemeClr val="tx1"/>
                    </a:gs>
                    <a:gs pos="65000">
                      <a:schemeClr val="tx1"/>
                    </a:gs>
                  </a:gsLst>
                  <a:lin ang="5400000" scaled="0"/>
                </a:gradFill>
                <a:cs typeface="Segoe UI" pitchFamily="34" charset="0"/>
              </a:rPr>
              <a:t>gerenciar</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multiplas</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aplicações</a:t>
            </a:r>
            <a:r>
              <a:rPr lang="en-US" dirty="0">
                <a:gradFill>
                  <a:gsLst>
                    <a:gs pos="19048">
                      <a:schemeClr val="tx1"/>
                    </a:gs>
                    <a:gs pos="65000">
                      <a:schemeClr val="tx1"/>
                    </a:gs>
                  </a:gsLst>
                  <a:lin ang="5400000" scaled="0"/>
                </a:gradFill>
                <a:cs typeface="Segoe UI" pitchFamily="34" charset="0"/>
              </a:rPr>
              <a:t> de multi-container para containers Windows e Linux, </a:t>
            </a:r>
            <a:r>
              <a:rPr lang="en-US" dirty="0" err="1">
                <a:gradFill>
                  <a:gsLst>
                    <a:gs pos="19048">
                      <a:schemeClr val="tx1"/>
                    </a:gs>
                    <a:gs pos="65000">
                      <a:schemeClr val="tx1"/>
                    </a:gs>
                  </a:gsLst>
                  <a:lin ang="5400000" scaled="0"/>
                </a:gradFill>
                <a:cs typeface="Segoe UI" pitchFamily="34" charset="0"/>
              </a:rPr>
              <a:t>independente</a:t>
            </a:r>
            <a:r>
              <a:rPr lang="en-US" dirty="0">
                <a:gradFill>
                  <a:gsLst>
                    <a:gs pos="19048">
                      <a:schemeClr val="tx1"/>
                    </a:gs>
                    <a:gs pos="65000">
                      <a:schemeClr val="tx1"/>
                    </a:gs>
                  </a:gsLst>
                  <a:lin ang="5400000" scaled="0"/>
                </a:gradFill>
                <a:cs typeface="Segoe UI" pitchFamily="34" charset="0"/>
              </a:rPr>
              <a:t> do Host de </a:t>
            </a:r>
            <a:r>
              <a:rPr lang="en-US" dirty="0" err="1">
                <a:gradFill>
                  <a:gsLst>
                    <a:gs pos="19048">
                      <a:schemeClr val="tx1"/>
                    </a:gs>
                    <a:gs pos="65000">
                      <a:schemeClr val="tx1"/>
                    </a:gs>
                  </a:gsLst>
                  <a:lin ang="5400000" scaled="0"/>
                </a:gradFill>
                <a:cs typeface="Segoe UI" pitchFamily="34" charset="0"/>
              </a:rPr>
              <a:t>hospedagem</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ou</a:t>
            </a:r>
            <a:r>
              <a:rPr lang="en-US" dirty="0">
                <a:gradFill>
                  <a:gsLst>
                    <a:gs pos="19048">
                      <a:schemeClr val="tx1"/>
                    </a:gs>
                    <a:gs pos="65000">
                      <a:schemeClr val="tx1"/>
                    </a:gs>
                  </a:gsLst>
                  <a:lin ang="5400000" scaled="0"/>
                </a:gradFill>
                <a:cs typeface="Segoe UI" pitchFamily="34" charset="0"/>
              </a:rPr>
              <a:t> </a:t>
            </a:r>
            <a:r>
              <a:rPr lang="en-US" dirty="0" err="1">
                <a:gradFill>
                  <a:gsLst>
                    <a:gs pos="19048">
                      <a:schemeClr val="tx1"/>
                    </a:gs>
                    <a:gs pos="65000">
                      <a:schemeClr val="tx1"/>
                    </a:gs>
                  </a:gsLst>
                  <a:lin ang="5400000" scaled="0"/>
                </a:gradFill>
                <a:cs typeface="Segoe UI" pitchFamily="34" charset="0"/>
              </a:rPr>
              <a:t>provedor</a:t>
            </a:r>
            <a:r>
              <a:rPr lang="en-US" dirty="0">
                <a:gradFill>
                  <a:gsLst>
                    <a:gs pos="19048">
                      <a:schemeClr val="tx1"/>
                    </a:gs>
                    <a:gs pos="65000">
                      <a:schemeClr val="tx1"/>
                    </a:gs>
                  </a:gsLst>
                  <a:lin ang="5400000" scaled="0"/>
                </a:gradFill>
                <a:cs typeface="Segoe UI" pitchFamily="34" charset="0"/>
              </a:rPr>
              <a:t> de </a:t>
            </a:r>
            <a:r>
              <a:rPr lang="en-US" dirty="0" err="1">
                <a:gradFill>
                  <a:gsLst>
                    <a:gs pos="19048">
                      <a:schemeClr val="tx1"/>
                    </a:gs>
                    <a:gs pos="65000">
                      <a:schemeClr val="tx1"/>
                    </a:gs>
                  </a:gsLst>
                  <a:lin ang="5400000" scaled="0"/>
                </a:gradFill>
                <a:cs typeface="Segoe UI" pitchFamily="34" charset="0"/>
              </a:rPr>
              <a:t>nuvem</a:t>
            </a:r>
            <a:endParaRPr lang="en-US" dirty="0">
              <a:gradFill>
                <a:gsLst>
                  <a:gs pos="19048">
                    <a:schemeClr val="tx1"/>
                  </a:gs>
                  <a:gs pos="65000">
                    <a:schemeClr val="tx1"/>
                  </a:gs>
                </a:gsLst>
                <a:lin ang="5400000" scaled="0"/>
              </a:gradFill>
              <a:cs typeface="Segoe UI" pitchFamily="34" charset="0"/>
            </a:endParaRPr>
          </a:p>
        </p:txBody>
      </p:sp>
      <p:sp>
        <p:nvSpPr>
          <p:cNvPr id="9" name="Oval 8"/>
          <p:cNvSpPr/>
          <p:nvPr/>
        </p:nvSpPr>
        <p:spPr bwMode="auto">
          <a:xfrm>
            <a:off x="4173142" y="1814945"/>
            <a:ext cx="3481503" cy="3481503"/>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p:nvPr/>
        </p:nvSpPr>
        <p:spPr bwMode="auto">
          <a:xfrm>
            <a:off x="4244589" y="3999078"/>
            <a:ext cx="3338608" cy="1297370"/>
          </a:xfrm>
          <a:custGeom>
            <a:avLst/>
            <a:gdLst>
              <a:gd name="connsiteX0" fmla="*/ 0 w 3338608"/>
              <a:gd name="connsiteY0" fmla="*/ 0 h 1297370"/>
              <a:gd name="connsiteX1" fmla="*/ 3338608 w 3338608"/>
              <a:gd name="connsiteY1" fmla="*/ 0 h 1297370"/>
              <a:gd name="connsiteX2" fmla="*/ 3316647 w 3338608"/>
              <a:gd name="connsiteY2" fmla="*/ 85409 h 1297370"/>
              <a:gd name="connsiteX3" fmla="*/ 1669304 w 3338608"/>
              <a:gd name="connsiteY3" fmla="*/ 1297370 h 1297370"/>
              <a:gd name="connsiteX4" fmla="*/ 21961 w 3338608"/>
              <a:gd name="connsiteY4" fmla="*/ 85409 h 1297370"/>
              <a:gd name="connsiteX5" fmla="*/ 0 w 3338608"/>
              <a:gd name="connsiteY5" fmla="*/ 0 h 12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608" h="1297370">
                <a:moveTo>
                  <a:pt x="0" y="0"/>
                </a:moveTo>
                <a:lnTo>
                  <a:pt x="3338608" y="0"/>
                </a:lnTo>
                <a:lnTo>
                  <a:pt x="3316647" y="85409"/>
                </a:lnTo>
                <a:cubicBezTo>
                  <a:pt x="3098257" y="787558"/>
                  <a:pt x="2443317" y="1297370"/>
                  <a:pt x="1669304" y="1297370"/>
                </a:cubicBezTo>
                <a:cubicBezTo>
                  <a:pt x="895292" y="1297370"/>
                  <a:pt x="240352" y="787558"/>
                  <a:pt x="21961" y="85409"/>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ight Arrow 12"/>
          <p:cNvSpPr/>
          <p:nvPr/>
        </p:nvSpPr>
        <p:spPr bwMode="auto">
          <a:xfrm>
            <a:off x="7251206" y="2735843"/>
            <a:ext cx="1281061" cy="1385454"/>
          </a:xfrm>
          <a:prstGeom prst="rightArrow">
            <a:avLst/>
          </a:prstGeom>
          <a:solidFill>
            <a:schemeClr val="accent4">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449695" y="4537252"/>
            <a:ext cx="92839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bg1"/>
                    </a:gs>
                    <a:gs pos="30000">
                      <a:schemeClr val="bg1"/>
                    </a:gs>
                  </a:gsLst>
                  <a:lin ang="5400000" scaled="0"/>
                </a:gradFill>
              </a:rPr>
              <a:t>Docker</a:t>
            </a:r>
          </a:p>
        </p:txBody>
      </p:sp>
      <p:sp>
        <p:nvSpPr>
          <p:cNvPr id="24" name="Rectangle 23"/>
          <p:cNvSpPr/>
          <p:nvPr/>
        </p:nvSpPr>
        <p:spPr bwMode="auto">
          <a:xfrm>
            <a:off x="4554993" y="2625213"/>
            <a:ext cx="2717800" cy="13738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2917">
                      <a:schemeClr val="bg1"/>
                    </a:gs>
                    <a:gs pos="30000">
                      <a:schemeClr val="bg1"/>
                    </a:gs>
                  </a:gsLst>
                  <a:lin ang="5400000" scaled="0"/>
                </a:gradFill>
              </a:rPr>
              <a:t>Dockerized app</a:t>
            </a:r>
          </a:p>
        </p:txBody>
      </p:sp>
      <p:grpSp>
        <p:nvGrpSpPr>
          <p:cNvPr id="22" name="Group 21"/>
          <p:cNvGrpSpPr/>
          <p:nvPr/>
        </p:nvGrpSpPr>
        <p:grpSpPr>
          <a:xfrm>
            <a:off x="4714561" y="3109647"/>
            <a:ext cx="1117797" cy="1197840"/>
            <a:chOff x="4489613" y="2864390"/>
            <a:chExt cx="1310996" cy="1404874"/>
          </a:xfrm>
        </p:grpSpPr>
        <p:sp>
          <p:nvSpPr>
            <p:cNvPr id="15" name="Rectangle 14"/>
            <p:cNvSpPr/>
            <p:nvPr/>
          </p:nvSpPr>
          <p:spPr bwMode="auto">
            <a:xfrm>
              <a:off x="4489613" y="2982658"/>
              <a:ext cx="1259089" cy="128660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541520" y="2912452"/>
              <a:ext cx="1259089" cy="1286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45720" numCol="1" spcCol="0" rtlCol="0" fromWordArt="0" anchor="b" anchorCtr="0" forceAA="0" compatLnSpc="1">
              <a:prstTxWarp prst="textNoShape">
                <a:avLst/>
              </a:prstTxWarp>
              <a:noAutofit/>
            </a:bodyPr>
            <a:lstStyle/>
            <a:p>
              <a:pPr algn="ctr">
                <a:lnSpc>
                  <a:spcPct val="90000"/>
                </a:lnSpc>
              </a:pPr>
              <a:r>
                <a:rPr lang="en-US" sz="1050" dirty="0">
                  <a:gradFill>
                    <a:gsLst>
                      <a:gs pos="2917">
                        <a:schemeClr val="bg1"/>
                      </a:gs>
                      <a:gs pos="31000">
                        <a:schemeClr val="bg1"/>
                      </a:gs>
                    </a:gsLst>
                    <a:lin ang="5400000" scaled="0"/>
                  </a:gradFill>
                </a:rPr>
                <a:t>Windows Server</a:t>
              </a:r>
            </a:p>
            <a:p>
              <a:pPr algn="ctr">
                <a:lnSpc>
                  <a:spcPct val="90000"/>
                </a:lnSpc>
              </a:pPr>
              <a:r>
                <a:rPr lang="en-US" sz="1050" dirty="0">
                  <a:gradFill>
                    <a:gsLst>
                      <a:gs pos="2917">
                        <a:schemeClr val="bg1"/>
                      </a:gs>
                      <a:gs pos="31000">
                        <a:schemeClr val="bg1"/>
                      </a:gs>
                    </a:gsLst>
                    <a:lin ang="5400000" scaled="0"/>
                  </a:gradFill>
                </a:rPr>
                <a:t>Container</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668449" y="2864390"/>
              <a:ext cx="901416" cy="969586"/>
            </a:xfrm>
            <a:prstGeom prst="rect">
              <a:avLst/>
            </a:prstGeom>
          </p:spPr>
        </p:pic>
      </p:grpSp>
      <p:grpSp>
        <p:nvGrpSpPr>
          <p:cNvPr id="23" name="Group 22"/>
          <p:cNvGrpSpPr/>
          <p:nvPr/>
        </p:nvGrpSpPr>
        <p:grpSpPr>
          <a:xfrm>
            <a:off x="5983998" y="3109635"/>
            <a:ext cx="1115568" cy="1197864"/>
            <a:chOff x="5952249" y="2912452"/>
            <a:chExt cx="1310996" cy="1356812"/>
          </a:xfrm>
        </p:grpSpPr>
        <p:sp>
          <p:nvSpPr>
            <p:cNvPr id="14" name="Rectangle 13"/>
            <p:cNvSpPr/>
            <p:nvPr/>
          </p:nvSpPr>
          <p:spPr bwMode="auto">
            <a:xfrm>
              <a:off x="5952249" y="2982658"/>
              <a:ext cx="1259089" cy="128660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004156" y="2912452"/>
              <a:ext cx="1259089" cy="1286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45720" numCol="1" spcCol="0" rtlCol="0" fromWordArt="0" anchor="b" anchorCtr="0" forceAA="0" compatLnSpc="1">
              <a:prstTxWarp prst="textNoShape">
                <a:avLst/>
              </a:prstTxWarp>
              <a:noAutofit/>
            </a:bodyPr>
            <a:lstStyle/>
            <a:p>
              <a:pPr algn="ctr">
                <a:lnSpc>
                  <a:spcPct val="90000"/>
                </a:lnSpc>
              </a:pPr>
              <a:r>
                <a:rPr lang="en-US" sz="1050" dirty="0">
                  <a:gradFill>
                    <a:gsLst>
                      <a:gs pos="2917">
                        <a:schemeClr val="bg1"/>
                      </a:gs>
                      <a:gs pos="31000">
                        <a:schemeClr val="bg1"/>
                      </a:gs>
                    </a:gsLst>
                    <a:lin ang="5400000" scaled="0"/>
                  </a:gradFill>
                </a:rPr>
                <a:t>Linux</a:t>
              </a:r>
              <a:br>
                <a:rPr lang="en-US" sz="1050" dirty="0">
                  <a:gradFill>
                    <a:gsLst>
                      <a:gs pos="2917">
                        <a:schemeClr val="bg1"/>
                      </a:gs>
                      <a:gs pos="31000">
                        <a:schemeClr val="bg1"/>
                      </a:gs>
                    </a:gsLst>
                    <a:lin ang="5400000" scaled="0"/>
                  </a:gradFill>
                </a:rPr>
              </a:br>
              <a:r>
                <a:rPr lang="en-US" sz="1050" dirty="0">
                  <a:gradFill>
                    <a:gsLst>
                      <a:gs pos="2917">
                        <a:schemeClr val="bg1"/>
                      </a:gs>
                      <a:gs pos="31000">
                        <a:schemeClr val="bg1"/>
                      </a:gs>
                    </a:gsLst>
                    <a:lin ang="5400000" scaled="0"/>
                  </a:gradFill>
                </a:rPr>
                <a:t>Container</a:t>
              </a:r>
            </a:p>
          </p:txBody>
        </p:sp>
        <p:pic>
          <p:nvPicPr>
            <p:cNvPr id="19" name="Picture 2" descr="http://www.iconsdb.com/icons/preview/white/linux-xx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66" y="3071424"/>
              <a:ext cx="693669" cy="693669"/>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Freeform 128"/>
          <p:cNvSpPr>
            <a:spLocks noChangeAspect="1"/>
          </p:cNvSpPr>
          <p:nvPr/>
        </p:nvSpPr>
        <p:spPr bwMode="black">
          <a:xfrm>
            <a:off x="9945253" y="3318555"/>
            <a:ext cx="740176" cy="4088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sp>
        <p:nvSpPr>
          <p:cNvPr id="47" name="Oval 46"/>
          <p:cNvSpPr/>
          <p:nvPr/>
        </p:nvSpPr>
        <p:spPr bwMode="auto">
          <a:xfrm>
            <a:off x="9777414" y="3002534"/>
            <a:ext cx="1071562" cy="1071562"/>
          </a:xfrm>
          <a:prstGeom prst="ellipse">
            <a:avLst/>
          </a:prstGeom>
          <a:noFill/>
          <a:ln w="76200">
            <a:solidFill>
              <a:srgbClr val="42BE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10727917" y="3450120"/>
            <a:ext cx="216307" cy="2490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9680913" y="3450120"/>
            <a:ext cx="216307" cy="2490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Isosceles Triangle 49"/>
          <p:cNvSpPr/>
          <p:nvPr/>
        </p:nvSpPr>
        <p:spPr bwMode="auto">
          <a:xfrm rot="10800000">
            <a:off x="10746967" y="3441004"/>
            <a:ext cx="190224" cy="163986"/>
          </a:xfrm>
          <a:prstGeom prst="triangle">
            <a:avLst/>
          </a:prstGeom>
          <a:solidFill>
            <a:srgbClr val="42BE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Isosceles Triangle 50"/>
          <p:cNvSpPr/>
          <p:nvPr/>
        </p:nvSpPr>
        <p:spPr bwMode="auto">
          <a:xfrm>
            <a:off x="9720109" y="3558156"/>
            <a:ext cx="190224" cy="163986"/>
          </a:xfrm>
          <a:prstGeom prst="triangle">
            <a:avLst/>
          </a:prstGeom>
          <a:solidFill>
            <a:srgbClr val="42BE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p:cNvSpPr txBox="1"/>
          <p:nvPr/>
        </p:nvSpPr>
        <p:spPr>
          <a:xfrm>
            <a:off x="9676047" y="1944300"/>
            <a:ext cx="1268809" cy="683264"/>
          </a:xfrm>
          <a:prstGeom prst="rect">
            <a:avLst/>
          </a:prstGeom>
          <a:noFill/>
        </p:spPr>
        <p:txBody>
          <a:bodyPr wrap="none" lIns="182880" tIns="146304" rIns="182880" bIns="146304" rtlCol="0">
            <a:spAutoFit/>
          </a:bodyPr>
          <a:lstStyle/>
          <a:p>
            <a:pPr algn="ctr">
              <a:lnSpc>
                <a:spcPct val="90000"/>
              </a:lnSpc>
            </a:pPr>
            <a:r>
              <a:rPr lang="en-US" sz="1400" dirty="0">
                <a:gradFill>
                  <a:gsLst>
                    <a:gs pos="2917">
                      <a:schemeClr val="bg1"/>
                    </a:gs>
                    <a:gs pos="30000">
                      <a:schemeClr val="bg1"/>
                    </a:gs>
                  </a:gsLst>
                  <a:lin ang="5400000" scaled="0"/>
                </a:gradFill>
              </a:rPr>
              <a:t>Datacenter</a:t>
            </a:r>
            <a:br>
              <a:rPr lang="en-US" sz="1400" dirty="0">
                <a:gradFill>
                  <a:gsLst>
                    <a:gs pos="2917">
                      <a:schemeClr val="bg1"/>
                    </a:gs>
                    <a:gs pos="30000">
                      <a:schemeClr val="bg1"/>
                    </a:gs>
                  </a:gsLst>
                  <a:lin ang="5400000" scaled="0"/>
                </a:gradFill>
              </a:rPr>
            </a:br>
            <a:r>
              <a:rPr lang="en-US" sz="1400" dirty="0">
                <a:gradFill>
                  <a:gsLst>
                    <a:gs pos="2917">
                      <a:schemeClr val="bg1"/>
                    </a:gs>
                    <a:gs pos="30000">
                      <a:schemeClr val="bg1"/>
                    </a:gs>
                  </a:gsLst>
                  <a:lin ang="5400000" scaled="0"/>
                </a:gradFill>
              </a:rPr>
              <a:t>de </a:t>
            </a:r>
            <a:r>
              <a:rPr lang="en-US" sz="1400" dirty="0" err="1">
                <a:gradFill>
                  <a:gsLst>
                    <a:gs pos="2917">
                      <a:schemeClr val="bg1"/>
                    </a:gs>
                    <a:gs pos="30000">
                      <a:schemeClr val="bg1"/>
                    </a:gs>
                  </a:gsLst>
                  <a:lin ang="5400000" scaled="0"/>
                </a:gradFill>
              </a:rPr>
              <a:t>cliente</a:t>
            </a:r>
            <a:endParaRPr lang="en-US" sz="1400" dirty="0">
              <a:gradFill>
                <a:gsLst>
                  <a:gs pos="2917">
                    <a:schemeClr val="bg1"/>
                  </a:gs>
                  <a:gs pos="30000">
                    <a:schemeClr val="bg1"/>
                  </a:gs>
                </a:gsLst>
                <a:lin ang="5400000" scaled="0"/>
              </a:gradFill>
            </a:endParaRPr>
          </a:p>
        </p:txBody>
      </p:sp>
      <p:sp>
        <p:nvSpPr>
          <p:cNvPr id="54" name="TextBox 53"/>
          <p:cNvSpPr txBox="1"/>
          <p:nvPr/>
        </p:nvSpPr>
        <p:spPr>
          <a:xfrm>
            <a:off x="10335234" y="4239637"/>
            <a:ext cx="1179618" cy="683264"/>
          </a:xfrm>
          <a:prstGeom prst="rect">
            <a:avLst/>
          </a:prstGeom>
          <a:noFill/>
        </p:spPr>
        <p:txBody>
          <a:bodyPr wrap="none" lIns="182880" tIns="146304" rIns="182880" bIns="146304" rtlCol="0">
            <a:spAutoFit/>
          </a:bodyPr>
          <a:lstStyle/>
          <a:p>
            <a:pPr algn="ctr">
              <a:lnSpc>
                <a:spcPct val="90000"/>
              </a:lnSpc>
            </a:pPr>
            <a:r>
              <a:rPr lang="en-US" sz="1400" dirty="0" err="1">
                <a:gradFill>
                  <a:gsLst>
                    <a:gs pos="2917">
                      <a:schemeClr val="bg1"/>
                    </a:gs>
                    <a:gs pos="30000">
                      <a:schemeClr val="bg1"/>
                    </a:gs>
                  </a:gsLst>
                  <a:lin ang="5400000" scaled="0"/>
                </a:gradFill>
              </a:rPr>
              <a:t>Provedor</a:t>
            </a:r>
            <a:r>
              <a:rPr lang="en-US" sz="1400" dirty="0">
                <a:gradFill>
                  <a:gsLst>
                    <a:gs pos="2917">
                      <a:schemeClr val="bg1"/>
                    </a:gs>
                    <a:gs pos="30000">
                      <a:schemeClr val="bg1"/>
                    </a:gs>
                  </a:gsLst>
                  <a:lin ang="5400000" scaled="0"/>
                </a:gradFill>
              </a:rPr>
              <a:t> </a:t>
            </a:r>
            <a:br>
              <a:rPr lang="en-US" sz="1400" dirty="0">
                <a:gradFill>
                  <a:gsLst>
                    <a:gs pos="2917">
                      <a:schemeClr val="bg1"/>
                    </a:gs>
                    <a:gs pos="30000">
                      <a:schemeClr val="bg1"/>
                    </a:gs>
                  </a:gsLst>
                  <a:lin ang="5400000" scaled="0"/>
                </a:gradFill>
              </a:rPr>
            </a:br>
            <a:r>
              <a:rPr lang="en-US" sz="1400" dirty="0">
                <a:gradFill>
                  <a:gsLst>
                    <a:gs pos="2917">
                      <a:schemeClr val="bg1"/>
                    </a:gs>
                    <a:gs pos="30000">
                      <a:schemeClr val="bg1"/>
                    </a:gs>
                  </a:gsLst>
                  <a:lin ang="5400000" scaled="0"/>
                </a:gradFill>
              </a:rPr>
              <a:t>de </a:t>
            </a:r>
            <a:r>
              <a:rPr lang="en-US" sz="1400" dirty="0" err="1">
                <a:gradFill>
                  <a:gsLst>
                    <a:gs pos="2917">
                      <a:schemeClr val="bg1"/>
                    </a:gs>
                    <a:gs pos="30000">
                      <a:schemeClr val="bg1"/>
                    </a:gs>
                  </a:gsLst>
                  <a:lin ang="5400000" scaled="0"/>
                </a:gradFill>
              </a:rPr>
              <a:t>serviço</a:t>
            </a:r>
            <a:endParaRPr lang="en-US" sz="1400" dirty="0">
              <a:gradFill>
                <a:gsLst>
                  <a:gs pos="2917">
                    <a:schemeClr val="bg1"/>
                  </a:gs>
                  <a:gs pos="30000">
                    <a:schemeClr val="bg1"/>
                  </a:gs>
                </a:gsLst>
                <a:lin ang="5400000" scaled="0"/>
              </a:gradFill>
            </a:endParaRPr>
          </a:p>
        </p:txBody>
      </p:sp>
      <p:sp>
        <p:nvSpPr>
          <p:cNvPr id="55" name="TextBox 54"/>
          <p:cNvSpPr txBox="1"/>
          <p:nvPr/>
        </p:nvSpPr>
        <p:spPr>
          <a:xfrm>
            <a:off x="9181362" y="4239637"/>
            <a:ext cx="1123576" cy="683264"/>
          </a:xfrm>
          <a:prstGeom prst="rect">
            <a:avLst/>
          </a:prstGeom>
          <a:noFill/>
        </p:spPr>
        <p:txBody>
          <a:bodyPr wrap="none" lIns="182880" tIns="146304" rIns="182880" bIns="146304" rtlCol="0">
            <a:spAutoFit/>
          </a:bodyPr>
          <a:lstStyle/>
          <a:p>
            <a:pPr algn="ctr">
              <a:lnSpc>
                <a:spcPct val="90000"/>
              </a:lnSpc>
            </a:pPr>
            <a:r>
              <a:rPr lang="en-US" sz="1400" dirty="0">
                <a:gradFill>
                  <a:gsLst>
                    <a:gs pos="2917">
                      <a:schemeClr val="bg1"/>
                    </a:gs>
                    <a:gs pos="30000">
                      <a:schemeClr val="bg1"/>
                    </a:gs>
                  </a:gsLst>
                  <a:lin ang="5400000" scaled="0"/>
                </a:gradFill>
              </a:rPr>
              <a:t>Microsoft</a:t>
            </a:r>
          </a:p>
          <a:p>
            <a:pPr algn="ctr">
              <a:lnSpc>
                <a:spcPct val="90000"/>
              </a:lnSpc>
            </a:pPr>
            <a:r>
              <a:rPr lang="en-US" sz="1400" dirty="0">
                <a:gradFill>
                  <a:gsLst>
                    <a:gs pos="2917">
                      <a:schemeClr val="bg1"/>
                    </a:gs>
                    <a:gs pos="30000">
                      <a:schemeClr val="bg1"/>
                    </a:gs>
                  </a:gsLst>
                  <a:lin ang="5400000" scaled="0"/>
                </a:gradFill>
              </a:rPr>
              <a:t>Azure</a:t>
            </a:r>
          </a:p>
        </p:txBody>
      </p:sp>
      <p:sp>
        <p:nvSpPr>
          <p:cNvPr id="56" name="TextBox 55"/>
          <p:cNvSpPr txBox="1"/>
          <p:nvPr/>
        </p:nvSpPr>
        <p:spPr>
          <a:xfrm>
            <a:off x="7129885" y="3196016"/>
            <a:ext cx="1403269" cy="627864"/>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bg1"/>
                    </a:gs>
                    <a:gs pos="30000">
                      <a:schemeClr val="bg1"/>
                    </a:gs>
                  </a:gsLst>
                  <a:lin ang="5400000" scaled="0"/>
                </a:gradFill>
              </a:rPr>
              <a:t>Execute em </a:t>
            </a:r>
            <a:br>
              <a:rPr lang="en-US" sz="1200" dirty="0">
                <a:gradFill>
                  <a:gsLst>
                    <a:gs pos="2917">
                      <a:schemeClr val="bg1"/>
                    </a:gs>
                    <a:gs pos="30000">
                      <a:schemeClr val="bg1"/>
                    </a:gs>
                  </a:gsLst>
                  <a:lin ang="5400000" scaled="0"/>
                </a:gradFill>
              </a:rPr>
            </a:br>
            <a:r>
              <a:rPr lang="en-US" sz="1200" dirty="0" err="1">
                <a:gradFill>
                  <a:gsLst>
                    <a:gs pos="2917">
                      <a:schemeClr val="bg1"/>
                    </a:gs>
                    <a:gs pos="30000">
                      <a:schemeClr val="bg1"/>
                    </a:gs>
                  </a:gsLst>
                  <a:lin ang="5400000" scaled="0"/>
                </a:gradFill>
              </a:rPr>
              <a:t>qualquer</a:t>
            </a:r>
            <a:r>
              <a:rPr lang="en-US" sz="1200" dirty="0">
                <a:gradFill>
                  <a:gsLst>
                    <a:gs pos="2917">
                      <a:schemeClr val="bg1"/>
                    </a:gs>
                    <a:gs pos="30000">
                      <a:schemeClr val="bg1"/>
                    </a:gs>
                  </a:gsLst>
                  <a:lin ang="5400000" scaled="0"/>
                </a:gradFill>
              </a:rPr>
              <a:t>  </a:t>
            </a:r>
            <a:r>
              <a:rPr lang="en-US" sz="1200" dirty="0" err="1">
                <a:gradFill>
                  <a:gsLst>
                    <a:gs pos="2917">
                      <a:schemeClr val="bg1"/>
                    </a:gs>
                    <a:gs pos="30000">
                      <a:schemeClr val="bg1"/>
                    </a:gs>
                  </a:gsLst>
                  <a:lin ang="5400000" scaled="0"/>
                </a:gradFill>
              </a:rPr>
              <a:t>lugar</a:t>
            </a:r>
            <a:endParaRPr lang="en-US" sz="1200" dirty="0">
              <a:gradFill>
                <a:gsLst>
                  <a:gs pos="2917">
                    <a:schemeClr val="bg1"/>
                  </a:gs>
                  <a:gs pos="30000">
                    <a:schemeClr val="bg1"/>
                  </a:gs>
                </a:gsLst>
                <a:lin ang="5400000" scaled="0"/>
              </a:gradFill>
            </a:endParaRPr>
          </a:p>
        </p:txBody>
      </p:sp>
    </p:spTree>
    <p:extLst>
      <p:ext uri="{BB962C8B-B14F-4D97-AF65-F5344CB8AC3E}">
        <p14:creationId xmlns:p14="http://schemas.microsoft.com/office/powerpoint/2010/main" val="198813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12664"/>
            <a:ext cx="12057380" cy="898600"/>
          </a:xfrm>
        </p:spPr>
        <p:txBody>
          <a:bodyPr/>
          <a:lstStyle/>
          <a:p>
            <a:r>
              <a:rPr lang="en-US" spc="0" dirty="0" err="1"/>
              <a:t>Integração</a:t>
            </a:r>
            <a:r>
              <a:rPr lang="en-US" spc="0" dirty="0"/>
              <a:t> com Docker</a:t>
            </a:r>
            <a:br>
              <a:rPr lang="en-US" spc="0" dirty="0"/>
            </a:br>
            <a:r>
              <a:rPr lang="en-US" sz="3200" spc="0" dirty="0" err="1">
                <a:gradFill>
                  <a:gsLst>
                    <a:gs pos="7619">
                      <a:srgbClr val="00188F"/>
                    </a:gs>
                    <a:gs pos="35000">
                      <a:srgbClr val="00188F"/>
                    </a:gs>
                  </a:gsLst>
                  <a:lin ang="5400000" scaled="0"/>
                </a:gradFill>
              </a:rPr>
              <a:t>União</a:t>
            </a:r>
            <a:r>
              <a:rPr lang="en-US" sz="3200" spc="0" dirty="0">
                <a:gradFill>
                  <a:gsLst>
                    <a:gs pos="7619">
                      <a:srgbClr val="00188F"/>
                    </a:gs>
                    <a:gs pos="35000">
                      <a:srgbClr val="00188F"/>
                    </a:gs>
                  </a:gsLst>
                  <a:lin ang="5400000" scaled="0"/>
                </a:gradFill>
              </a:rPr>
              <a:t> de </a:t>
            </a:r>
            <a:r>
              <a:rPr lang="en-US" sz="3200" spc="0" dirty="0" err="1">
                <a:gradFill>
                  <a:gsLst>
                    <a:gs pos="7619">
                      <a:srgbClr val="00188F"/>
                    </a:gs>
                    <a:gs pos="35000">
                      <a:srgbClr val="00188F"/>
                    </a:gs>
                  </a:gsLst>
                  <a:lin ang="5400000" scaled="0"/>
                </a:gradFill>
              </a:rPr>
              <a:t>investimentos</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estratégicos</a:t>
            </a:r>
            <a:r>
              <a:rPr lang="en-US" sz="3200" spc="0" dirty="0">
                <a:gradFill>
                  <a:gsLst>
                    <a:gs pos="7619">
                      <a:srgbClr val="00188F"/>
                    </a:gs>
                    <a:gs pos="35000">
                      <a:srgbClr val="00188F"/>
                    </a:gs>
                  </a:gsLst>
                  <a:lin ang="5400000" scaled="0"/>
                </a:gradFill>
              </a:rPr>
              <a:t> para </a:t>
            </a:r>
            <a:r>
              <a:rPr lang="en-US" sz="3200" spc="0" dirty="0" err="1">
                <a:gradFill>
                  <a:gsLst>
                    <a:gs pos="7619">
                      <a:srgbClr val="00188F"/>
                    </a:gs>
                    <a:gs pos="35000">
                      <a:srgbClr val="00188F"/>
                    </a:gs>
                  </a:gsLst>
                  <a:lin ang="5400000" scaled="0"/>
                </a:gradFill>
              </a:rPr>
              <a:t>direcionar</a:t>
            </a:r>
            <a:r>
              <a:rPr lang="en-US" sz="3200" spc="0" dirty="0">
                <a:gradFill>
                  <a:gsLst>
                    <a:gs pos="7619">
                      <a:srgbClr val="00188F"/>
                    </a:gs>
                    <a:gs pos="35000">
                      <a:srgbClr val="00188F"/>
                    </a:gs>
                  </a:gsLst>
                  <a:lin ang="5400000" scaled="0"/>
                </a:gradFill>
              </a:rPr>
              <a:t> o </a:t>
            </a:r>
            <a:r>
              <a:rPr lang="en-US" sz="3200" spc="0" dirty="0" err="1">
                <a:gradFill>
                  <a:gsLst>
                    <a:gs pos="7619">
                      <a:srgbClr val="00188F"/>
                    </a:gs>
                    <a:gs pos="35000">
                      <a:srgbClr val="00188F"/>
                    </a:gs>
                  </a:gsLst>
                  <a:lin ang="5400000" scaled="0"/>
                </a:gradFill>
              </a:rPr>
              <a:t>futuro</a:t>
            </a:r>
            <a:r>
              <a:rPr lang="en-US" sz="3200" spc="0" dirty="0">
                <a:gradFill>
                  <a:gsLst>
                    <a:gs pos="7619">
                      <a:srgbClr val="00188F"/>
                    </a:gs>
                    <a:gs pos="35000">
                      <a:srgbClr val="00188F"/>
                    </a:gs>
                  </a:gsLst>
                  <a:lin ang="5400000" scaled="0"/>
                </a:gradFill>
              </a:rPr>
              <a:t> dos containers</a:t>
            </a:r>
            <a:endParaRPr lang="en-US" spc="0" dirty="0">
              <a:gradFill>
                <a:gsLst>
                  <a:gs pos="7619">
                    <a:srgbClr val="00188F"/>
                  </a:gs>
                  <a:gs pos="35000">
                    <a:srgbClr val="00188F"/>
                  </a:gs>
                </a:gsLst>
                <a:lin ang="5400000" scaled="0"/>
              </a:gradFill>
            </a:endParaRPr>
          </a:p>
        </p:txBody>
      </p:sp>
      <p:sp>
        <p:nvSpPr>
          <p:cNvPr id="645" name="Rectangle 644"/>
          <p:cNvSpPr/>
          <p:nvPr/>
        </p:nvSpPr>
        <p:spPr>
          <a:xfrm>
            <a:off x="239202" y="1752044"/>
            <a:ext cx="4913769" cy="3830161"/>
          </a:xfrm>
          <a:prstGeom prst="rect">
            <a:avLst/>
          </a:prstGeom>
          <a:noFill/>
          <a:ln w="12700" cap="flat" cmpd="sng" algn="ctr">
            <a:noFill/>
            <a:prstDash val="solid"/>
            <a:miter lim="800000"/>
          </a:ln>
          <a:effectLst/>
        </p:spPr>
        <p:txBody>
          <a:bodyPr lIns="182880" tIns="182880" rIns="182880" bIns="9144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584">
              <a:lnSpc>
                <a:spcPct val="90000"/>
              </a:lnSpc>
              <a:spcBef>
                <a:spcPts val="306"/>
              </a:spcBef>
              <a:spcAft>
                <a:spcPts val="612"/>
              </a:spcAft>
              <a:buClr>
                <a:srgbClr val="EFEFEF"/>
              </a:buClr>
            </a:pPr>
            <a:r>
              <a:rPr lang="en-US" sz="2000" b="1" dirty="0">
                <a:gradFill>
                  <a:gsLst>
                    <a:gs pos="7619">
                      <a:srgbClr val="00188F"/>
                    </a:gs>
                    <a:gs pos="35000">
                      <a:srgbClr val="00188F"/>
                    </a:gs>
                  </a:gsLst>
                  <a:lin ang="5400000" scaled="0"/>
                </a:gradFill>
                <a:cs typeface="Segoe UI" pitchFamily="34" charset="0"/>
              </a:rPr>
              <a:t>Docker Hub: </a:t>
            </a:r>
            <a:r>
              <a:rPr lang="en-US" sz="2000" dirty="0" err="1">
                <a:gradFill>
                  <a:gsLst>
                    <a:gs pos="19048">
                      <a:schemeClr val="tx1"/>
                    </a:gs>
                    <a:gs pos="65000">
                      <a:schemeClr val="tx1"/>
                    </a:gs>
                  </a:gsLst>
                  <a:lin ang="5400000" scaled="0"/>
                </a:gradFill>
                <a:cs typeface="Segoe UI" pitchFamily="34" charset="0"/>
              </a:rPr>
              <a:t>Coleção</a:t>
            </a:r>
            <a:r>
              <a:rPr lang="en-US" sz="2000" dirty="0">
                <a:gradFill>
                  <a:gsLst>
                    <a:gs pos="19048">
                      <a:schemeClr val="tx1"/>
                    </a:gs>
                    <a:gs pos="65000">
                      <a:schemeClr val="tx1"/>
                    </a:gs>
                  </a:gsLst>
                  <a:lin ang="5400000" scaled="0"/>
                </a:gradFill>
                <a:cs typeface="Segoe UI" pitchFamily="34" charset="0"/>
              </a:rPr>
              <a:t> de </a:t>
            </a:r>
            <a:r>
              <a:rPr lang="en-US" sz="2000" dirty="0" err="1">
                <a:gradFill>
                  <a:gsLst>
                    <a:gs pos="19048">
                      <a:schemeClr val="tx1"/>
                    </a:gs>
                    <a:gs pos="65000">
                      <a:schemeClr val="tx1"/>
                    </a:gs>
                  </a:gsLst>
                  <a:lin ang="5400000" scaled="0"/>
                </a:gradFill>
                <a:cs typeface="Segoe UI" pitchFamily="34" charset="0"/>
              </a:rPr>
              <a:t>aplicações</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abertas</a:t>
            </a:r>
            <a:r>
              <a:rPr lang="en-US" sz="2000" dirty="0">
                <a:gradFill>
                  <a:gsLst>
                    <a:gs pos="19048">
                      <a:schemeClr val="tx1"/>
                    </a:gs>
                    <a:gs pos="65000">
                      <a:schemeClr val="tx1"/>
                    </a:gs>
                  </a:gsLst>
                  <a:lin ang="5400000" scaled="0"/>
                </a:gradFill>
                <a:cs typeface="Segoe UI" pitchFamily="34" charset="0"/>
              </a:rPr>
              <a:t> (e com </a:t>
            </a:r>
            <a:r>
              <a:rPr lang="en-US" sz="2000" dirty="0" err="1">
                <a:gradFill>
                  <a:gsLst>
                    <a:gs pos="19048">
                      <a:schemeClr val="tx1"/>
                    </a:gs>
                    <a:gs pos="65000">
                      <a:schemeClr val="tx1"/>
                    </a:gs>
                  </a:gsLst>
                  <a:lin ang="5400000" scaled="0"/>
                </a:gradFill>
                <a:cs typeface="Segoe UI" pitchFamily="34" charset="0"/>
              </a:rPr>
              <a:t>curadoria</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disponíveis</a:t>
            </a:r>
            <a:r>
              <a:rPr lang="en-US" sz="2000" dirty="0">
                <a:gradFill>
                  <a:gsLst>
                    <a:gs pos="19048">
                      <a:schemeClr val="tx1"/>
                    </a:gs>
                    <a:gs pos="65000">
                      <a:schemeClr val="tx1"/>
                    </a:gs>
                  </a:gsLst>
                  <a:lin ang="5400000" scaled="0"/>
                </a:gradFill>
                <a:cs typeface="Segoe UI" pitchFamily="34" charset="0"/>
              </a:rPr>
              <a:t> para download. </a:t>
            </a:r>
            <a:r>
              <a:rPr lang="en-US" sz="2000" dirty="0">
                <a:gradFill>
                  <a:gsLst>
                    <a:gs pos="19048">
                      <a:schemeClr val="tx1"/>
                    </a:gs>
                    <a:gs pos="65000">
                      <a:schemeClr val="tx1"/>
                    </a:gs>
                  </a:gsLst>
                  <a:lin ang="5400000" scaled="0"/>
                </a:gradFill>
                <a:cs typeface="Segoe UI" pitchFamily="34" charset="0"/>
                <a:hlinkClick r:id="rId3"/>
              </a:rPr>
              <a:t>https://hub.docker.com</a:t>
            </a:r>
            <a:r>
              <a:rPr lang="en-US" sz="2000" dirty="0">
                <a:gradFill>
                  <a:gsLst>
                    <a:gs pos="19048">
                      <a:schemeClr val="tx1"/>
                    </a:gs>
                    <a:gs pos="65000">
                      <a:schemeClr val="tx1"/>
                    </a:gs>
                  </a:gsLst>
                  <a:lin ang="5400000" scaled="0"/>
                </a:gradFill>
                <a:cs typeface="Segoe UI" pitchFamily="34" charset="0"/>
              </a:rPr>
              <a:t> </a:t>
            </a:r>
          </a:p>
          <a:p>
            <a:pPr marL="0" lvl="1" defTabSz="471584">
              <a:lnSpc>
                <a:spcPct val="90000"/>
              </a:lnSpc>
              <a:spcBef>
                <a:spcPts val="306"/>
              </a:spcBef>
              <a:spcAft>
                <a:spcPts val="612"/>
              </a:spcAft>
              <a:buClr>
                <a:srgbClr val="EFEFEF"/>
              </a:buClr>
            </a:pPr>
            <a:r>
              <a:rPr lang="en-US" sz="2000" b="1" dirty="0" err="1">
                <a:gradFill>
                  <a:gsLst>
                    <a:gs pos="7619">
                      <a:srgbClr val="00188F"/>
                    </a:gs>
                    <a:gs pos="35000">
                      <a:srgbClr val="00188F"/>
                    </a:gs>
                  </a:gsLst>
                  <a:lin ang="5400000" scaled="0"/>
                </a:gradFill>
                <a:cs typeface="Segoe UI" pitchFamily="34" charset="0"/>
              </a:rPr>
              <a:t>Colaboração</a:t>
            </a:r>
            <a:r>
              <a:rPr lang="en-US" sz="2000" b="1" dirty="0">
                <a:gradFill>
                  <a:gsLst>
                    <a:gs pos="7619">
                      <a:srgbClr val="00188F"/>
                    </a:gs>
                    <a:gs pos="35000">
                      <a:srgbClr val="00188F"/>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Trazendo</a:t>
            </a:r>
            <a:r>
              <a:rPr lang="en-US" sz="2000" dirty="0">
                <a:gradFill>
                  <a:gsLst>
                    <a:gs pos="19048">
                      <a:schemeClr val="tx1"/>
                    </a:gs>
                    <a:gs pos="65000">
                      <a:schemeClr val="tx1"/>
                    </a:gs>
                  </a:gsLst>
                  <a:lin ang="5400000" scaled="0"/>
                </a:gradFill>
                <a:cs typeface="Segoe UI" pitchFamily="34" charset="0"/>
              </a:rPr>
              <a:t> Windows Server containers para o </a:t>
            </a:r>
            <a:r>
              <a:rPr lang="en-US" sz="2000" dirty="0" err="1">
                <a:gradFill>
                  <a:gsLst>
                    <a:gs pos="19048">
                      <a:schemeClr val="tx1"/>
                    </a:gs>
                    <a:gs pos="65000">
                      <a:schemeClr val="tx1"/>
                    </a:gs>
                  </a:gsLst>
                  <a:lin ang="5400000" scaled="0"/>
                </a:gradFill>
                <a:cs typeface="Segoe UI" pitchFamily="34" charset="0"/>
              </a:rPr>
              <a:t>ecossistema</a:t>
            </a:r>
            <a:r>
              <a:rPr lang="en-US" sz="2000" dirty="0">
                <a:gradFill>
                  <a:gsLst>
                    <a:gs pos="19048">
                      <a:schemeClr val="tx1"/>
                    </a:gs>
                    <a:gs pos="65000">
                      <a:schemeClr val="tx1"/>
                    </a:gs>
                  </a:gsLst>
                  <a:lin ang="5400000" scaled="0"/>
                </a:gradFill>
                <a:cs typeface="Segoe UI" pitchFamily="34" charset="0"/>
              </a:rPr>
              <a:t> de Docker para </a:t>
            </a:r>
            <a:r>
              <a:rPr lang="en-US" sz="2000" dirty="0" err="1">
                <a:gradFill>
                  <a:gsLst>
                    <a:gs pos="19048">
                      <a:schemeClr val="tx1"/>
                    </a:gs>
                    <a:gs pos="65000">
                      <a:schemeClr val="tx1"/>
                    </a:gs>
                  </a:gsLst>
                  <a:lin ang="5400000" scaled="0"/>
                </a:gradFill>
                <a:cs typeface="Segoe UI" pitchFamily="34" charset="0"/>
              </a:rPr>
              <a:t>expandir</a:t>
            </a:r>
            <a:r>
              <a:rPr lang="en-US" sz="2000" dirty="0">
                <a:gradFill>
                  <a:gsLst>
                    <a:gs pos="19048">
                      <a:schemeClr val="tx1"/>
                    </a:gs>
                    <a:gs pos="65000">
                      <a:schemeClr val="tx1"/>
                    </a:gs>
                  </a:gsLst>
                  <a:lin ang="5400000" scaled="0"/>
                </a:gradFill>
                <a:cs typeface="Segoe UI" pitchFamily="34" charset="0"/>
              </a:rPr>
              <a:t> o </a:t>
            </a:r>
            <a:r>
              <a:rPr lang="en-US" sz="2000" dirty="0" err="1">
                <a:gradFill>
                  <a:gsLst>
                    <a:gs pos="19048">
                      <a:schemeClr val="tx1"/>
                    </a:gs>
                    <a:gs pos="65000">
                      <a:schemeClr val="tx1"/>
                    </a:gs>
                  </a:gsLst>
                  <a:lin ang="5400000" scaled="0"/>
                </a:gradFill>
                <a:cs typeface="Segoe UI" pitchFamily="34" charset="0"/>
              </a:rPr>
              <a:t>alcance</a:t>
            </a:r>
            <a:r>
              <a:rPr lang="en-US" sz="2000" dirty="0">
                <a:gradFill>
                  <a:gsLst>
                    <a:gs pos="19048">
                      <a:schemeClr val="tx1"/>
                    </a:gs>
                    <a:gs pos="65000">
                      <a:schemeClr val="tx1"/>
                    </a:gs>
                  </a:gsLst>
                  <a:lin ang="5400000" scaled="0"/>
                </a:gradFill>
                <a:cs typeface="Segoe UI" pitchFamily="34" charset="0"/>
              </a:rPr>
              <a:t> das </a:t>
            </a:r>
            <a:r>
              <a:rPr lang="en-US" sz="2000" dirty="0" err="1">
                <a:gradFill>
                  <a:gsLst>
                    <a:gs pos="19048">
                      <a:schemeClr val="tx1"/>
                    </a:gs>
                    <a:gs pos="65000">
                      <a:schemeClr val="tx1"/>
                    </a:gs>
                  </a:gsLst>
                  <a:lin ang="5400000" scaled="0"/>
                </a:gradFill>
                <a:cs typeface="Segoe UI" pitchFamily="34" charset="0"/>
              </a:rPr>
              <a:t>comunidades</a:t>
            </a:r>
            <a:r>
              <a:rPr lang="en-US" sz="2000" dirty="0">
                <a:gradFill>
                  <a:gsLst>
                    <a:gs pos="19048">
                      <a:schemeClr val="tx1"/>
                    </a:gs>
                    <a:gs pos="65000">
                      <a:schemeClr val="tx1"/>
                    </a:gs>
                  </a:gsLst>
                  <a:lin ang="5400000" scaled="0"/>
                </a:gradFill>
                <a:cs typeface="Segoe UI" pitchFamily="34" charset="0"/>
              </a:rPr>
              <a:t> de </a:t>
            </a:r>
            <a:r>
              <a:rPr lang="en-US" sz="2000" dirty="0" err="1">
                <a:gradFill>
                  <a:gsLst>
                    <a:gs pos="19048">
                      <a:schemeClr val="tx1"/>
                    </a:gs>
                    <a:gs pos="65000">
                      <a:schemeClr val="tx1"/>
                    </a:gs>
                  </a:gsLst>
                  <a:lin ang="5400000" scaled="0"/>
                </a:gradFill>
                <a:cs typeface="Segoe UI" pitchFamily="34" charset="0"/>
              </a:rPr>
              <a:t>desenvolvedores</a:t>
            </a:r>
            <a:r>
              <a:rPr lang="en-US" sz="2000" dirty="0">
                <a:gradFill>
                  <a:gsLst>
                    <a:gs pos="19048">
                      <a:schemeClr val="tx1"/>
                    </a:gs>
                    <a:gs pos="65000">
                      <a:schemeClr val="tx1"/>
                    </a:gs>
                  </a:gsLst>
                  <a:lin ang="5400000" scaled="0"/>
                </a:gradFill>
                <a:cs typeface="Segoe UI" pitchFamily="34" charset="0"/>
              </a:rPr>
              <a:t>.</a:t>
            </a:r>
          </a:p>
          <a:p>
            <a:pPr marL="0" lvl="1" defTabSz="471584">
              <a:lnSpc>
                <a:spcPct val="90000"/>
              </a:lnSpc>
              <a:spcBef>
                <a:spcPts val="306"/>
              </a:spcBef>
              <a:spcAft>
                <a:spcPts val="612"/>
              </a:spcAft>
              <a:buClr>
                <a:srgbClr val="EFEFEF"/>
              </a:buClr>
            </a:pPr>
            <a:r>
              <a:rPr lang="en-US" sz="2000" b="1" dirty="0">
                <a:gradFill>
                  <a:gsLst>
                    <a:gs pos="7619">
                      <a:srgbClr val="00188F"/>
                    </a:gs>
                    <a:gs pos="35000">
                      <a:srgbClr val="00188F"/>
                    </a:gs>
                  </a:gsLst>
                  <a:lin ang="5400000" scaled="0"/>
                </a:gradFill>
                <a:cs typeface="Segoe UI" pitchFamily="34" charset="0"/>
              </a:rPr>
              <a:t>Docker Engine: </a:t>
            </a:r>
            <a:r>
              <a:rPr lang="en-US" sz="2000" dirty="0">
                <a:gradFill>
                  <a:gsLst>
                    <a:gs pos="19048">
                      <a:schemeClr val="tx1"/>
                    </a:gs>
                    <a:gs pos="65000">
                      <a:schemeClr val="tx1"/>
                    </a:gs>
                  </a:gsLst>
                  <a:lin ang="5400000" scaled="0"/>
                </a:gradFill>
                <a:cs typeface="Segoe UI" pitchFamily="34" charset="0"/>
              </a:rPr>
              <a:t>Docker Engine para Windows Server containers </a:t>
            </a:r>
            <a:r>
              <a:rPr lang="en-US" sz="2000" dirty="0" err="1">
                <a:gradFill>
                  <a:gsLst>
                    <a:gs pos="19048">
                      <a:schemeClr val="tx1"/>
                    </a:gs>
                    <a:gs pos="65000">
                      <a:schemeClr val="tx1"/>
                    </a:gs>
                  </a:gsLst>
                  <a:lin ang="5400000" scaled="0"/>
                </a:gradFill>
                <a:cs typeface="Segoe UI" pitchFamily="34" charset="0"/>
              </a:rPr>
              <a:t>será</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desenvolvido</a:t>
            </a:r>
            <a:r>
              <a:rPr lang="en-US" sz="2000" dirty="0">
                <a:gradFill>
                  <a:gsLst>
                    <a:gs pos="19048">
                      <a:schemeClr val="tx1"/>
                    </a:gs>
                    <a:gs pos="65000">
                      <a:schemeClr val="tx1"/>
                    </a:gs>
                  </a:gsLst>
                  <a:lin ang="5400000" scaled="0"/>
                </a:gradFill>
                <a:cs typeface="Segoe UI" pitchFamily="34" charset="0"/>
              </a:rPr>
              <a:t> sob </a:t>
            </a:r>
            <a:r>
              <a:rPr lang="en-US" sz="2000" dirty="0" err="1">
                <a:gradFill>
                  <a:gsLst>
                    <a:gs pos="19048">
                      <a:schemeClr val="tx1"/>
                    </a:gs>
                    <a:gs pos="65000">
                      <a:schemeClr val="tx1"/>
                    </a:gs>
                  </a:gsLst>
                  <a:lin ang="5400000" scaled="0"/>
                </a:gradFill>
                <a:cs typeface="Segoe UI" pitchFamily="34" charset="0"/>
              </a:rPr>
              <a:t>projeto</a:t>
            </a:r>
            <a:r>
              <a:rPr lang="en-US" sz="2000" dirty="0">
                <a:gradFill>
                  <a:gsLst>
                    <a:gs pos="19048">
                      <a:schemeClr val="tx1"/>
                    </a:gs>
                    <a:gs pos="65000">
                      <a:schemeClr val="tx1"/>
                    </a:gs>
                  </a:gsLst>
                  <a:lin ang="5400000" scaled="0"/>
                </a:gradFill>
                <a:cs typeface="Segoe UI" pitchFamily="34" charset="0"/>
              </a:rPr>
              <a:t> open source da Docker.</a:t>
            </a:r>
          </a:p>
          <a:p>
            <a:pPr marL="0" lvl="1" defTabSz="471584">
              <a:lnSpc>
                <a:spcPct val="90000"/>
              </a:lnSpc>
              <a:spcBef>
                <a:spcPts val="306"/>
              </a:spcBef>
              <a:spcAft>
                <a:spcPts val="612"/>
              </a:spcAft>
              <a:buClr>
                <a:srgbClr val="EFEFEF"/>
              </a:buClr>
            </a:pPr>
            <a:r>
              <a:rPr lang="en-US" sz="2000" b="1" dirty="0">
                <a:gradFill>
                  <a:gsLst>
                    <a:gs pos="7619">
                      <a:srgbClr val="00188F"/>
                    </a:gs>
                    <a:gs pos="35000">
                      <a:srgbClr val="00188F"/>
                    </a:gs>
                  </a:gsLst>
                  <a:lin ang="5400000" scaled="0"/>
                </a:gradFill>
                <a:cs typeface="Segoe UI" pitchFamily="34" charset="0"/>
              </a:rPr>
              <a:t>Docker client: </a:t>
            </a:r>
            <a:r>
              <a:rPr lang="en-US" sz="2000" dirty="0" err="1">
                <a:gradFill>
                  <a:gsLst>
                    <a:gs pos="19048">
                      <a:schemeClr val="tx1"/>
                    </a:gs>
                    <a:gs pos="65000">
                      <a:schemeClr val="tx1"/>
                    </a:gs>
                  </a:gsLst>
                  <a:lin ang="5400000" scaled="0"/>
                </a:gradFill>
                <a:cs typeface="Segoe UI" pitchFamily="34" charset="0"/>
              </a:rPr>
              <a:t>Clientes</a:t>
            </a:r>
            <a:r>
              <a:rPr lang="en-US" sz="2000" dirty="0">
                <a:gradFill>
                  <a:gsLst>
                    <a:gs pos="19048">
                      <a:schemeClr val="tx1"/>
                    </a:gs>
                    <a:gs pos="65000">
                      <a:schemeClr val="tx1"/>
                    </a:gs>
                  </a:gsLst>
                  <a:lin ang="5400000" scaled="0"/>
                </a:gradFill>
                <a:cs typeface="Segoe UI" pitchFamily="34" charset="0"/>
              </a:rPr>
              <a:t> Windows </a:t>
            </a:r>
            <a:r>
              <a:rPr lang="en-US" sz="2000" dirty="0" err="1">
                <a:gradFill>
                  <a:gsLst>
                    <a:gs pos="19048">
                      <a:schemeClr val="tx1"/>
                    </a:gs>
                    <a:gs pos="65000">
                      <a:schemeClr val="tx1"/>
                    </a:gs>
                  </a:gsLst>
                  <a:lin ang="5400000" scaled="0"/>
                </a:gradFill>
                <a:cs typeface="Segoe UI" pitchFamily="34" charset="0"/>
              </a:rPr>
              <a:t>serão</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capazes</a:t>
            </a:r>
            <a:r>
              <a:rPr lang="en-US" sz="2000" dirty="0">
                <a:gradFill>
                  <a:gsLst>
                    <a:gs pos="19048">
                      <a:schemeClr val="tx1"/>
                    </a:gs>
                    <a:gs pos="65000">
                      <a:schemeClr val="tx1"/>
                    </a:gs>
                  </a:gsLst>
                  <a:lin ang="5400000" scaled="0"/>
                </a:gradFill>
                <a:cs typeface="Segoe UI" pitchFamily="34" charset="0"/>
              </a:rPr>
              <a:t> de </a:t>
            </a:r>
            <a:r>
              <a:rPr lang="en-US" sz="2000" dirty="0" err="1">
                <a:gradFill>
                  <a:gsLst>
                    <a:gs pos="19048">
                      <a:schemeClr val="tx1"/>
                    </a:gs>
                    <a:gs pos="65000">
                      <a:schemeClr val="tx1"/>
                    </a:gs>
                  </a:gsLst>
                  <a:lin ang="5400000" scaled="0"/>
                </a:gradFill>
                <a:cs typeface="Segoe UI" pitchFamily="34" charset="0"/>
              </a:rPr>
              <a:t>usar</a:t>
            </a:r>
            <a:r>
              <a:rPr lang="en-US" sz="2000" dirty="0">
                <a:gradFill>
                  <a:gsLst>
                    <a:gs pos="19048">
                      <a:schemeClr val="tx1"/>
                    </a:gs>
                    <a:gs pos="65000">
                      <a:schemeClr val="tx1"/>
                    </a:gs>
                  </a:gsLst>
                  <a:lin ang="5400000" scaled="0"/>
                </a:gradFill>
                <a:cs typeface="Segoe UI" pitchFamily="34" charset="0"/>
              </a:rPr>
              <a:t> o </a:t>
            </a:r>
            <a:r>
              <a:rPr lang="en-US" sz="2000" dirty="0" err="1">
                <a:gradFill>
                  <a:gsLst>
                    <a:gs pos="19048">
                      <a:schemeClr val="tx1"/>
                    </a:gs>
                    <a:gs pos="65000">
                      <a:schemeClr val="tx1"/>
                    </a:gs>
                  </a:gsLst>
                  <a:lin ang="5400000" scaled="0"/>
                </a:gradFill>
                <a:cs typeface="Segoe UI" pitchFamily="34" charset="0"/>
              </a:rPr>
              <a:t>mesmo</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cliente</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padrão</a:t>
            </a:r>
            <a:r>
              <a:rPr lang="en-US" sz="2000" dirty="0">
                <a:gradFill>
                  <a:gsLst>
                    <a:gs pos="19048">
                      <a:schemeClr val="tx1"/>
                    </a:gs>
                    <a:gs pos="65000">
                      <a:schemeClr val="tx1"/>
                    </a:gs>
                  </a:gsLst>
                  <a:lin ang="5400000" scaled="0"/>
                </a:gradFill>
                <a:cs typeface="Segoe UI" pitchFamily="34" charset="0"/>
              </a:rPr>
              <a:t> Docker em </a:t>
            </a:r>
            <a:r>
              <a:rPr lang="en-US" sz="2000" dirty="0" err="1">
                <a:gradFill>
                  <a:gsLst>
                    <a:gs pos="19048">
                      <a:schemeClr val="tx1"/>
                    </a:gs>
                    <a:gs pos="65000">
                      <a:schemeClr val="tx1"/>
                    </a:gs>
                  </a:gsLst>
                  <a:lin ang="5400000" scaled="0"/>
                </a:gradFill>
                <a:cs typeface="Segoe UI" pitchFamily="34" charset="0"/>
              </a:rPr>
              <a:t>múltiplos</a:t>
            </a:r>
            <a:r>
              <a:rPr lang="en-US" sz="2000" dirty="0">
                <a:gradFill>
                  <a:gsLst>
                    <a:gs pos="19048">
                      <a:schemeClr val="tx1"/>
                    </a:gs>
                    <a:gs pos="65000">
                      <a:schemeClr val="tx1"/>
                    </a:gs>
                  </a:gsLst>
                  <a:lin ang="5400000" scaled="0"/>
                </a:gradFill>
                <a:cs typeface="Segoe UI" pitchFamily="34" charset="0"/>
              </a:rPr>
              <a:t> </a:t>
            </a:r>
            <a:r>
              <a:rPr lang="en-US" sz="2000" dirty="0" err="1">
                <a:gradFill>
                  <a:gsLst>
                    <a:gs pos="19048">
                      <a:schemeClr val="tx1"/>
                    </a:gs>
                    <a:gs pos="65000">
                      <a:schemeClr val="tx1"/>
                    </a:gs>
                  </a:gsLst>
                  <a:lin ang="5400000" scaled="0"/>
                </a:gradFill>
                <a:cs typeface="Segoe UI" pitchFamily="34" charset="0"/>
              </a:rPr>
              <a:t>ambientes</a:t>
            </a:r>
            <a:r>
              <a:rPr lang="en-US" sz="2000" dirty="0">
                <a:gradFill>
                  <a:gsLst>
                    <a:gs pos="19048">
                      <a:schemeClr val="tx1"/>
                    </a:gs>
                    <a:gs pos="65000">
                      <a:schemeClr val="tx1"/>
                    </a:gs>
                  </a:gsLst>
                  <a:lin ang="5400000" scaled="0"/>
                </a:gradFill>
                <a:cs typeface="Segoe UI" pitchFamily="34" charset="0"/>
              </a:rPr>
              <a:t> de </a:t>
            </a:r>
            <a:r>
              <a:rPr lang="en-US" sz="2000" dirty="0" err="1">
                <a:gradFill>
                  <a:gsLst>
                    <a:gs pos="19048">
                      <a:schemeClr val="tx1"/>
                    </a:gs>
                    <a:gs pos="65000">
                      <a:schemeClr val="tx1"/>
                    </a:gs>
                  </a:gsLst>
                  <a:lin ang="5400000" scaled="0"/>
                </a:gradFill>
                <a:cs typeface="Segoe UI" pitchFamily="34" charset="0"/>
              </a:rPr>
              <a:t>desenvolvimento</a:t>
            </a:r>
            <a:r>
              <a:rPr lang="en-US" sz="2000" dirty="0">
                <a:gradFill>
                  <a:gsLst>
                    <a:gs pos="19048">
                      <a:schemeClr val="tx1"/>
                    </a:gs>
                    <a:gs pos="65000">
                      <a:schemeClr val="tx1"/>
                    </a:gs>
                  </a:gsLst>
                  <a:lin ang="5400000" scaled="0"/>
                </a:gradFill>
                <a:cs typeface="Segoe UI" pitchFamily="34" charset="0"/>
              </a:rPr>
              <a:t>.</a:t>
            </a:r>
          </a:p>
          <a:p>
            <a:pPr marL="0" lvl="1" defTabSz="471584">
              <a:lnSpc>
                <a:spcPct val="90000"/>
              </a:lnSpc>
              <a:spcBef>
                <a:spcPts val="306"/>
              </a:spcBef>
              <a:spcAft>
                <a:spcPts val="612"/>
              </a:spcAft>
              <a:buClr>
                <a:srgbClr val="EFEFEF"/>
              </a:buClr>
            </a:pPr>
            <a:endParaRPr lang="en-US" sz="2000" dirty="0">
              <a:gradFill>
                <a:gsLst>
                  <a:gs pos="19048">
                    <a:schemeClr val="tx1"/>
                  </a:gs>
                  <a:gs pos="65000">
                    <a:schemeClr val="tx1"/>
                  </a:gs>
                </a:gsLst>
                <a:lin ang="5400000" scaled="0"/>
              </a:gradFill>
              <a:cs typeface="Segoe UI" pitchFamily="34" charset="0"/>
            </a:endParaRPr>
          </a:p>
          <a:p>
            <a:pPr marL="0" lvl="1" defTabSz="471584">
              <a:lnSpc>
                <a:spcPct val="90000"/>
              </a:lnSpc>
              <a:spcBef>
                <a:spcPts val="306"/>
              </a:spcBef>
              <a:spcAft>
                <a:spcPts val="612"/>
              </a:spcAft>
              <a:buClr>
                <a:srgbClr val="EFEFEF"/>
              </a:buClr>
            </a:pPr>
            <a:endParaRPr lang="en-US" sz="2000" dirty="0">
              <a:gradFill>
                <a:gsLst>
                  <a:gs pos="19048">
                    <a:schemeClr val="tx1"/>
                  </a:gs>
                  <a:gs pos="65000">
                    <a:schemeClr val="tx1"/>
                  </a:gs>
                </a:gsLst>
                <a:lin ang="5400000" scaled="0"/>
              </a:gradFill>
              <a:cs typeface="Segoe UI" pitchFamily="34" charset="0"/>
            </a:endParaRPr>
          </a:p>
        </p:txBody>
      </p:sp>
      <p:sp>
        <p:nvSpPr>
          <p:cNvPr id="8" name="Rectangle 7"/>
          <p:cNvSpPr/>
          <p:nvPr/>
        </p:nvSpPr>
        <p:spPr bwMode="auto">
          <a:xfrm>
            <a:off x="6004555" y="2020874"/>
            <a:ext cx="4067175" cy="685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Docker Client</a:t>
            </a:r>
          </a:p>
        </p:txBody>
      </p:sp>
      <p:sp>
        <p:nvSpPr>
          <p:cNvPr id="9" name="Rectangle 8"/>
          <p:cNvSpPr/>
          <p:nvPr/>
        </p:nvSpPr>
        <p:spPr bwMode="auto">
          <a:xfrm>
            <a:off x="6004555" y="2750107"/>
            <a:ext cx="2000250" cy="61912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74295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Windows Server</a:t>
            </a:r>
          </a:p>
        </p:txBody>
      </p:sp>
      <p:sp>
        <p:nvSpPr>
          <p:cNvPr id="10" name="Rectangle 9"/>
          <p:cNvSpPr/>
          <p:nvPr/>
        </p:nvSpPr>
        <p:spPr bwMode="auto">
          <a:xfrm>
            <a:off x="8071480" y="2750107"/>
            <a:ext cx="2000250" cy="61912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628650"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Linux</a:t>
            </a:r>
          </a:p>
        </p:txBody>
      </p:sp>
      <p:sp>
        <p:nvSpPr>
          <p:cNvPr id="11" name="Rectangle 10"/>
          <p:cNvSpPr/>
          <p:nvPr/>
        </p:nvSpPr>
        <p:spPr bwMode="auto">
          <a:xfrm>
            <a:off x="6004555" y="3412665"/>
            <a:ext cx="2000250" cy="619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(Daemon)</a:t>
            </a:r>
          </a:p>
        </p:txBody>
      </p:sp>
      <p:sp>
        <p:nvSpPr>
          <p:cNvPr id="13" name="Rectangle 12"/>
          <p:cNvSpPr/>
          <p:nvPr/>
        </p:nvSpPr>
        <p:spPr bwMode="auto">
          <a:xfrm>
            <a:off x="6004555" y="4075223"/>
            <a:ext cx="2000250" cy="619125"/>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chemeClr val="tx1"/>
                    </a:gs>
                    <a:gs pos="100000">
                      <a:schemeClr val="tx1"/>
                    </a:gs>
                  </a:gsLst>
                  <a:lin ang="5400000" scaled="0"/>
                </a:gradFill>
                <a:ea typeface="Segoe UI" pitchFamily="34" charset="0"/>
                <a:cs typeface="Segoe UI" pitchFamily="34" charset="0"/>
              </a:rPr>
              <a:t>Windows Server</a:t>
            </a:r>
          </a:p>
          <a:p>
            <a:pPr algn="ctr" defTabSz="932472" fontAlgn="base">
              <a:lnSpc>
                <a:spcPct val="90000"/>
              </a:lnSpc>
              <a:spcBef>
                <a:spcPct val="0"/>
              </a:spcBef>
              <a:spcAft>
                <a:spcPct val="0"/>
              </a:spcAft>
            </a:pPr>
            <a:r>
              <a:rPr lang="en-US" sz="1200" dirty="0">
                <a:gradFill>
                  <a:gsLst>
                    <a:gs pos="0">
                      <a:schemeClr val="tx1"/>
                    </a:gs>
                    <a:gs pos="100000">
                      <a:schemeClr val="tx1"/>
                    </a:gs>
                  </a:gsLst>
                  <a:lin ang="5400000" scaled="0"/>
                </a:gradFill>
                <a:ea typeface="Segoe UI" pitchFamily="34" charset="0"/>
                <a:cs typeface="Segoe UI" pitchFamily="34" charset="0"/>
              </a:rPr>
              <a:t>Container Support</a:t>
            </a:r>
          </a:p>
          <a:p>
            <a:pPr algn="ctr" defTabSz="932472" fontAlgn="base">
              <a:lnSpc>
                <a:spcPct val="90000"/>
              </a:lnSpc>
              <a:spcBef>
                <a:spcPct val="0"/>
              </a:spcBef>
              <a:spcAft>
                <a:spcPct val="0"/>
              </a:spcAft>
            </a:pPr>
            <a:endParaRPr lang="en-US" sz="1200" dirty="0">
              <a:gradFill>
                <a:gsLst>
                  <a:gs pos="0">
                    <a:schemeClr val="tx1"/>
                  </a:gs>
                  <a:gs pos="100000">
                    <a:schemeClr val="tx1"/>
                  </a:gs>
                </a:gsLst>
                <a:lin ang="5400000" scaled="0"/>
              </a:gradFill>
              <a:ea typeface="Segoe UI" pitchFamily="34" charset="0"/>
              <a:cs typeface="Segoe UI" pitchFamily="34" charset="0"/>
            </a:endParaRPr>
          </a:p>
        </p:txBody>
      </p:sp>
      <p:sp>
        <p:nvSpPr>
          <p:cNvPr id="16" name="Rectangle 15"/>
          <p:cNvSpPr/>
          <p:nvPr/>
        </p:nvSpPr>
        <p:spPr bwMode="auto">
          <a:xfrm>
            <a:off x="8071480" y="4075223"/>
            <a:ext cx="2000250" cy="619125"/>
          </a:xfrm>
          <a:prstGeom prst="rect">
            <a:avLst/>
          </a:prstGeom>
          <a:solidFill>
            <a:srgbClr val="7FB0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chemeClr val="tx1"/>
                    </a:gs>
                    <a:gs pos="100000">
                      <a:schemeClr val="tx1"/>
                    </a:gs>
                  </a:gsLst>
                  <a:lin ang="5400000" scaled="0"/>
                </a:gradFill>
                <a:ea typeface="Segoe UI" pitchFamily="34" charset="0"/>
                <a:cs typeface="Segoe UI" pitchFamily="34" charset="0"/>
              </a:rPr>
              <a:t>Linux Container</a:t>
            </a:r>
          </a:p>
          <a:p>
            <a:pPr algn="ctr" defTabSz="932472" fontAlgn="base">
              <a:lnSpc>
                <a:spcPct val="90000"/>
              </a:lnSpc>
              <a:spcBef>
                <a:spcPct val="0"/>
              </a:spcBef>
              <a:spcAft>
                <a:spcPct val="0"/>
              </a:spcAft>
            </a:pPr>
            <a:r>
              <a:rPr lang="en-US" sz="1200" dirty="0">
                <a:gradFill>
                  <a:gsLst>
                    <a:gs pos="0">
                      <a:schemeClr val="tx1"/>
                    </a:gs>
                    <a:gs pos="100000">
                      <a:schemeClr val="tx1"/>
                    </a:gs>
                  </a:gsLst>
                  <a:lin ang="5400000" scaled="0"/>
                </a:gradFill>
                <a:ea typeface="Segoe UI" pitchFamily="34" charset="0"/>
                <a:cs typeface="Segoe UI" pitchFamily="34" charset="0"/>
              </a:rPr>
              <a:t>Support (LXC)</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64666" y="2728173"/>
            <a:ext cx="616176" cy="662775"/>
          </a:xfrm>
          <a:prstGeom prst="rect">
            <a:avLst/>
          </a:prstGeom>
        </p:spPr>
      </p:pic>
      <p:pic>
        <p:nvPicPr>
          <p:cNvPr id="19" name="Picture 2" descr="http://www.iconsdb.com/icons/preview/white/linux-xx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9873" y="2823258"/>
            <a:ext cx="455726" cy="47282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8071480" y="3412665"/>
            <a:ext cx="2000250" cy="619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Docker Engine</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(Daemon)</a:t>
            </a:r>
          </a:p>
        </p:txBody>
      </p:sp>
      <p:grpSp>
        <p:nvGrpSpPr>
          <p:cNvPr id="21" name="Group 20"/>
          <p:cNvGrpSpPr/>
          <p:nvPr/>
        </p:nvGrpSpPr>
        <p:grpSpPr>
          <a:xfrm>
            <a:off x="5376808" y="4263428"/>
            <a:ext cx="886968" cy="950976"/>
            <a:chOff x="4489613" y="2912451"/>
            <a:chExt cx="1310996" cy="1356813"/>
          </a:xfrm>
        </p:grpSpPr>
        <p:sp>
          <p:nvSpPr>
            <p:cNvPr id="22" name="Rectangle 21"/>
            <p:cNvSpPr/>
            <p:nvPr/>
          </p:nvSpPr>
          <p:spPr bwMode="auto">
            <a:xfrm>
              <a:off x="4489613" y="2982658"/>
              <a:ext cx="1259088" cy="128660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541521" y="2912451"/>
              <a:ext cx="1259088" cy="1286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45720" numCol="1" spcCol="0" rtlCol="0" fromWordArt="0" anchor="b" anchorCtr="0" forceAA="0" compatLnSpc="1">
              <a:prstTxWarp prst="textNoShape">
                <a:avLst/>
              </a:prstTxWarp>
              <a:noAutofit/>
            </a:bodyPr>
            <a:lstStyle/>
            <a:p>
              <a:pPr algn="ctr">
                <a:lnSpc>
                  <a:spcPct val="90000"/>
                </a:lnSpc>
              </a:pPr>
              <a:endParaRPr lang="en-US" sz="1050" dirty="0">
                <a:gradFill>
                  <a:gsLst>
                    <a:gs pos="2917">
                      <a:schemeClr val="bg1"/>
                    </a:gs>
                    <a:gs pos="31000">
                      <a:schemeClr val="bg1"/>
                    </a:gs>
                  </a:gsLst>
                  <a:lin ang="5400000" scaled="0"/>
                </a:gradFill>
              </a:endParaRP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02142" y="2999639"/>
              <a:ext cx="1034029" cy="1112228"/>
            </a:xfrm>
            <a:prstGeom prst="rect">
              <a:avLst/>
            </a:prstGeom>
          </p:spPr>
        </p:pic>
      </p:grpSp>
      <p:grpSp>
        <p:nvGrpSpPr>
          <p:cNvPr id="25" name="Group 24"/>
          <p:cNvGrpSpPr/>
          <p:nvPr/>
        </p:nvGrpSpPr>
        <p:grpSpPr>
          <a:xfrm>
            <a:off x="9816853" y="4263428"/>
            <a:ext cx="883527" cy="948705"/>
            <a:chOff x="5952249" y="2912452"/>
            <a:chExt cx="1310996" cy="1356812"/>
          </a:xfrm>
        </p:grpSpPr>
        <p:sp>
          <p:nvSpPr>
            <p:cNvPr id="26" name="Rectangle 25"/>
            <p:cNvSpPr/>
            <p:nvPr/>
          </p:nvSpPr>
          <p:spPr bwMode="auto">
            <a:xfrm>
              <a:off x="5952249" y="2982658"/>
              <a:ext cx="1259089" cy="128660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004156" y="2912452"/>
              <a:ext cx="1259089" cy="12866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45720" numCol="1" spcCol="0" rtlCol="0" fromWordArt="0" anchor="b" anchorCtr="0" forceAA="0" compatLnSpc="1">
              <a:prstTxWarp prst="textNoShape">
                <a:avLst/>
              </a:prstTxWarp>
              <a:noAutofit/>
            </a:bodyPr>
            <a:lstStyle/>
            <a:p>
              <a:pPr algn="ctr">
                <a:lnSpc>
                  <a:spcPct val="90000"/>
                </a:lnSpc>
              </a:pPr>
              <a:endParaRPr lang="en-US" sz="1050" dirty="0">
                <a:gradFill>
                  <a:gsLst>
                    <a:gs pos="2917">
                      <a:schemeClr val="bg1"/>
                    </a:gs>
                    <a:gs pos="31000">
                      <a:schemeClr val="bg1"/>
                    </a:gs>
                  </a:gsLst>
                  <a:lin ang="5400000" scaled="0"/>
                </a:gradFill>
              </a:endParaRPr>
            </a:p>
          </p:txBody>
        </p:sp>
        <p:pic>
          <p:nvPicPr>
            <p:cNvPr id="28" name="Picture 2" descr="http://www.iconsdb.com/icons/preview/white/linux-xx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359" y="3123415"/>
              <a:ext cx="864680" cy="864681"/>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p:cNvSpPr txBox="1"/>
          <p:nvPr/>
        </p:nvSpPr>
        <p:spPr>
          <a:xfrm>
            <a:off x="10407110" y="1890567"/>
            <a:ext cx="1228221" cy="995657"/>
          </a:xfrm>
          <a:prstGeom prst="rect">
            <a:avLst/>
          </a:prstGeom>
          <a:noFill/>
        </p:spPr>
        <p:txBody>
          <a:bodyPr wrap="none" lIns="182880" tIns="146304" rIns="182880" bIns="146304" rtlCol="0">
            <a:spAutoFit/>
          </a:bodyPr>
          <a:lstStyle/>
          <a:p>
            <a:pPr>
              <a:lnSpc>
                <a:spcPct val="90000"/>
              </a:lnSpc>
              <a:spcAft>
                <a:spcPts val="200"/>
              </a:spcAft>
            </a:pPr>
            <a:r>
              <a:rPr lang="en-US" sz="1200" b="1" spc="-30" dirty="0">
                <a:gradFill>
                  <a:gsLst>
                    <a:gs pos="2917">
                      <a:schemeClr val="tx1"/>
                    </a:gs>
                    <a:gs pos="30000">
                      <a:schemeClr val="tx1"/>
                    </a:gs>
                  </a:gsLst>
                  <a:lin ang="5400000" scaled="0"/>
                </a:gradFill>
              </a:rPr>
              <a:t>Docker.exe</a:t>
            </a:r>
          </a:p>
          <a:p>
            <a:pPr>
              <a:lnSpc>
                <a:spcPct val="90000"/>
              </a:lnSpc>
              <a:spcAft>
                <a:spcPts val="200"/>
              </a:spcAft>
            </a:pPr>
            <a:r>
              <a:rPr lang="en-US" sz="1100" spc="-30" dirty="0" err="1">
                <a:gradFill>
                  <a:gsLst>
                    <a:gs pos="2917">
                      <a:schemeClr val="tx1"/>
                    </a:gs>
                    <a:gs pos="30000">
                      <a:schemeClr val="tx1"/>
                    </a:gs>
                  </a:gsLst>
                  <a:lin ang="5400000" scaled="0"/>
                </a:gradFill>
              </a:rPr>
              <a:t>Exemplos</a:t>
            </a:r>
            <a:r>
              <a:rPr lang="en-US" sz="1100" spc="-30" dirty="0">
                <a:gradFill>
                  <a:gsLst>
                    <a:gs pos="2917">
                      <a:schemeClr val="tx1"/>
                    </a:gs>
                    <a:gs pos="30000">
                      <a:schemeClr val="tx1"/>
                    </a:gs>
                  </a:gsLst>
                  <a:lin ang="5400000" scaled="0"/>
                </a:gradFill>
              </a:rPr>
              <a:t>:</a:t>
            </a:r>
          </a:p>
          <a:p>
            <a:pPr>
              <a:lnSpc>
                <a:spcPct val="90000"/>
              </a:lnSpc>
              <a:spcAft>
                <a:spcPts val="200"/>
              </a:spcAft>
            </a:pPr>
            <a:r>
              <a:rPr lang="en-US" sz="1100" spc="-30" dirty="0" err="1">
                <a:gradFill>
                  <a:gsLst>
                    <a:gs pos="2917">
                      <a:schemeClr val="tx1"/>
                    </a:gs>
                    <a:gs pos="30000">
                      <a:schemeClr val="tx1"/>
                    </a:gs>
                  </a:gsLst>
                  <a:lin ang="5400000" scaled="0"/>
                </a:gradFill>
              </a:rPr>
              <a:t>docker</a:t>
            </a:r>
            <a:r>
              <a:rPr lang="en-US" sz="1100" spc="-30" dirty="0">
                <a:gradFill>
                  <a:gsLst>
                    <a:gs pos="2917">
                      <a:schemeClr val="tx1"/>
                    </a:gs>
                    <a:gs pos="30000">
                      <a:schemeClr val="tx1"/>
                    </a:gs>
                  </a:gsLst>
                  <a:lin ang="5400000" scaled="0"/>
                </a:gradFill>
              </a:rPr>
              <a:t> run</a:t>
            </a:r>
          </a:p>
          <a:p>
            <a:pPr>
              <a:lnSpc>
                <a:spcPct val="90000"/>
              </a:lnSpc>
              <a:spcAft>
                <a:spcPts val="200"/>
              </a:spcAft>
            </a:pPr>
            <a:r>
              <a:rPr lang="en-US" sz="1100" spc="-30" dirty="0" err="1">
                <a:gradFill>
                  <a:gsLst>
                    <a:gs pos="2917">
                      <a:schemeClr val="tx1"/>
                    </a:gs>
                    <a:gs pos="30000">
                      <a:schemeClr val="tx1"/>
                    </a:gs>
                  </a:gsLst>
                  <a:lin ang="5400000" scaled="0"/>
                </a:gradFill>
              </a:rPr>
              <a:t>docker</a:t>
            </a:r>
            <a:r>
              <a:rPr lang="en-US" sz="1100" spc="-30" dirty="0">
                <a:gradFill>
                  <a:gsLst>
                    <a:gs pos="2917">
                      <a:schemeClr val="tx1"/>
                    </a:gs>
                    <a:gs pos="30000">
                      <a:schemeClr val="tx1"/>
                    </a:gs>
                  </a:gsLst>
                  <a:lin ang="5400000" scaled="0"/>
                </a:gradFill>
              </a:rPr>
              <a:t> images</a:t>
            </a:r>
          </a:p>
        </p:txBody>
      </p:sp>
      <p:sp>
        <p:nvSpPr>
          <p:cNvPr id="31" name="TextBox 30"/>
          <p:cNvSpPr txBox="1"/>
          <p:nvPr/>
        </p:nvSpPr>
        <p:spPr>
          <a:xfrm>
            <a:off x="10407110" y="3149107"/>
            <a:ext cx="1809470" cy="1034129"/>
          </a:xfrm>
          <a:prstGeom prst="rect">
            <a:avLst/>
          </a:prstGeom>
          <a:noFill/>
        </p:spPr>
        <p:txBody>
          <a:bodyPr wrap="none" lIns="182880" tIns="146304" rIns="182880" bIns="146304" rtlCol="0">
            <a:spAutoFit/>
          </a:bodyPr>
          <a:lstStyle/>
          <a:p>
            <a:pPr>
              <a:lnSpc>
                <a:spcPct val="90000"/>
              </a:lnSpc>
              <a:spcAft>
                <a:spcPts val="300"/>
              </a:spcAft>
            </a:pPr>
            <a:r>
              <a:rPr lang="en-US" sz="1200" b="1" spc="-30" dirty="0">
                <a:gradFill>
                  <a:gsLst>
                    <a:gs pos="2917">
                      <a:schemeClr val="tx1"/>
                    </a:gs>
                    <a:gs pos="30000">
                      <a:schemeClr val="tx1"/>
                    </a:gs>
                  </a:gsLst>
                  <a:lin ang="5400000" scaled="0"/>
                </a:gradFill>
              </a:rPr>
              <a:t>Docker Remote API</a:t>
            </a:r>
          </a:p>
          <a:p>
            <a:pPr>
              <a:lnSpc>
                <a:spcPct val="90000"/>
              </a:lnSpc>
              <a:spcAft>
                <a:spcPts val="300"/>
              </a:spcAft>
            </a:pPr>
            <a:r>
              <a:rPr lang="en-US" sz="1100" spc="-30" dirty="0" err="1">
                <a:gradFill>
                  <a:gsLst>
                    <a:gs pos="2917">
                      <a:schemeClr val="tx1"/>
                    </a:gs>
                    <a:gs pos="30000">
                      <a:schemeClr val="tx1"/>
                    </a:gs>
                  </a:gsLst>
                  <a:lin ang="5400000" scaled="0"/>
                </a:gradFill>
              </a:rPr>
              <a:t>Exemplos</a:t>
            </a:r>
            <a:r>
              <a:rPr lang="en-US" sz="1100" spc="-30" dirty="0">
                <a:gradFill>
                  <a:gsLst>
                    <a:gs pos="2917">
                      <a:schemeClr val="tx1"/>
                    </a:gs>
                    <a:gs pos="30000">
                      <a:schemeClr val="tx1"/>
                    </a:gs>
                  </a:gsLst>
                  <a:lin ang="5400000" scaled="0"/>
                </a:gradFill>
              </a:rPr>
              <a:t>:</a:t>
            </a:r>
          </a:p>
          <a:p>
            <a:pPr>
              <a:lnSpc>
                <a:spcPct val="90000"/>
              </a:lnSpc>
              <a:spcAft>
                <a:spcPts val="300"/>
              </a:spcAft>
            </a:pPr>
            <a:r>
              <a:rPr lang="en-US" sz="1100" spc="-30" dirty="0">
                <a:gradFill>
                  <a:gsLst>
                    <a:gs pos="2917">
                      <a:schemeClr val="tx1"/>
                    </a:gs>
                    <a:gs pos="30000">
                      <a:schemeClr val="tx1"/>
                    </a:gs>
                  </a:gsLst>
                  <a:lin ang="5400000" scaled="0"/>
                </a:gradFill>
              </a:rPr>
              <a:t>GET      images/</a:t>
            </a:r>
            <a:r>
              <a:rPr lang="en-US" sz="1100" spc="-30" dirty="0" err="1">
                <a:gradFill>
                  <a:gsLst>
                    <a:gs pos="2917">
                      <a:schemeClr val="tx1"/>
                    </a:gs>
                    <a:gs pos="30000">
                      <a:schemeClr val="tx1"/>
                    </a:gs>
                  </a:gsLst>
                  <a:lin ang="5400000" scaled="0"/>
                </a:gradFill>
              </a:rPr>
              <a:t>json</a:t>
            </a:r>
            <a:endParaRPr lang="en-US" sz="1100" spc="-30" dirty="0">
              <a:gradFill>
                <a:gsLst>
                  <a:gs pos="2917">
                    <a:schemeClr val="tx1"/>
                  </a:gs>
                  <a:gs pos="30000">
                    <a:schemeClr val="tx1"/>
                  </a:gs>
                </a:gsLst>
                <a:lin ang="5400000" scaled="0"/>
              </a:gradFill>
            </a:endParaRPr>
          </a:p>
          <a:p>
            <a:pPr>
              <a:lnSpc>
                <a:spcPct val="90000"/>
              </a:lnSpc>
              <a:spcAft>
                <a:spcPts val="300"/>
              </a:spcAft>
            </a:pPr>
            <a:r>
              <a:rPr lang="en-US" sz="1100" spc="-30" dirty="0">
                <a:gradFill>
                  <a:gsLst>
                    <a:gs pos="2917">
                      <a:schemeClr val="tx1"/>
                    </a:gs>
                    <a:gs pos="30000">
                      <a:schemeClr val="tx1"/>
                    </a:gs>
                  </a:gsLst>
                  <a:lin ang="5400000" scaled="0"/>
                </a:gradFill>
              </a:rPr>
              <a:t>POST   containers/create</a:t>
            </a:r>
          </a:p>
        </p:txBody>
      </p:sp>
      <p:cxnSp>
        <p:nvCxnSpPr>
          <p:cNvPr id="33" name="Straight Connector 32"/>
          <p:cNvCxnSpPr/>
          <p:nvPr/>
        </p:nvCxnSpPr>
        <p:spPr>
          <a:xfrm>
            <a:off x="10143613" y="3059099"/>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295567" y="3059099"/>
            <a:ext cx="0" cy="1124137"/>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143613" y="4182566"/>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295567" y="3621167"/>
            <a:ext cx="96838"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rot="10800000">
            <a:off x="5772546" y="3057097"/>
            <a:ext cx="151954" cy="1124137"/>
            <a:chOff x="5920233" y="3911537"/>
            <a:chExt cx="151954" cy="1124137"/>
          </a:xfrm>
        </p:grpSpPr>
        <p:cxnSp>
          <p:nvCxnSpPr>
            <p:cNvPr id="43" name="Straight Connector 42"/>
            <p:cNvCxnSpPr/>
            <p:nvPr/>
          </p:nvCxnSpPr>
          <p:spPr>
            <a:xfrm>
              <a:off x="5920233" y="3911537"/>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2187" y="3911537"/>
              <a:ext cx="0" cy="1124137"/>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920233" y="5035004"/>
              <a:ext cx="142429" cy="0"/>
            </a:xfrm>
            <a:prstGeom prst="line">
              <a:avLst/>
            </a:prstGeom>
            <a:ln w="508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0143613" y="2254061"/>
            <a:ext cx="319156" cy="219427"/>
            <a:chOff x="10406508" y="3239133"/>
            <a:chExt cx="319156" cy="219427"/>
          </a:xfrm>
        </p:grpSpPr>
        <p:cxnSp>
          <p:nvCxnSpPr>
            <p:cNvPr id="47" name="Straight Connector 46"/>
            <p:cNvCxnSpPr>
              <a:endCxn id="30" idx="1"/>
            </p:cNvCxnSpPr>
            <p:nvPr/>
          </p:nvCxnSpPr>
          <p:spPr>
            <a:xfrm>
              <a:off x="10406508" y="3348846"/>
              <a:ext cx="263497" cy="1"/>
            </a:xfrm>
            <a:prstGeom prst="line">
              <a:avLst/>
            </a:prstGeom>
            <a:ln w="508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Isosceles Triangle 47"/>
            <p:cNvSpPr/>
            <p:nvPr/>
          </p:nvSpPr>
          <p:spPr bwMode="auto">
            <a:xfrm rot="5400000">
              <a:off x="10560291" y="3293188"/>
              <a:ext cx="219427" cy="111318"/>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1862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Ambientes</a:t>
            </a:r>
            <a:r>
              <a:rPr lang="en-US" dirty="0"/>
              <a:t> de SO de Container</a:t>
            </a:r>
          </a:p>
        </p:txBody>
      </p:sp>
      <p:grpSp>
        <p:nvGrpSpPr>
          <p:cNvPr id="10" name="Group 9"/>
          <p:cNvGrpSpPr/>
          <p:nvPr/>
        </p:nvGrpSpPr>
        <p:grpSpPr>
          <a:xfrm>
            <a:off x="471944" y="1314504"/>
            <a:ext cx="3886201" cy="4916962"/>
            <a:chOff x="1318610" y="1287462"/>
            <a:chExt cx="3886201" cy="4916962"/>
          </a:xfrm>
        </p:grpSpPr>
        <p:sp>
          <p:nvSpPr>
            <p:cNvPr id="5" name="Rectangle 4"/>
            <p:cNvSpPr/>
            <p:nvPr/>
          </p:nvSpPr>
          <p:spPr bwMode="auto">
            <a:xfrm>
              <a:off x="1318610" y="1287462"/>
              <a:ext cx="3886200" cy="4916962"/>
            </a:xfrm>
            <a:prstGeom prst="rect">
              <a:avLst/>
            </a:prstGeom>
            <a:solidFill>
              <a:schemeClr val="bg1">
                <a:lumMod val="95000"/>
              </a:schemeClr>
            </a:solidFill>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tx1"/>
                  </a:solidFill>
                </a:rPr>
                <a:t>Nano Server</a:t>
              </a:r>
              <a:endParaRPr lang="en-US" sz="2400" b="1" dirty="0">
                <a:solidFill>
                  <a:schemeClr val="tx1"/>
                </a:solidFill>
              </a:endParaRPr>
            </a:p>
          </p:txBody>
        </p:sp>
        <p:sp>
          <p:nvSpPr>
            <p:cNvPr id="6" name="TextBox 5"/>
            <p:cNvSpPr txBox="1"/>
            <p:nvPr/>
          </p:nvSpPr>
          <p:spPr>
            <a:xfrm>
              <a:off x="1318610" y="5335569"/>
              <a:ext cx="3886201"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err="1"/>
                <a:t>Aplicações</a:t>
              </a:r>
              <a:br>
                <a:rPr lang="en-US" sz="2000" dirty="0"/>
              </a:br>
              <a:r>
                <a:rPr lang="en-US" sz="2000" dirty="0"/>
                <a:t>“Born in the cloud”</a:t>
              </a:r>
            </a:p>
          </p:txBody>
        </p:sp>
        <p:sp>
          <p:nvSpPr>
            <p:cNvPr id="7" name="TextBox 1"/>
            <p:cNvSpPr txBox="1"/>
            <p:nvPr/>
          </p:nvSpPr>
          <p:spPr>
            <a:xfrm>
              <a:off x="1318610" y="3320192"/>
              <a:ext cx="3886201"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r>
                <a:rPr lang="en-US" dirty="0" err="1">
                  <a:solidFill>
                    <a:schemeClr val="tx1"/>
                  </a:solidFill>
                </a:rPr>
                <a:t>Altamente</a:t>
              </a:r>
              <a:r>
                <a:rPr lang="en-US" dirty="0">
                  <a:solidFill>
                    <a:schemeClr val="tx1"/>
                  </a:solidFill>
                </a:rPr>
                <a:t> </a:t>
              </a:r>
              <a:r>
                <a:rPr lang="en-US" dirty="0" err="1">
                  <a:solidFill>
                    <a:schemeClr val="tx1"/>
                  </a:solidFill>
                </a:rPr>
                <a:t>otimizado</a:t>
              </a:r>
              <a:endParaRPr lang="en-US" dirty="0">
                <a:solidFill>
                  <a:schemeClr val="tx1"/>
                </a:solidFill>
              </a:endParaRPr>
            </a:p>
          </p:txBody>
        </p:sp>
        <p:sp>
          <p:nvSpPr>
            <p:cNvPr id="8" name="Freeform 7"/>
            <p:cNvSpPr>
              <a:spLocks noChangeAspect="1"/>
            </p:cNvSpPr>
            <p:nvPr/>
          </p:nvSpPr>
          <p:spPr bwMode="black">
            <a:xfrm>
              <a:off x="2023130" y="38714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9" name="Freeform 8"/>
            <p:cNvSpPr>
              <a:spLocks noChangeAspect="1" noEditPoints="1"/>
            </p:cNvSpPr>
            <p:nvPr/>
          </p:nvSpPr>
          <p:spPr bwMode="black">
            <a:xfrm>
              <a:off x="2583546" y="20253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p:cNvSpPr/>
          <p:nvPr/>
        </p:nvSpPr>
        <p:spPr bwMode="auto">
          <a:xfrm>
            <a:off x="4478630" y="1314504"/>
            <a:ext cx="3886200" cy="4916962"/>
          </a:xfrm>
          <a:prstGeom prst="rect">
            <a:avLst/>
          </a:prstGeom>
          <a:solidFill>
            <a:schemeClr val="bg1">
              <a:lumMod val="95000"/>
            </a:schemeClr>
          </a:solidFill>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chemeClr val="tx1"/>
                </a:solidFill>
              </a:rPr>
              <a:t>Server Core</a:t>
            </a:r>
            <a:endParaRPr lang="en-US" sz="2400" b="1" dirty="0">
              <a:solidFill>
                <a:schemeClr val="tx1"/>
              </a:solidFill>
            </a:endParaRPr>
          </a:p>
        </p:txBody>
      </p:sp>
      <p:sp>
        <p:nvSpPr>
          <p:cNvPr id="12" name="TextBox 11"/>
          <p:cNvSpPr txBox="1"/>
          <p:nvPr/>
        </p:nvSpPr>
        <p:spPr>
          <a:xfrm>
            <a:off x="4478628" y="5468342"/>
            <a:ext cx="3886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err="1"/>
              <a:t>Aplicações</a:t>
            </a:r>
            <a:r>
              <a:rPr lang="en-US" sz="2000" dirty="0"/>
              <a:t> </a:t>
            </a:r>
            <a:r>
              <a:rPr lang="en-US" sz="2000" dirty="0" err="1"/>
              <a:t>tradicionais</a:t>
            </a:r>
            <a:endParaRPr lang="en-US" dirty="0"/>
          </a:p>
        </p:txBody>
      </p:sp>
      <p:sp>
        <p:nvSpPr>
          <p:cNvPr id="13" name="TextBox 12"/>
          <p:cNvSpPr txBox="1"/>
          <p:nvPr/>
        </p:nvSpPr>
        <p:spPr>
          <a:xfrm>
            <a:off x="4478628" y="3315115"/>
            <a:ext cx="3886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err="1"/>
              <a:t>Altamente</a:t>
            </a:r>
            <a:r>
              <a:rPr lang="en-US" sz="2000" dirty="0"/>
              <a:t> </a:t>
            </a:r>
            <a:r>
              <a:rPr lang="en-US" sz="2000" dirty="0" err="1"/>
              <a:t>compatível</a:t>
            </a:r>
            <a:endParaRPr lang="en-US" dirty="0"/>
          </a:p>
        </p:txBody>
      </p:sp>
      <p:sp>
        <p:nvSpPr>
          <p:cNvPr id="14" name="Freeform 13"/>
          <p:cNvSpPr>
            <a:spLocks noChangeAspect="1" noEditPoints="1"/>
          </p:cNvSpPr>
          <p:nvPr/>
        </p:nvSpPr>
        <p:spPr bwMode="black">
          <a:xfrm>
            <a:off x="5661385" y="2082089"/>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15" name="Freeform 14"/>
          <p:cNvSpPr>
            <a:spLocks noChangeAspect="1" noEditPoints="1"/>
          </p:cNvSpPr>
          <p:nvPr/>
        </p:nvSpPr>
        <p:spPr bwMode="black">
          <a:xfrm>
            <a:off x="5888627" y="416148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Tree>
    <p:extLst>
      <p:ext uri="{BB962C8B-B14F-4D97-AF65-F5344CB8AC3E}">
        <p14:creationId xmlns:p14="http://schemas.microsoft.com/office/powerpoint/2010/main" val="18347455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1ED69A-429B-4AB4-8594-821E423412EA}"/>
              </a:ext>
            </a:extLst>
          </p:cNvPr>
          <p:cNvPicPr>
            <a:picLocks noChangeAspect="1"/>
          </p:cNvPicPr>
          <p:nvPr/>
        </p:nvPicPr>
        <p:blipFill>
          <a:blip r:embed="rId3"/>
          <a:stretch>
            <a:fillRect/>
          </a:stretch>
        </p:blipFill>
        <p:spPr>
          <a:xfrm>
            <a:off x="0" y="15697"/>
            <a:ext cx="12436475" cy="6963131"/>
          </a:xfrm>
          <a:prstGeom prst="rect">
            <a:avLst/>
          </a:prstGeom>
        </p:spPr>
      </p:pic>
      <p:sp>
        <p:nvSpPr>
          <p:cNvPr id="5" name="Title 4"/>
          <p:cNvSpPr>
            <a:spLocks noGrp="1"/>
          </p:cNvSpPr>
          <p:nvPr>
            <p:ph type="title" idx="4294967295"/>
          </p:nvPr>
        </p:nvSpPr>
        <p:spPr>
          <a:xfrm>
            <a:off x="0" y="1303338"/>
            <a:ext cx="12433300" cy="749300"/>
          </a:xfrm>
        </p:spPr>
        <p:txBody>
          <a:bodyPr/>
          <a:lstStyle/>
          <a:p>
            <a:pPr algn="ctr"/>
            <a:r>
              <a:rPr lang="en-US" sz="4800" dirty="0">
                <a:solidFill>
                  <a:srgbClr val="FFFFFF"/>
                </a:solidFill>
              </a:rPr>
              <a:t>Intelligent Cloud – Intelligent Edge</a:t>
            </a:r>
          </a:p>
        </p:txBody>
      </p:sp>
      <p:sp>
        <p:nvSpPr>
          <p:cNvPr id="3" name="Rectangle 2"/>
          <p:cNvSpPr/>
          <p:nvPr/>
        </p:nvSpPr>
        <p:spPr>
          <a:xfrm>
            <a:off x="5532534" y="7307217"/>
            <a:ext cx="6215769" cy="646331"/>
          </a:xfrm>
          <a:prstGeom prst="rect">
            <a:avLst/>
          </a:prstGeom>
        </p:spPr>
        <p:txBody>
          <a:bodyPr>
            <a:spAutoFit/>
          </a:bodyPr>
          <a:lstStyle/>
          <a:p>
            <a:pPr defTabSz="932597"/>
            <a:r>
              <a:rPr lang="en-US" dirty="0">
                <a:solidFill>
                  <a:srgbClr val="FFFFFF"/>
                </a:solidFill>
                <a:latin typeface="Segoe UI"/>
              </a:rPr>
              <a:t>https://www.pexels.com/photo/white-clouds-over-the-mountain-156787/ </a:t>
            </a:r>
          </a:p>
        </p:txBody>
      </p:sp>
      <p:sp>
        <p:nvSpPr>
          <p:cNvPr id="6" name="Subtitle 2"/>
          <p:cNvSpPr txBox="1">
            <a:spLocks/>
          </p:cNvSpPr>
          <p:nvPr/>
        </p:nvSpPr>
        <p:spPr>
          <a:xfrm>
            <a:off x="2084698" y="4232829"/>
            <a:ext cx="1926098" cy="128732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56" dirty="0">
                <a:solidFill>
                  <a:srgbClr val="FFFFFF"/>
                </a:solidFill>
                <a:latin typeface="Segoe UI Light"/>
              </a:rPr>
              <a:t>Multi-Device, Multi-sense</a:t>
            </a:r>
          </a:p>
        </p:txBody>
      </p:sp>
      <p:sp>
        <p:nvSpPr>
          <p:cNvPr id="7" name="Subtitle 2"/>
          <p:cNvSpPr txBox="1">
            <a:spLocks/>
          </p:cNvSpPr>
          <p:nvPr/>
        </p:nvSpPr>
        <p:spPr>
          <a:xfrm>
            <a:off x="5166825" y="4229370"/>
            <a:ext cx="2051087" cy="200833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56" dirty="0">
                <a:solidFill>
                  <a:srgbClr val="FFFFFF"/>
                </a:solidFill>
                <a:latin typeface="Segoe UI Light"/>
              </a:rPr>
              <a:t>Artificial Intelligence</a:t>
            </a:r>
          </a:p>
        </p:txBody>
      </p:sp>
      <p:sp>
        <p:nvSpPr>
          <p:cNvPr id="8" name="Subtitle 2"/>
          <p:cNvSpPr txBox="1">
            <a:spLocks/>
          </p:cNvSpPr>
          <p:nvPr/>
        </p:nvSpPr>
        <p:spPr>
          <a:xfrm>
            <a:off x="8399752" y="4214600"/>
            <a:ext cx="1714580" cy="146737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563">
              <a:buNone/>
            </a:pPr>
            <a:r>
              <a:rPr lang="en-US" sz="2856" dirty="0" err="1">
                <a:solidFill>
                  <a:srgbClr val="FFFFFF"/>
                </a:solidFill>
                <a:latin typeface="Segoe UI Light"/>
              </a:rPr>
              <a:t>Serverless</a:t>
            </a:r>
            <a:endParaRPr lang="en-US" sz="2856" dirty="0">
              <a:solidFill>
                <a:srgbClr val="FFFFFF"/>
              </a:solidFill>
              <a:latin typeface="Segoe UI Light"/>
            </a:endParaRPr>
          </a:p>
        </p:txBody>
      </p:sp>
      <p:pic>
        <p:nvPicPr>
          <p:cNvPr id="4" name="Picture 3" descr="Screen Clipping">
            <a:extLst>
              <a:ext uri="{FF2B5EF4-FFF2-40B4-BE49-F238E27FC236}">
                <a16:creationId xmlns:a16="http://schemas.microsoft.com/office/drawing/2014/main" id="{8C9ABCD6-6262-4FF9-8821-9D4512407555}"/>
              </a:ext>
            </a:extLst>
          </p:cNvPr>
          <p:cNvPicPr>
            <a:picLocks noChangeAspect="1"/>
          </p:cNvPicPr>
          <p:nvPr/>
        </p:nvPicPr>
        <p:blipFill>
          <a:blip r:embed="rId4"/>
          <a:stretch>
            <a:fillRect/>
          </a:stretch>
        </p:blipFill>
        <p:spPr>
          <a:xfrm>
            <a:off x="2560637" y="2810397"/>
            <a:ext cx="974220" cy="871671"/>
          </a:xfrm>
          <a:prstGeom prst="ellipse">
            <a:avLst/>
          </a:prstGeom>
          <a:ln>
            <a:noFill/>
          </a:ln>
          <a:effectLst>
            <a:softEdge rad="112500"/>
          </a:effectLst>
        </p:spPr>
      </p:pic>
      <p:pic>
        <p:nvPicPr>
          <p:cNvPr id="13" name="Picture 12" descr="Screen Clipping">
            <a:extLst>
              <a:ext uri="{FF2B5EF4-FFF2-40B4-BE49-F238E27FC236}">
                <a16:creationId xmlns:a16="http://schemas.microsoft.com/office/drawing/2014/main" id="{D99368F0-18BB-415F-A2C4-35E2A59831BC}"/>
              </a:ext>
            </a:extLst>
          </p:cNvPr>
          <p:cNvPicPr>
            <a:picLocks noChangeAspect="1"/>
          </p:cNvPicPr>
          <p:nvPr/>
        </p:nvPicPr>
        <p:blipFill>
          <a:blip r:embed="rId5"/>
          <a:stretch>
            <a:fillRect/>
          </a:stretch>
        </p:blipFill>
        <p:spPr>
          <a:xfrm>
            <a:off x="5730715" y="2910864"/>
            <a:ext cx="923308" cy="784812"/>
          </a:xfrm>
          <a:prstGeom prst="ellipse">
            <a:avLst/>
          </a:prstGeom>
          <a:ln>
            <a:noFill/>
          </a:ln>
          <a:effectLst>
            <a:softEdge rad="112500"/>
          </a:effectLst>
        </p:spPr>
      </p:pic>
      <p:pic>
        <p:nvPicPr>
          <p:cNvPr id="15" name="Picture 14" descr="Screen Clipping">
            <a:extLst>
              <a:ext uri="{FF2B5EF4-FFF2-40B4-BE49-F238E27FC236}">
                <a16:creationId xmlns:a16="http://schemas.microsoft.com/office/drawing/2014/main" id="{5F1E48A6-3688-42A7-9815-2F763D2DFFF1}"/>
              </a:ext>
            </a:extLst>
          </p:cNvPr>
          <p:cNvPicPr>
            <a:picLocks noChangeAspect="1"/>
          </p:cNvPicPr>
          <p:nvPr/>
        </p:nvPicPr>
        <p:blipFill>
          <a:blip r:embed="rId6"/>
          <a:stretch>
            <a:fillRect/>
          </a:stretch>
        </p:blipFill>
        <p:spPr>
          <a:xfrm>
            <a:off x="8849882" y="2851225"/>
            <a:ext cx="814321" cy="790013"/>
          </a:xfrm>
          <a:prstGeom prst="ellipse">
            <a:avLst/>
          </a:prstGeom>
          <a:ln>
            <a:noFill/>
          </a:ln>
          <a:effectLst>
            <a:softEdge rad="112500"/>
          </a:effectLst>
        </p:spPr>
      </p:pic>
    </p:spTree>
    <p:extLst>
      <p:ext uri="{BB962C8B-B14F-4D97-AF65-F5344CB8AC3E}">
        <p14:creationId xmlns:p14="http://schemas.microsoft.com/office/powerpoint/2010/main" val="221654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Runtime do Microsoft Container.</a:t>
            </a:r>
          </a:p>
        </p:txBody>
      </p:sp>
    </p:spTree>
    <p:extLst>
      <p:ext uri="{BB962C8B-B14F-4D97-AF65-F5344CB8AC3E}">
        <p14:creationId xmlns:p14="http://schemas.microsoft.com/office/powerpoint/2010/main" val="10572906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Tipos de Containers Windows</a:t>
            </a:r>
            <a:endParaRPr lang="en-US" dirty="0"/>
          </a:p>
        </p:txBody>
      </p:sp>
      <p:sp>
        <p:nvSpPr>
          <p:cNvPr id="3" name="Text Placeholder 2"/>
          <p:cNvSpPr>
            <a:spLocks noGrp="1"/>
          </p:cNvSpPr>
          <p:nvPr>
            <p:ph type="body" sz="quarter" idx="10"/>
          </p:nvPr>
        </p:nvSpPr>
        <p:spPr>
          <a:xfrm>
            <a:off x="274639" y="1212849"/>
            <a:ext cx="10572902" cy="2923877"/>
          </a:xfrm>
        </p:spPr>
        <p:txBody>
          <a:bodyPr/>
          <a:lstStyle/>
          <a:p>
            <a:pPr marL="571500" indent="-571500">
              <a:buFont typeface="Arial" panose="020B0604020202020204" pitchFamily="34" charset="0"/>
              <a:buChar char="•"/>
            </a:pPr>
            <a:r>
              <a:rPr lang="pt-BR" dirty="0"/>
              <a:t>Windows Server Container</a:t>
            </a:r>
          </a:p>
          <a:p>
            <a:pPr marL="571500" lvl="1" indent="-571500">
              <a:buFont typeface="Arial" panose="020B0604020202020204" pitchFamily="34" charset="0"/>
              <a:buChar char="•"/>
            </a:pPr>
            <a:r>
              <a:rPr lang="pt-BR" dirty="0"/>
              <a:t>Provê isolamento de aplicações através de tecnologia de isolamento de processos e namespaces. Um container Windows Server compartilha o kernel com o container host e todos os containers em execução no mesmo host</a:t>
            </a:r>
          </a:p>
          <a:p>
            <a:pPr marL="571500" indent="-571500">
              <a:buFont typeface="Arial" panose="020B0604020202020204" pitchFamily="34" charset="0"/>
              <a:buChar char="•"/>
            </a:pPr>
            <a:r>
              <a:rPr lang="pt-BR" dirty="0"/>
              <a:t>Hyper-V Container</a:t>
            </a:r>
          </a:p>
          <a:p>
            <a:pPr marL="571500" lvl="1" indent="-571500">
              <a:buFont typeface="Arial" panose="020B0604020202020204" pitchFamily="34" charset="0"/>
              <a:buChar char="•"/>
            </a:pPr>
            <a:r>
              <a:rPr lang="pt-BR" dirty="0"/>
              <a:t>Executa cada conatiner em uma VM altamente otimizada. Nesta configuração o kernel do host não é compartilhado com os demais containers Hyper-V </a:t>
            </a:r>
            <a:endParaRPr lang="en-US" dirty="0"/>
          </a:p>
        </p:txBody>
      </p:sp>
    </p:spTree>
    <p:extLst>
      <p:ext uri="{BB962C8B-B14F-4D97-AF65-F5344CB8AC3E}">
        <p14:creationId xmlns:p14="http://schemas.microsoft.com/office/powerpoint/2010/main" val="6317000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Fundamentos de Container</a:t>
            </a:r>
            <a:endParaRPr lang="en-US" dirty="0"/>
          </a:p>
        </p:txBody>
      </p:sp>
      <p:sp>
        <p:nvSpPr>
          <p:cNvPr id="3" name="Text Placeholder 2"/>
          <p:cNvSpPr>
            <a:spLocks noGrp="1"/>
          </p:cNvSpPr>
          <p:nvPr>
            <p:ph type="body" sz="quarter" idx="10"/>
          </p:nvPr>
        </p:nvSpPr>
        <p:spPr>
          <a:xfrm>
            <a:off x="274639" y="1212849"/>
            <a:ext cx="10572902" cy="5743111"/>
          </a:xfrm>
        </p:spPr>
        <p:txBody>
          <a:bodyPr/>
          <a:lstStyle/>
          <a:p>
            <a:pPr marL="571500" indent="-571500">
              <a:buFont typeface="Arial" panose="020B0604020202020204" pitchFamily="34" charset="0"/>
              <a:buChar char="•"/>
            </a:pPr>
            <a:r>
              <a:rPr lang="pt-BR" sz="3600" dirty="0"/>
              <a:t>Container Host</a:t>
            </a:r>
          </a:p>
          <a:p>
            <a:pPr marL="571500" lvl="1" indent="-571500">
              <a:buFont typeface="Arial" panose="020B0604020202020204" pitchFamily="34" charset="0"/>
              <a:buChar char="•"/>
            </a:pPr>
            <a:r>
              <a:rPr lang="pt-BR" sz="1800" dirty="0"/>
              <a:t>Máquina física ou virtual configurada com o recurso de Windows Container</a:t>
            </a:r>
          </a:p>
          <a:p>
            <a:pPr marL="571500" indent="-571500">
              <a:buFont typeface="Arial" panose="020B0604020202020204" pitchFamily="34" charset="0"/>
              <a:buChar char="•"/>
            </a:pPr>
            <a:r>
              <a:rPr lang="pt-BR" sz="3600" dirty="0"/>
              <a:t>Container OS image</a:t>
            </a:r>
          </a:p>
          <a:p>
            <a:pPr marL="571500" lvl="1" indent="-571500">
              <a:buFont typeface="Arial" panose="020B0604020202020204" pitchFamily="34" charset="0"/>
              <a:buChar char="•"/>
            </a:pPr>
            <a:r>
              <a:rPr lang="pt-BR" sz="1800" dirty="0"/>
              <a:t>Containers são implantados através de imagens. A imagem de SO do container é a 1° camada para as várias camadas de imagem que criam um container. Esta imagem provê o ambiente de sistema operacional</a:t>
            </a:r>
          </a:p>
          <a:p>
            <a:pPr marL="571500" indent="-571500">
              <a:buFont typeface="Arial" panose="020B0604020202020204" pitchFamily="34" charset="0"/>
              <a:buChar char="•"/>
            </a:pPr>
            <a:r>
              <a:rPr lang="pt-BR" sz="3600" dirty="0"/>
              <a:t>Container Image</a:t>
            </a:r>
          </a:p>
          <a:p>
            <a:pPr marL="571500" lvl="1" indent="-571500">
              <a:buFont typeface="Arial" panose="020B0604020202020204" pitchFamily="34" charset="0"/>
              <a:buChar char="•"/>
            </a:pPr>
            <a:r>
              <a:rPr lang="pt-BR" sz="1800" dirty="0"/>
              <a:t>Uma imagem de container contém a base do SO, aplicações e todas as dependências (das aplicações) necessárias para implantar um container</a:t>
            </a:r>
          </a:p>
          <a:p>
            <a:pPr marL="571500" indent="-571500">
              <a:buFont typeface="Arial" panose="020B0604020202020204" pitchFamily="34" charset="0"/>
              <a:buChar char="•"/>
            </a:pPr>
            <a:r>
              <a:rPr lang="pt-BR" sz="3600" dirty="0"/>
              <a:t>Container Registry</a:t>
            </a:r>
          </a:p>
          <a:p>
            <a:pPr marL="571500" lvl="1" indent="-571500">
              <a:buFont typeface="Arial" panose="020B0604020202020204" pitchFamily="34" charset="0"/>
              <a:buChar char="•"/>
            </a:pPr>
            <a:r>
              <a:rPr lang="pt-BR" sz="1800" dirty="0"/>
              <a:t>Imagens de container são armazenadas em um Container registry e podem ser baixadas por demanda</a:t>
            </a:r>
          </a:p>
          <a:p>
            <a:pPr marL="571500" indent="-571500">
              <a:buFont typeface="Arial" panose="020B0604020202020204" pitchFamily="34" charset="0"/>
              <a:buChar char="•"/>
            </a:pPr>
            <a:r>
              <a:rPr lang="pt-BR" sz="3600" dirty="0"/>
              <a:t>Dockerfile</a:t>
            </a:r>
          </a:p>
          <a:p>
            <a:pPr marL="571500" lvl="1" indent="-571500">
              <a:buFont typeface="Arial" panose="020B0604020202020204" pitchFamily="34" charset="0"/>
              <a:buChar char="•"/>
            </a:pPr>
            <a:r>
              <a:rPr lang="pt-BR" sz="1800" dirty="0"/>
              <a:t>Usados para automatizar a criação de imagens de containers</a:t>
            </a:r>
            <a:endParaRPr lang="en-US" sz="1800" dirty="0"/>
          </a:p>
        </p:txBody>
      </p:sp>
    </p:spTree>
    <p:extLst>
      <p:ext uri="{BB962C8B-B14F-4D97-AF65-F5344CB8AC3E}">
        <p14:creationId xmlns:p14="http://schemas.microsoft.com/office/powerpoint/2010/main" val="19516475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Runtime do Microsoft Container</a:t>
            </a:r>
          </a:p>
        </p:txBody>
      </p:sp>
      <p:grpSp>
        <p:nvGrpSpPr>
          <p:cNvPr id="4" name="Group 3"/>
          <p:cNvGrpSpPr/>
          <p:nvPr/>
        </p:nvGrpSpPr>
        <p:grpSpPr>
          <a:xfrm>
            <a:off x="198437" y="1301007"/>
            <a:ext cx="12039600" cy="2560320"/>
            <a:chOff x="198437" y="1301007"/>
            <a:chExt cx="12039600" cy="2560320"/>
          </a:xfrm>
        </p:grpSpPr>
        <p:sp>
          <p:nvSpPr>
            <p:cNvPr id="8" name="Rectangle 7"/>
            <p:cNvSpPr/>
            <p:nvPr/>
          </p:nvSpPr>
          <p:spPr bwMode="auto">
            <a:xfrm>
              <a:off x="198437" y="1301007"/>
              <a:ext cx="12039600" cy="2560320"/>
            </a:xfrm>
            <a:prstGeom prst="rect">
              <a:avLst/>
            </a:prstGeom>
            <a:solidFill>
              <a:schemeClr val="bg1">
                <a:lumMod val="95000"/>
              </a:schemeClr>
            </a:solidFill>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tx1"/>
                  </a:solidFill>
                </a:rPr>
                <a:t>Windows Server Container</a:t>
              </a:r>
            </a:p>
          </p:txBody>
        </p:sp>
        <p:grpSp>
          <p:nvGrpSpPr>
            <p:cNvPr id="59" name="Group 58"/>
            <p:cNvGrpSpPr/>
            <p:nvPr/>
          </p:nvGrpSpPr>
          <p:grpSpPr>
            <a:xfrm>
              <a:off x="2454407" y="1942885"/>
              <a:ext cx="1309614" cy="1764248"/>
              <a:chOff x="4148660" y="1876784"/>
              <a:chExt cx="1309614" cy="1764248"/>
            </a:xfrm>
          </p:grpSpPr>
          <p:sp>
            <p:nvSpPr>
              <p:cNvPr id="30" name="Rectangle 29"/>
              <p:cNvSpPr/>
              <p:nvPr/>
            </p:nvSpPr>
            <p:spPr>
              <a:xfrm>
                <a:off x="4148660" y="1876784"/>
                <a:ext cx="1309614"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dirty="0" err="1">
                    <a:solidFill>
                      <a:srgbClr val="FFFFFF"/>
                    </a:solidFill>
                    <a:latin typeface="Segoe" pitchFamily="34" charset="0"/>
                    <a:ea typeface="MS PGothic" pitchFamily="34" charset="-128"/>
                  </a:rPr>
                  <a:t>Altamente</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Automatizável</a:t>
                </a:r>
                <a:endParaRPr lang="en-US" sz="1200" dirty="0">
                  <a:solidFill>
                    <a:srgbClr val="FFFFFF"/>
                  </a:solidFill>
                  <a:latin typeface="Segoe" pitchFamily="34" charset="0"/>
                  <a:ea typeface="MS PGothic" pitchFamily="34" charset="-128"/>
                </a:endParaRPr>
              </a:p>
            </p:txBody>
          </p:sp>
          <p:pic>
            <p:nvPicPr>
              <p:cNvPr id="31" name="Picture 2" descr="C:\Users\sigurdg\Desktop\end_user.png"/>
              <p:cNvPicPr>
                <a:picLocks noChangeAspect="1" noChangeArrowheads="1"/>
              </p:cNvPicPr>
              <p:nvPr/>
            </p:nvPicPr>
            <p:blipFill>
              <a:blip r:embed="rId3" cstate="print"/>
              <a:srcRect/>
              <a:stretch>
                <a:fillRect/>
              </a:stretch>
            </p:blipFill>
            <p:spPr bwMode="auto">
              <a:xfrm>
                <a:off x="4302179" y="2014053"/>
                <a:ext cx="1023404" cy="1033010"/>
              </a:xfrm>
              <a:prstGeom prst="rect">
                <a:avLst/>
              </a:prstGeom>
              <a:noFill/>
              <a:ln>
                <a:noFill/>
              </a:ln>
            </p:spPr>
          </p:pic>
        </p:grpSp>
        <p:grpSp>
          <p:nvGrpSpPr>
            <p:cNvPr id="62" name="Group 61"/>
            <p:cNvGrpSpPr/>
            <p:nvPr/>
          </p:nvGrpSpPr>
          <p:grpSpPr>
            <a:xfrm>
              <a:off x="8680693" y="1942885"/>
              <a:ext cx="1318579" cy="1764248"/>
              <a:chOff x="8357811" y="1876784"/>
              <a:chExt cx="1318579" cy="1764248"/>
            </a:xfrm>
          </p:grpSpPr>
          <p:sp>
            <p:nvSpPr>
              <p:cNvPr id="32" name="Rectangle 31"/>
              <p:cNvSpPr/>
              <p:nvPr/>
            </p:nvSpPr>
            <p:spPr>
              <a:xfrm>
                <a:off x="8357811" y="1876784"/>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200" dirty="0" err="1">
                    <a:solidFill>
                      <a:srgbClr val="FFFFFF"/>
                    </a:solidFill>
                    <a:latin typeface="Segoe" pitchFamily="34" charset="0"/>
                    <a:ea typeface="MS PGothic" pitchFamily="34" charset="-128"/>
                  </a:rPr>
                  <a:t>Eficiente</a:t>
                </a:r>
                <a:endParaRPr lang="en-US" sz="1200" dirty="0">
                  <a:solidFill>
                    <a:srgbClr val="FFFFFF"/>
                  </a:solidFill>
                  <a:latin typeface="Segoe" pitchFamily="34" charset="0"/>
                  <a:ea typeface="MS PGothic" pitchFamily="34" charset="-128"/>
                </a:endParaRPr>
              </a:p>
              <a:p>
                <a:pPr algn="ctr"/>
                <a:endParaRPr lang="en-US" sz="1200" dirty="0">
                  <a:solidFill>
                    <a:srgbClr val="FFFFFF"/>
                  </a:solidFill>
                  <a:latin typeface="Segoe" pitchFamily="34" charset="0"/>
                  <a:ea typeface="MS PGothic" pitchFamily="34" charset="-128"/>
                </a:endParaRPr>
              </a:p>
            </p:txBody>
          </p:sp>
          <p:pic>
            <p:nvPicPr>
              <p:cNvPr id="33" name="Picture 34" descr="Efficiency.png"/>
              <p:cNvPicPr>
                <a:picLocks noChangeAspect="1"/>
              </p:cNvPicPr>
              <p:nvPr/>
            </p:nvPicPr>
            <p:blipFill>
              <a:blip r:embed="rId4" cstate="print"/>
              <a:srcRect/>
              <a:stretch>
                <a:fillRect/>
              </a:stretch>
            </p:blipFill>
            <p:spPr bwMode="auto">
              <a:xfrm>
                <a:off x="8423291" y="1961972"/>
                <a:ext cx="1187618" cy="1229654"/>
              </a:xfrm>
              <a:prstGeom prst="rect">
                <a:avLst/>
              </a:prstGeom>
              <a:noFill/>
              <a:ln>
                <a:noFill/>
              </a:ln>
            </p:spPr>
          </p:pic>
        </p:grpSp>
        <p:grpSp>
          <p:nvGrpSpPr>
            <p:cNvPr id="61" name="Group 60"/>
            <p:cNvGrpSpPr/>
            <p:nvPr/>
          </p:nvGrpSpPr>
          <p:grpSpPr>
            <a:xfrm>
              <a:off x="6602276" y="1942885"/>
              <a:ext cx="1318579" cy="1764248"/>
              <a:chOff x="6955243" y="1876784"/>
              <a:chExt cx="1318579" cy="1764248"/>
            </a:xfrm>
          </p:grpSpPr>
          <p:sp>
            <p:nvSpPr>
              <p:cNvPr id="34" name="Rectangle 33"/>
              <p:cNvSpPr/>
              <p:nvPr/>
            </p:nvSpPr>
            <p:spPr>
              <a:xfrm>
                <a:off x="6955243" y="1876784"/>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dirty="0" err="1">
                    <a:solidFill>
                      <a:srgbClr val="FFFFFF"/>
                    </a:solidFill>
                    <a:latin typeface="Segoe" pitchFamily="34" charset="0"/>
                    <a:ea typeface="MS PGothic" pitchFamily="34" charset="-128"/>
                  </a:rPr>
                  <a:t>Escalável</a:t>
                </a:r>
                <a:r>
                  <a:rPr lang="en-US" sz="1200" dirty="0">
                    <a:solidFill>
                      <a:srgbClr val="FFFFFF"/>
                    </a:solidFill>
                    <a:latin typeface="Segoe" pitchFamily="34" charset="0"/>
                    <a:ea typeface="MS PGothic" pitchFamily="34" charset="-128"/>
                  </a:rPr>
                  <a:t> e </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Elástico</a:t>
                </a:r>
                <a:endParaRPr lang="en-US" sz="1200" dirty="0">
                  <a:solidFill>
                    <a:srgbClr val="FFFFFF"/>
                  </a:solidFill>
                  <a:latin typeface="Segoe" pitchFamily="34" charset="0"/>
                  <a:ea typeface="MS PGothic" pitchFamily="34" charset="-128"/>
                </a:endParaRPr>
              </a:p>
            </p:txBody>
          </p:sp>
          <p:pic>
            <p:nvPicPr>
              <p:cNvPr id="35" name="Picture 2" descr="C:\Users\sigurdg\Desktop\Scalable.png"/>
              <p:cNvPicPr>
                <a:picLocks noChangeAspect="1" noChangeArrowheads="1"/>
              </p:cNvPicPr>
              <p:nvPr/>
            </p:nvPicPr>
            <p:blipFill>
              <a:blip r:embed="rId5" cstate="print"/>
              <a:srcRect/>
              <a:stretch>
                <a:fillRect/>
              </a:stretch>
            </p:blipFill>
            <p:spPr bwMode="auto">
              <a:xfrm>
                <a:off x="7248857" y="2203609"/>
                <a:ext cx="731351" cy="677528"/>
              </a:xfrm>
              <a:prstGeom prst="rect">
                <a:avLst/>
              </a:prstGeom>
              <a:noFill/>
              <a:ln>
                <a:noFill/>
              </a:ln>
            </p:spPr>
          </p:pic>
        </p:grpSp>
        <p:grpSp>
          <p:nvGrpSpPr>
            <p:cNvPr id="60" name="Group 59"/>
            <p:cNvGrpSpPr/>
            <p:nvPr/>
          </p:nvGrpSpPr>
          <p:grpSpPr>
            <a:xfrm>
              <a:off x="4523859" y="1942885"/>
              <a:ext cx="1318579" cy="1764248"/>
              <a:chOff x="5559396" y="1877602"/>
              <a:chExt cx="1318579" cy="1764248"/>
            </a:xfrm>
          </p:grpSpPr>
          <p:sp>
            <p:nvSpPr>
              <p:cNvPr id="55" name="Rectangle 54"/>
              <p:cNvSpPr/>
              <p:nvPr/>
            </p:nvSpPr>
            <p:spPr>
              <a:xfrm>
                <a:off x="5559396" y="1877602"/>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200" dirty="0">
                    <a:solidFill>
                      <a:srgbClr val="FFFFFF"/>
                    </a:solidFill>
                    <a:latin typeface="Segoe" pitchFamily="34" charset="0"/>
                    <a:ea typeface="MS PGothic" pitchFamily="34" charset="-128"/>
                  </a:rPr>
                  <a:t>Seguro</a:t>
                </a:r>
              </a:p>
              <a:p>
                <a:pPr algn="ctr"/>
                <a:endParaRPr lang="en-US" sz="1200" dirty="0">
                  <a:solidFill>
                    <a:srgbClr val="FFFFFF"/>
                  </a:solidFill>
                  <a:latin typeface="Segoe" pitchFamily="34" charset="0"/>
                  <a:ea typeface="MS PGothic" pitchFamily="34" charset="-128"/>
                </a:endParaRPr>
              </a:p>
            </p:txBody>
          </p:sp>
          <p:pic>
            <p:nvPicPr>
              <p:cNvPr id="57" name="Picture 7" descr="\\MAGNUM\Projects\Microsoft\Cloud Power FY12\Design\ICONS_PNG\Secure.png"/>
              <p:cNvPicPr>
                <a:picLocks noChangeAspect="1" noChangeArrowheads="1"/>
              </p:cNvPicPr>
              <p:nvPr/>
            </p:nvPicPr>
            <p:blipFill rotWithShape="1">
              <a:blip r:embed="rId6" cstate="print">
                <a:lum bright="100000"/>
              </a:blip>
              <a:srcRect l="18278" t="11204" r="18342" b="9570"/>
              <a:stretch/>
            </p:blipFill>
            <p:spPr bwMode="auto">
              <a:xfrm>
                <a:off x="5761485" y="2049461"/>
                <a:ext cx="914400" cy="1143001"/>
              </a:xfrm>
              <a:prstGeom prst="rect">
                <a:avLst/>
              </a:prstGeom>
              <a:noFill/>
              <a:ln>
                <a:noFill/>
              </a:ln>
            </p:spPr>
          </p:pic>
        </p:grpSp>
        <p:grpSp>
          <p:nvGrpSpPr>
            <p:cNvPr id="50" name="Group 49"/>
            <p:cNvGrpSpPr/>
            <p:nvPr/>
          </p:nvGrpSpPr>
          <p:grpSpPr>
            <a:xfrm>
              <a:off x="375990" y="1942885"/>
              <a:ext cx="1318579" cy="1764248"/>
              <a:chOff x="351847" y="4792662"/>
              <a:chExt cx="1318579" cy="1764248"/>
            </a:xfrm>
          </p:grpSpPr>
          <p:sp>
            <p:nvSpPr>
              <p:cNvPr id="52" name="Rectangle 51"/>
              <p:cNvSpPr/>
              <p:nvPr/>
            </p:nvSpPr>
            <p:spPr>
              <a:xfrm>
                <a:off x="351847" y="4792662"/>
                <a:ext cx="1318579" cy="1764248"/>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200" dirty="0">
                    <a:solidFill>
                      <a:srgbClr val="FFFFFF"/>
                    </a:solidFill>
                    <a:latin typeface="Segoe" pitchFamily="34" charset="0"/>
                    <a:ea typeface="MS PGothic" pitchFamily="34" charset="-128"/>
                  </a:rPr>
                  <a:t>HOSTING</a:t>
                </a:r>
              </a:p>
              <a:p>
                <a:pPr algn="ctr"/>
                <a:endParaRPr lang="en-US" sz="1200" dirty="0">
                  <a:solidFill>
                    <a:srgbClr val="FFFFFF"/>
                  </a:solidFill>
                  <a:latin typeface="Segoe" pitchFamily="34" charset="0"/>
                  <a:ea typeface="MS PGothic" pitchFamily="34" charset="-128"/>
                </a:endParaRPr>
              </a:p>
            </p:txBody>
          </p:sp>
          <p:pic>
            <p:nvPicPr>
              <p:cNvPr id="56" name="Picture 5" descr="\\MAGNUM\Projects\Microsoft\Cloud Power FY12\Design\ICONS_PNG\Multi_tenancy.png"/>
              <p:cNvPicPr>
                <a:picLocks noChangeAspect="1" noChangeArrowheads="1"/>
              </p:cNvPicPr>
              <p:nvPr/>
            </p:nvPicPr>
            <p:blipFill>
              <a:blip r:embed="rId7" cstate="print">
                <a:lum bright="100000"/>
              </a:blip>
              <a:srcRect/>
              <a:stretch>
                <a:fillRect/>
              </a:stretch>
            </p:blipFill>
            <p:spPr bwMode="auto">
              <a:xfrm>
                <a:off x="428174" y="4898253"/>
                <a:ext cx="1165924" cy="1165924"/>
              </a:xfrm>
              <a:prstGeom prst="rect">
                <a:avLst/>
              </a:prstGeom>
              <a:noFill/>
              <a:ln>
                <a:noFill/>
              </a:ln>
            </p:spPr>
          </p:pic>
        </p:grpSp>
        <p:grpSp>
          <p:nvGrpSpPr>
            <p:cNvPr id="63" name="Group 62"/>
            <p:cNvGrpSpPr/>
            <p:nvPr/>
          </p:nvGrpSpPr>
          <p:grpSpPr>
            <a:xfrm>
              <a:off x="10759110" y="1941091"/>
              <a:ext cx="1341745" cy="1767836"/>
              <a:chOff x="10759108" y="4760202"/>
              <a:chExt cx="1341745" cy="1767836"/>
            </a:xfrm>
          </p:grpSpPr>
          <p:sp>
            <p:nvSpPr>
              <p:cNvPr id="69" name="Rectangle 68"/>
              <p:cNvSpPr/>
              <p:nvPr/>
            </p:nvSpPr>
            <p:spPr>
              <a:xfrm>
                <a:off x="10770691" y="4763790"/>
                <a:ext cx="1318579" cy="1764248"/>
              </a:xfrm>
              <a:prstGeom prst="rect">
                <a:avLst/>
              </a:prstGeom>
              <a:solidFill>
                <a:schemeClr val="tx1"/>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bIns="0" anchor="b"/>
              <a:lstStyle/>
              <a:p>
                <a:pPr algn="ctr"/>
                <a:r>
                  <a:rPr lang="en-US" sz="1200" dirty="0">
                    <a:solidFill>
                      <a:srgbClr val="FFFFFF"/>
                    </a:solidFill>
                    <a:latin typeface="Segoe" pitchFamily="34" charset="0"/>
                    <a:ea typeface="MS PGothic" pitchFamily="34" charset="-128"/>
                  </a:rPr>
                  <a:t>TRUSTED</a:t>
                </a:r>
              </a:p>
              <a:p>
                <a:pPr algn="ctr"/>
                <a:r>
                  <a:rPr lang="en-US" sz="1200" dirty="0">
                    <a:solidFill>
                      <a:srgbClr val="FFFFFF"/>
                    </a:solidFill>
                    <a:latin typeface="Segoe" pitchFamily="34" charset="0"/>
                    <a:ea typeface="MS PGothic" pitchFamily="34" charset="-128"/>
                  </a:rPr>
                  <a:t>MULTI-TENANCY</a:t>
                </a:r>
              </a:p>
              <a:p>
                <a:pPr algn="ctr"/>
                <a:endParaRPr lang="en-US" sz="1200" dirty="0">
                  <a:solidFill>
                    <a:srgbClr val="FFFFFF"/>
                  </a:solidFill>
                  <a:latin typeface="Segoe" pitchFamily="34" charset="0"/>
                  <a:ea typeface="MS PGothic" pitchFamily="34" charset="-128"/>
                </a:endParaRPr>
              </a:p>
            </p:txBody>
          </p:sp>
          <p:pic>
            <p:nvPicPr>
              <p:cNvPr id="75" name="Picture 4" descr="\\MAGNUM\Projects\Microsoft\Cloud Power FY12\Design\ICONS_PNG\IIS-MULTI-TENANCY.png"/>
              <p:cNvPicPr>
                <a:picLocks noChangeAspect="1" noChangeArrowheads="1"/>
              </p:cNvPicPr>
              <p:nvPr/>
            </p:nvPicPr>
            <p:blipFill>
              <a:blip r:embed="rId8" cstate="print">
                <a:lum bright="100000"/>
              </a:blip>
              <a:srcRect/>
              <a:stretch>
                <a:fillRect/>
              </a:stretch>
            </p:blipFill>
            <p:spPr bwMode="auto">
              <a:xfrm>
                <a:off x="10759108" y="4760202"/>
                <a:ext cx="1341745" cy="1341745"/>
              </a:xfrm>
              <a:prstGeom prst="rect">
                <a:avLst/>
              </a:prstGeom>
              <a:noFill/>
              <a:ln>
                <a:noFill/>
              </a:ln>
            </p:spPr>
          </p:pic>
        </p:grpSp>
      </p:grpSp>
      <p:grpSp>
        <p:nvGrpSpPr>
          <p:cNvPr id="5" name="Group 4"/>
          <p:cNvGrpSpPr/>
          <p:nvPr/>
        </p:nvGrpSpPr>
        <p:grpSpPr>
          <a:xfrm>
            <a:off x="198437" y="3998596"/>
            <a:ext cx="12039600" cy="2651651"/>
            <a:chOff x="198437" y="3998596"/>
            <a:chExt cx="12039600" cy="2651651"/>
          </a:xfrm>
        </p:grpSpPr>
        <p:sp>
          <p:nvSpPr>
            <p:cNvPr id="38" name="Rectangle 37"/>
            <p:cNvSpPr/>
            <p:nvPr/>
          </p:nvSpPr>
          <p:spPr bwMode="auto">
            <a:xfrm>
              <a:off x="198437" y="3998596"/>
              <a:ext cx="12039600" cy="2651651"/>
            </a:xfrm>
            <a:prstGeom prst="rect">
              <a:avLst/>
            </a:prstGeom>
            <a:solidFill>
              <a:schemeClr val="bg1">
                <a:lumMod val="95000"/>
              </a:schemeClr>
            </a:solidFill>
            <a:ln w="28575">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solidFill>
                    <a:schemeClr val="tx1"/>
                  </a:solidFill>
                </a:rPr>
                <a:t>Hyper-V Container</a:t>
              </a:r>
            </a:p>
          </p:txBody>
        </p:sp>
        <p:grpSp>
          <p:nvGrpSpPr>
            <p:cNvPr id="65" name="Group 64"/>
            <p:cNvGrpSpPr/>
            <p:nvPr/>
          </p:nvGrpSpPr>
          <p:grpSpPr>
            <a:xfrm>
              <a:off x="3834041" y="4731804"/>
              <a:ext cx="1309614" cy="1764248"/>
              <a:chOff x="3974117" y="4755113"/>
              <a:chExt cx="1309614" cy="1764248"/>
            </a:xfrm>
          </p:grpSpPr>
          <p:sp>
            <p:nvSpPr>
              <p:cNvPr id="41" name="Rectangle 40"/>
              <p:cNvSpPr/>
              <p:nvPr/>
            </p:nvSpPr>
            <p:spPr>
              <a:xfrm>
                <a:off x="3974117" y="4755113"/>
                <a:ext cx="1309614"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dirty="0" err="1">
                    <a:solidFill>
                      <a:srgbClr val="FFFFFF"/>
                    </a:solidFill>
                    <a:latin typeface="Segoe" pitchFamily="34" charset="0"/>
                    <a:ea typeface="MS PGothic" pitchFamily="34" charset="-128"/>
                  </a:rPr>
                  <a:t>Altamente</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Automatizável</a:t>
                </a:r>
                <a:endParaRPr lang="en-US" sz="1200" dirty="0">
                  <a:solidFill>
                    <a:srgbClr val="FFFFFF"/>
                  </a:solidFill>
                  <a:latin typeface="Segoe" pitchFamily="34" charset="0"/>
                  <a:ea typeface="MS PGothic" pitchFamily="34" charset="-128"/>
                </a:endParaRPr>
              </a:p>
            </p:txBody>
          </p:sp>
          <p:pic>
            <p:nvPicPr>
              <p:cNvPr id="42" name="Picture 2" descr="C:\Users\sigurdg\Desktop\end_user.png"/>
              <p:cNvPicPr>
                <a:picLocks noChangeAspect="1" noChangeArrowheads="1"/>
              </p:cNvPicPr>
              <p:nvPr/>
            </p:nvPicPr>
            <p:blipFill>
              <a:blip r:embed="rId3" cstate="print"/>
              <a:srcRect/>
              <a:stretch>
                <a:fillRect/>
              </a:stretch>
            </p:blipFill>
            <p:spPr bwMode="auto">
              <a:xfrm>
                <a:off x="4117222" y="4881349"/>
                <a:ext cx="1023404" cy="1033010"/>
              </a:xfrm>
              <a:prstGeom prst="rect">
                <a:avLst/>
              </a:prstGeom>
              <a:noFill/>
              <a:ln>
                <a:noFill/>
              </a:ln>
            </p:spPr>
          </p:pic>
        </p:grpSp>
        <p:grpSp>
          <p:nvGrpSpPr>
            <p:cNvPr id="68" name="Group 67"/>
            <p:cNvGrpSpPr/>
            <p:nvPr/>
          </p:nvGrpSpPr>
          <p:grpSpPr>
            <a:xfrm>
              <a:off x="9025600" y="4731804"/>
              <a:ext cx="1318579" cy="1764248"/>
              <a:chOff x="8160387" y="4755113"/>
              <a:chExt cx="1318579" cy="1764248"/>
            </a:xfrm>
          </p:grpSpPr>
          <p:sp>
            <p:nvSpPr>
              <p:cNvPr id="43" name="Rectangle 42"/>
              <p:cNvSpPr/>
              <p:nvPr/>
            </p:nvSpPr>
            <p:spPr>
              <a:xfrm>
                <a:off x="8160387" y="4755113"/>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200" dirty="0" err="1">
                    <a:solidFill>
                      <a:srgbClr val="FFFFFF"/>
                    </a:solidFill>
                    <a:latin typeface="Segoe" pitchFamily="34" charset="0"/>
                    <a:ea typeface="MS PGothic" pitchFamily="34" charset="-128"/>
                  </a:rPr>
                  <a:t>Eficiente</a:t>
                </a:r>
                <a:endParaRPr lang="en-US" sz="1200" dirty="0">
                  <a:solidFill>
                    <a:srgbClr val="FFFFFF"/>
                  </a:solidFill>
                  <a:latin typeface="Segoe" pitchFamily="34" charset="0"/>
                  <a:ea typeface="MS PGothic" pitchFamily="34" charset="-128"/>
                </a:endParaRPr>
              </a:p>
              <a:p>
                <a:pPr algn="ctr"/>
                <a:endParaRPr lang="en-US" sz="1200" dirty="0">
                  <a:solidFill>
                    <a:srgbClr val="FFFFFF"/>
                  </a:solidFill>
                  <a:latin typeface="Segoe" pitchFamily="34" charset="0"/>
                  <a:ea typeface="MS PGothic" pitchFamily="34" charset="-128"/>
                </a:endParaRPr>
              </a:p>
            </p:txBody>
          </p:sp>
          <p:pic>
            <p:nvPicPr>
              <p:cNvPr id="44" name="Picture 34" descr="Efficiency.png"/>
              <p:cNvPicPr>
                <a:picLocks noChangeAspect="1"/>
              </p:cNvPicPr>
              <p:nvPr/>
            </p:nvPicPr>
            <p:blipFill>
              <a:blip r:embed="rId4" cstate="print"/>
              <a:srcRect/>
              <a:stretch>
                <a:fillRect/>
              </a:stretch>
            </p:blipFill>
            <p:spPr bwMode="auto">
              <a:xfrm>
                <a:off x="8225867" y="4829268"/>
                <a:ext cx="1187618" cy="1229654"/>
              </a:xfrm>
              <a:prstGeom prst="rect">
                <a:avLst/>
              </a:prstGeom>
              <a:noFill/>
              <a:ln>
                <a:noFill/>
              </a:ln>
            </p:spPr>
          </p:pic>
        </p:grpSp>
        <p:grpSp>
          <p:nvGrpSpPr>
            <p:cNvPr id="67" name="Group 66"/>
            <p:cNvGrpSpPr/>
            <p:nvPr/>
          </p:nvGrpSpPr>
          <p:grpSpPr>
            <a:xfrm>
              <a:off x="7292092" y="4731804"/>
              <a:ext cx="1318579" cy="1764248"/>
              <a:chOff x="6767755" y="4755113"/>
              <a:chExt cx="1318579" cy="1764248"/>
            </a:xfrm>
          </p:grpSpPr>
          <p:sp>
            <p:nvSpPr>
              <p:cNvPr id="45" name="Rectangle 44"/>
              <p:cNvSpPr/>
              <p:nvPr/>
            </p:nvSpPr>
            <p:spPr>
              <a:xfrm>
                <a:off x="6767755" y="4755113"/>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dirty="0" err="1">
                    <a:solidFill>
                      <a:srgbClr val="FFFFFF"/>
                    </a:solidFill>
                    <a:latin typeface="Segoe" pitchFamily="34" charset="0"/>
                    <a:ea typeface="MS PGothic" pitchFamily="34" charset="-128"/>
                  </a:rPr>
                  <a:t>Escalável</a:t>
                </a:r>
                <a:r>
                  <a:rPr lang="en-US" sz="1200" dirty="0">
                    <a:solidFill>
                      <a:srgbClr val="FFFFFF"/>
                    </a:solidFill>
                    <a:latin typeface="Segoe" pitchFamily="34" charset="0"/>
                    <a:ea typeface="MS PGothic" pitchFamily="34" charset="-128"/>
                  </a:rPr>
                  <a:t> e </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Elástico</a:t>
                </a:r>
                <a:endParaRPr lang="en-US" sz="1200" dirty="0">
                  <a:solidFill>
                    <a:srgbClr val="FFFFFF"/>
                  </a:solidFill>
                  <a:latin typeface="Segoe" pitchFamily="34" charset="0"/>
                  <a:ea typeface="MS PGothic" pitchFamily="34" charset="-128"/>
                </a:endParaRPr>
              </a:p>
            </p:txBody>
          </p:sp>
          <p:pic>
            <p:nvPicPr>
              <p:cNvPr id="46" name="Picture 2" descr="C:\Users\sigurdg\Desktop\Scalable.png"/>
              <p:cNvPicPr>
                <a:picLocks noChangeAspect="1" noChangeArrowheads="1"/>
              </p:cNvPicPr>
              <p:nvPr/>
            </p:nvPicPr>
            <p:blipFill>
              <a:blip r:embed="rId5" cstate="print"/>
              <a:srcRect/>
              <a:stretch>
                <a:fillRect/>
              </a:stretch>
            </p:blipFill>
            <p:spPr bwMode="auto">
              <a:xfrm>
                <a:off x="7061369" y="5070905"/>
                <a:ext cx="731351" cy="677528"/>
              </a:xfrm>
              <a:prstGeom prst="rect">
                <a:avLst/>
              </a:prstGeom>
              <a:noFill/>
              <a:ln>
                <a:noFill/>
              </a:ln>
            </p:spPr>
          </p:pic>
        </p:grpSp>
        <p:grpSp>
          <p:nvGrpSpPr>
            <p:cNvPr id="74" name="Group 73"/>
            <p:cNvGrpSpPr/>
            <p:nvPr/>
          </p:nvGrpSpPr>
          <p:grpSpPr>
            <a:xfrm>
              <a:off x="375990" y="4731804"/>
              <a:ext cx="1318579" cy="1764248"/>
              <a:chOff x="351847" y="4792662"/>
              <a:chExt cx="1318579" cy="1764248"/>
            </a:xfrm>
            <a:solidFill>
              <a:schemeClr val="accent3"/>
            </a:solidFill>
          </p:grpSpPr>
          <p:sp>
            <p:nvSpPr>
              <p:cNvPr id="51" name="Rectangle 50"/>
              <p:cNvSpPr/>
              <p:nvPr/>
            </p:nvSpPr>
            <p:spPr>
              <a:xfrm>
                <a:off x="351847" y="4792662"/>
                <a:ext cx="1318579" cy="1764248"/>
              </a:xfrm>
              <a:prstGeom prst="rect">
                <a:avLst/>
              </a:prstGeom>
              <a:solidFill>
                <a:srgbClr val="007233"/>
              </a:solidFill>
              <a:ln>
                <a:noFill/>
              </a:ln>
            </p:spPr>
            <p:style>
              <a:lnRef idx="2">
                <a:schemeClr val="accent5">
                  <a:shade val="50000"/>
                </a:schemeClr>
              </a:lnRef>
              <a:fillRef idx="1">
                <a:schemeClr val="accent5"/>
              </a:fillRef>
              <a:effectRef idx="0">
                <a:schemeClr val="accent5"/>
              </a:effectRef>
              <a:fontRef idx="minor">
                <a:schemeClr val="lt1"/>
              </a:fontRef>
            </p:style>
            <p:txBody>
              <a:bodyPr bIns="0" anchor="b"/>
              <a:lstStyle/>
              <a:p>
                <a:pPr algn="ctr"/>
                <a:r>
                  <a:rPr lang="en-US" sz="1200" dirty="0">
                    <a:solidFill>
                      <a:srgbClr val="FFFFFF"/>
                    </a:solidFill>
                    <a:latin typeface="Segoe" pitchFamily="34" charset="0"/>
                    <a:ea typeface="MS PGothic" pitchFamily="34" charset="-128"/>
                  </a:rPr>
                  <a:t>Hosting</a:t>
                </a:r>
                <a:br>
                  <a:rPr lang="en-US" sz="1200" dirty="0">
                    <a:solidFill>
                      <a:srgbClr val="FFFFFF"/>
                    </a:solidFill>
                    <a:latin typeface="Segoe" pitchFamily="34" charset="0"/>
                    <a:ea typeface="MS PGothic" pitchFamily="34" charset="-128"/>
                  </a:rPr>
                </a:br>
                <a:r>
                  <a:rPr lang="en-US" sz="1200" dirty="0" err="1">
                    <a:solidFill>
                      <a:srgbClr val="FFFFFF"/>
                    </a:solidFill>
                    <a:latin typeface="Segoe" pitchFamily="34" charset="0"/>
                    <a:ea typeface="MS PGothic" pitchFamily="34" charset="-128"/>
                  </a:rPr>
                  <a:t>Compartilhado</a:t>
                </a:r>
                <a:endParaRPr lang="en-US" sz="1200" dirty="0">
                  <a:solidFill>
                    <a:srgbClr val="FFFFFF"/>
                  </a:solidFill>
                  <a:latin typeface="Segoe" pitchFamily="34" charset="0"/>
                  <a:ea typeface="MS PGothic" pitchFamily="34" charset="-128"/>
                </a:endParaRPr>
              </a:p>
              <a:p>
                <a:pPr algn="ctr"/>
                <a:endParaRPr lang="en-US" sz="1200" dirty="0">
                  <a:solidFill>
                    <a:srgbClr val="FFFFFF"/>
                  </a:solidFill>
                  <a:latin typeface="Segoe" pitchFamily="34" charset="0"/>
                  <a:ea typeface="MS PGothic" pitchFamily="34" charset="-128"/>
                </a:endParaRPr>
              </a:p>
            </p:txBody>
          </p:sp>
          <p:pic>
            <p:nvPicPr>
              <p:cNvPr id="54" name="Picture 5" descr="\\MAGNUM\Projects\Microsoft\Cloud Power FY12\Design\ICONS_PNG\Multi_tenancy.png"/>
              <p:cNvPicPr>
                <a:picLocks noChangeAspect="1" noChangeArrowheads="1"/>
              </p:cNvPicPr>
              <p:nvPr/>
            </p:nvPicPr>
            <p:blipFill>
              <a:blip r:embed="rId7" cstate="print">
                <a:lum bright="100000"/>
              </a:blip>
              <a:srcRect/>
              <a:stretch>
                <a:fillRect/>
              </a:stretch>
            </p:blipFill>
            <p:spPr bwMode="auto">
              <a:xfrm>
                <a:off x="428174" y="4898253"/>
                <a:ext cx="1165924" cy="1165924"/>
              </a:xfrm>
              <a:prstGeom prst="rect">
                <a:avLst/>
              </a:prstGeom>
              <a:noFill/>
              <a:ln>
                <a:noFill/>
              </a:ln>
            </p:spPr>
          </p:pic>
        </p:grpSp>
        <p:grpSp>
          <p:nvGrpSpPr>
            <p:cNvPr id="70" name="Group 69"/>
            <p:cNvGrpSpPr/>
            <p:nvPr/>
          </p:nvGrpSpPr>
          <p:grpSpPr>
            <a:xfrm>
              <a:off x="5558584" y="4731804"/>
              <a:ext cx="1318579" cy="1764248"/>
              <a:chOff x="5559396" y="1877602"/>
              <a:chExt cx="1318579" cy="1764248"/>
            </a:xfrm>
          </p:grpSpPr>
          <p:sp>
            <p:nvSpPr>
              <p:cNvPr id="71" name="Rectangle 70"/>
              <p:cNvSpPr/>
              <p:nvPr/>
            </p:nvSpPr>
            <p:spPr>
              <a:xfrm>
                <a:off x="5559396" y="1877602"/>
                <a:ext cx="1318579" cy="1764248"/>
              </a:xfrm>
              <a:prstGeom prst="rect">
                <a:avLst/>
              </a:prstGeom>
              <a:solidFill>
                <a:schemeClr val="tx1"/>
              </a:solidFill>
              <a:ln>
                <a:noFill/>
              </a:ln>
            </p:spPr>
            <p:style>
              <a:lnRef idx="2">
                <a:schemeClr val="accent2">
                  <a:shade val="50000"/>
                </a:schemeClr>
              </a:lnRef>
              <a:fillRef idx="1">
                <a:schemeClr val="accent2"/>
              </a:fillRef>
              <a:effectRef idx="0">
                <a:schemeClr val="accent2"/>
              </a:effectRef>
              <a:fontRef idx="minor">
                <a:schemeClr val="lt1"/>
              </a:fontRef>
            </p:style>
            <p:txBody>
              <a:bodyPr bIns="0" anchor="b"/>
              <a:lstStyle/>
              <a:p>
                <a:pPr algn="ctr"/>
                <a:r>
                  <a:rPr lang="en-US" sz="1200" dirty="0">
                    <a:solidFill>
                      <a:srgbClr val="FFFFFF"/>
                    </a:solidFill>
                    <a:latin typeface="Segoe" pitchFamily="34" charset="0"/>
                    <a:ea typeface="MS PGothic" pitchFamily="34" charset="-128"/>
                  </a:rPr>
                  <a:t>Seguro</a:t>
                </a:r>
              </a:p>
              <a:p>
                <a:pPr algn="ctr"/>
                <a:endParaRPr lang="en-US" sz="1200" dirty="0">
                  <a:solidFill>
                    <a:srgbClr val="FFFFFF"/>
                  </a:solidFill>
                  <a:latin typeface="Segoe" pitchFamily="34" charset="0"/>
                  <a:ea typeface="MS PGothic" pitchFamily="34" charset="-128"/>
                </a:endParaRPr>
              </a:p>
            </p:txBody>
          </p:sp>
          <p:pic>
            <p:nvPicPr>
              <p:cNvPr id="72" name="Picture 7" descr="\\MAGNUM\Projects\Microsoft\Cloud Power FY12\Design\ICONS_PNG\Secure.png"/>
              <p:cNvPicPr>
                <a:picLocks noChangeAspect="1" noChangeArrowheads="1"/>
              </p:cNvPicPr>
              <p:nvPr/>
            </p:nvPicPr>
            <p:blipFill rotWithShape="1">
              <a:blip r:embed="rId6" cstate="print">
                <a:lum bright="100000"/>
              </a:blip>
              <a:srcRect l="18278" t="11204" r="18342" b="9570"/>
              <a:stretch/>
            </p:blipFill>
            <p:spPr bwMode="auto">
              <a:xfrm>
                <a:off x="5761485" y="2049461"/>
                <a:ext cx="914400" cy="1143001"/>
              </a:xfrm>
              <a:prstGeom prst="rect">
                <a:avLst/>
              </a:prstGeom>
              <a:noFill/>
              <a:ln>
                <a:noFill/>
              </a:ln>
            </p:spPr>
          </p:pic>
        </p:grpSp>
        <p:grpSp>
          <p:nvGrpSpPr>
            <p:cNvPr id="2" name="Group 1"/>
            <p:cNvGrpSpPr/>
            <p:nvPr/>
          </p:nvGrpSpPr>
          <p:grpSpPr>
            <a:xfrm>
              <a:off x="2109498" y="4731804"/>
              <a:ext cx="1309614" cy="1764248"/>
              <a:chOff x="3256707" y="4899345"/>
              <a:chExt cx="1309614" cy="1764248"/>
            </a:xfrm>
          </p:grpSpPr>
          <p:sp>
            <p:nvSpPr>
              <p:cNvPr id="78" name="Rectangle 77"/>
              <p:cNvSpPr/>
              <p:nvPr/>
            </p:nvSpPr>
            <p:spPr>
              <a:xfrm>
                <a:off x="3256707" y="4899345"/>
                <a:ext cx="1309614" cy="1764248"/>
              </a:xfrm>
              <a:prstGeom prst="rect">
                <a:avLst/>
              </a:prstGeom>
              <a:solidFill>
                <a:srgbClr val="007233"/>
              </a:solidFill>
              <a:ln>
                <a:noFill/>
              </a:ln>
            </p:spPr>
            <p:style>
              <a:lnRef idx="2">
                <a:schemeClr val="accent2">
                  <a:shade val="50000"/>
                </a:schemeClr>
              </a:lnRef>
              <a:fillRef idx="1">
                <a:schemeClr val="accent2"/>
              </a:fillRef>
              <a:effectRef idx="0">
                <a:schemeClr val="accent2"/>
              </a:effectRef>
              <a:fontRef idx="minor">
                <a:schemeClr val="lt1"/>
              </a:fontRef>
            </p:style>
            <p:txBody>
              <a:bodyPr bIns="91440" anchor="b"/>
              <a:lstStyle/>
              <a:p>
                <a:pPr algn="ctr"/>
                <a:r>
                  <a:rPr lang="en-US" sz="1200" cap="all" dirty="0">
                    <a:solidFill>
                      <a:srgbClr val="FFFFFF"/>
                    </a:solidFill>
                    <a:latin typeface="Segoe" pitchFamily="34" charset="0"/>
                    <a:ea typeface="MS PGothic" pitchFamily="34" charset="-128"/>
                  </a:rPr>
                  <a:t>Workload</a:t>
                </a:r>
                <a:br>
                  <a:rPr lang="en-US" sz="1200" cap="all" dirty="0">
                    <a:solidFill>
                      <a:srgbClr val="FFFFFF"/>
                    </a:solidFill>
                    <a:latin typeface="Segoe" pitchFamily="34" charset="0"/>
                    <a:ea typeface="MS PGothic" pitchFamily="34" charset="-128"/>
                  </a:rPr>
                </a:br>
                <a:r>
                  <a:rPr lang="en-US" sz="1200" cap="all" dirty="0" err="1">
                    <a:solidFill>
                      <a:srgbClr val="FFFFFF"/>
                    </a:solidFill>
                    <a:latin typeface="Segoe" pitchFamily="34" charset="0"/>
                    <a:ea typeface="MS PGothic" pitchFamily="34" charset="-128"/>
                  </a:rPr>
                  <a:t>controlado</a:t>
                </a:r>
                <a:endParaRPr lang="en-US" sz="1200" cap="all" dirty="0">
                  <a:solidFill>
                    <a:srgbClr val="FFFFFF"/>
                  </a:solidFill>
                  <a:latin typeface="Segoe" pitchFamily="34" charset="0"/>
                  <a:ea typeface="MS PGothic" pitchFamily="34" charset="-128"/>
                </a:endParaRPr>
              </a:p>
            </p:txBody>
          </p:sp>
          <p:sp>
            <p:nvSpPr>
              <p:cNvPr id="76" name="Freeform 18"/>
              <p:cNvSpPr>
                <a:spLocks noEditPoints="1"/>
              </p:cNvSpPr>
              <p:nvPr/>
            </p:nvSpPr>
            <p:spPr bwMode="black">
              <a:xfrm>
                <a:off x="3501734" y="5088206"/>
                <a:ext cx="819561" cy="99985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grpSp>
        <p:grpSp>
          <p:nvGrpSpPr>
            <p:cNvPr id="47" name="Group 46"/>
            <p:cNvGrpSpPr/>
            <p:nvPr/>
          </p:nvGrpSpPr>
          <p:grpSpPr>
            <a:xfrm>
              <a:off x="10759110" y="4728216"/>
              <a:ext cx="1341745" cy="1767836"/>
              <a:chOff x="10759108" y="4760202"/>
              <a:chExt cx="1341745" cy="1767836"/>
            </a:xfrm>
          </p:grpSpPr>
          <p:sp>
            <p:nvSpPr>
              <p:cNvPr id="48" name="Rectangle 47"/>
              <p:cNvSpPr/>
              <p:nvPr/>
            </p:nvSpPr>
            <p:spPr>
              <a:xfrm>
                <a:off x="10770691" y="4763790"/>
                <a:ext cx="1318579" cy="1764248"/>
              </a:xfrm>
              <a:prstGeom prst="rect">
                <a:avLst/>
              </a:prstGeom>
              <a:solidFill>
                <a:srgbClr val="007233"/>
              </a:solidFill>
              <a:ln>
                <a:noFill/>
              </a:ln>
            </p:spPr>
            <p:style>
              <a:lnRef idx="2">
                <a:schemeClr val="accent5">
                  <a:shade val="50000"/>
                </a:schemeClr>
              </a:lnRef>
              <a:fillRef idx="1">
                <a:schemeClr val="accent5"/>
              </a:fillRef>
              <a:effectRef idx="0">
                <a:schemeClr val="accent5"/>
              </a:effectRef>
              <a:fontRef idx="minor">
                <a:schemeClr val="lt1"/>
              </a:fontRef>
            </p:style>
            <p:txBody>
              <a:bodyPr lIns="0" rIns="0" bIns="0" anchor="b"/>
              <a:lstStyle/>
              <a:p>
                <a:pPr algn="ctr"/>
                <a:r>
                  <a:rPr lang="en-US" sz="1200" dirty="0">
                    <a:solidFill>
                      <a:srgbClr val="FFFFFF"/>
                    </a:solidFill>
                    <a:latin typeface="Segoe" pitchFamily="34" charset="0"/>
                    <a:ea typeface="MS PGothic" pitchFamily="34" charset="-128"/>
                  </a:rPr>
                  <a:t>PUBLIC</a:t>
                </a:r>
              </a:p>
              <a:p>
                <a:pPr algn="ctr"/>
                <a:r>
                  <a:rPr lang="en-US" sz="1200" dirty="0">
                    <a:solidFill>
                      <a:srgbClr val="FFFFFF"/>
                    </a:solidFill>
                    <a:latin typeface="Segoe" pitchFamily="34" charset="0"/>
                    <a:ea typeface="MS PGothic" pitchFamily="34" charset="-128"/>
                  </a:rPr>
                  <a:t>MULTI-TENANCY</a:t>
                </a:r>
              </a:p>
              <a:p>
                <a:pPr algn="ctr"/>
                <a:endParaRPr lang="en-US" sz="1200" dirty="0">
                  <a:solidFill>
                    <a:srgbClr val="FFFFFF"/>
                  </a:solidFill>
                  <a:latin typeface="Segoe" pitchFamily="34" charset="0"/>
                  <a:ea typeface="MS PGothic" pitchFamily="34" charset="-128"/>
                </a:endParaRPr>
              </a:p>
            </p:txBody>
          </p:sp>
          <p:pic>
            <p:nvPicPr>
              <p:cNvPr id="58" name="Picture 4" descr="\\MAGNUM\Projects\Microsoft\Cloud Power FY12\Design\ICONS_PNG\IIS-MULTI-TENANCY.png"/>
              <p:cNvPicPr>
                <a:picLocks noChangeAspect="1" noChangeArrowheads="1"/>
              </p:cNvPicPr>
              <p:nvPr/>
            </p:nvPicPr>
            <p:blipFill>
              <a:blip r:embed="rId8" cstate="print">
                <a:lum bright="100000"/>
              </a:blip>
              <a:srcRect/>
              <a:stretch>
                <a:fillRect/>
              </a:stretch>
            </p:blipFill>
            <p:spPr bwMode="auto">
              <a:xfrm>
                <a:off x="10759108" y="4760202"/>
                <a:ext cx="1341745" cy="1341745"/>
              </a:xfrm>
              <a:prstGeom prst="rect">
                <a:avLst/>
              </a:prstGeom>
              <a:noFill/>
              <a:ln>
                <a:noFill/>
              </a:ln>
            </p:spPr>
          </p:pic>
        </p:grpSp>
      </p:grpSp>
    </p:spTree>
    <p:extLst>
      <p:ext uri="{BB962C8B-B14F-4D97-AF65-F5344CB8AC3E}">
        <p14:creationId xmlns:p14="http://schemas.microsoft.com/office/powerpoint/2010/main" val="336672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endParaRPr lang="en-US" sz="4800" dirty="0">
              <a:solidFill>
                <a:schemeClr val="tx1"/>
              </a:solidFill>
            </a:endParaRPr>
          </a:p>
        </p:txBody>
      </p:sp>
      <p:sp>
        <p:nvSpPr>
          <p:cNvPr id="354" name="Rectangle 353"/>
          <p:cNvSpPr/>
          <p:nvPr/>
        </p:nvSpPr>
        <p:spPr bwMode="auto">
          <a:xfrm>
            <a:off x="5799087" y="3192461"/>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tx1"/>
                </a:solidFill>
                <a:effectLst/>
                <a:uLnTx/>
                <a:uFillTx/>
                <a:ea typeface="Segoe UI" pitchFamily="34" charset="0"/>
                <a:cs typeface="Segoe UI" pitchFamily="34" charset="0"/>
              </a:rPr>
              <a:t>Aplicativo</a:t>
            </a:r>
          </a:p>
        </p:txBody>
      </p:sp>
      <p:grpSp>
        <p:nvGrpSpPr>
          <p:cNvPr id="3" name="Group 2"/>
          <p:cNvGrpSpPr/>
          <p:nvPr/>
        </p:nvGrpSpPr>
        <p:grpSpPr>
          <a:xfrm>
            <a:off x="5303837" y="3192462"/>
            <a:ext cx="501628" cy="497646"/>
            <a:chOff x="5303837" y="3192462"/>
            <a:chExt cx="501628" cy="497646"/>
          </a:xfrm>
        </p:grpSpPr>
        <p:sp>
          <p:nvSpPr>
            <p:cNvPr id="353" name="Rectangle 352"/>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55" name="Group 354"/>
            <p:cNvGrpSpPr/>
            <p:nvPr/>
          </p:nvGrpSpPr>
          <p:grpSpPr>
            <a:xfrm>
              <a:off x="5434446" y="3309789"/>
              <a:ext cx="236804" cy="262982"/>
              <a:chOff x="7434263" y="-2105025"/>
              <a:chExt cx="947737" cy="1052512"/>
            </a:xfrm>
            <a:solidFill>
              <a:schemeClr val="tx2"/>
            </a:solidFill>
          </p:grpSpPr>
          <p:sp>
            <p:nvSpPr>
              <p:cNvPr id="356"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57"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58"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
        <p:nvSpPr>
          <p:cNvPr id="361" name="Rectangle 360"/>
          <p:cNvSpPr/>
          <p:nvPr/>
        </p:nvSpPr>
        <p:spPr bwMode="auto">
          <a:xfrm>
            <a:off x="5799085" y="3730930"/>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err="1">
                <a:ln>
                  <a:noFill/>
                </a:ln>
                <a:solidFill>
                  <a:schemeClr val="tx1"/>
                </a:solidFill>
                <a:effectLst/>
                <a:uLnTx/>
                <a:uFillTx/>
                <a:ea typeface="Segoe UI" pitchFamily="34" charset="0"/>
                <a:cs typeface="Segoe UI" pitchFamily="34" charset="0"/>
              </a:rPr>
              <a:t>sO</a:t>
            </a:r>
            <a:endParaRPr kumimoji="0" lang="en-US" sz="1632"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grpSp>
        <p:nvGrpSpPr>
          <p:cNvPr id="4" name="Group 3"/>
          <p:cNvGrpSpPr/>
          <p:nvPr/>
        </p:nvGrpSpPr>
        <p:grpSpPr>
          <a:xfrm>
            <a:off x="5303836" y="3730931"/>
            <a:ext cx="501628" cy="497646"/>
            <a:chOff x="5303836" y="3730931"/>
            <a:chExt cx="501628" cy="497646"/>
          </a:xfrm>
        </p:grpSpPr>
        <p:sp>
          <p:nvSpPr>
            <p:cNvPr id="360" name="Rectangle 359"/>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2" name="Group 361"/>
            <p:cNvGrpSpPr/>
            <p:nvPr/>
          </p:nvGrpSpPr>
          <p:grpSpPr>
            <a:xfrm>
              <a:off x="5414027" y="3888749"/>
              <a:ext cx="278036" cy="219069"/>
              <a:chOff x="4962525" y="2536825"/>
              <a:chExt cx="2260600" cy="1781175"/>
            </a:xfrm>
            <a:solidFill>
              <a:schemeClr val="tx2"/>
            </a:solidFill>
          </p:grpSpPr>
          <p:sp>
            <p:nvSpPr>
              <p:cNvPr id="36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
        <p:nvSpPr>
          <p:cNvPr id="367" name="Rectangle 366"/>
          <p:cNvSpPr/>
          <p:nvPr/>
        </p:nvSpPr>
        <p:spPr bwMode="auto">
          <a:xfrm>
            <a:off x="5799086" y="4269398"/>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tx1"/>
                </a:solidFill>
                <a:effectLst/>
                <a:uLnTx/>
                <a:uFillTx/>
                <a:ea typeface="Segoe UI" pitchFamily="34" charset="0"/>
                <a:cs typeface="Segoe UI" pitchFamily="34" charset="0"/>
              </a:rPr>
              <a:t>Hardware</a:t>
            </a:r>
          </a:p>
        </p:txBody>
      </p:sp>
      <p:grpSp>
        <p:nvGrpSpPr>
          <p:cNvPr id="5" name="Group 4"/>
          <p:cNvGrpSpPr/>
          <p:nvPr/>
        </p:nvGrpSpPr>
        <p:grpSpPr>
          <a:xfrm>
            <a:off x="5303837" y="4269398"/>
            <a:ext cx="501628" cy="497646"/>
            <a:chOff x="5303837" y="4269398"/>
            <a:chExt cx="501628" cy="497646"/>
          </a:xfrm>
        </p:grpSpPr>
        <p:sp>
          <p:nvSpPr>
            <p:cNvPr id="366" name="Rectangle 365"/>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8" name="Group 367"/>
            <p:cNvGrpSpPr/>
            <p:nvPr/>
          </p:nvGrpSpPr>
          <p:grpSpPr>
            <a:xfrm>
              <a:off x="5453359" y="4399756"/>
              <a:ext cx="182844" cy="236930"/>
              <a:chOff x="5260945" y="2352669"/>
              <a:chExt cx="1663693" cy="2155821"/>
            </a:xfrm>
            <a:solidFill>
              <a:schemeClr val="tx2"/>
            </a:solidFill>
          </p:grpSpPr>
          <p:sp>
            <p:nvSpPr>
              <p:cNvPr id="36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Tree>
    <p:extLst>
      <p:ext uri="{BB962C8B-B14F-4D97-AF65-F5344CB8AC3E}">
        <p14:creationId xmlns:p14="http://schemas.microsoft.com/office/powerpoint/2010/main" val="2904370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208" name="TextBox 207"/>
          <p:cNvSpPr txBox="1"/>
          <p:nvPr/>
        </p:nvSpPr>
        <p:spPr>
          <a:xfrm>
            <a:off x="0" y="27719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354" name="Rectangle 353"/>
          <p:cNvSpPr/>
          <p:nvPr/>
        </p:nvSpPr>
        <p:spPr bwMode="auto">
          <a:xfrm>
            <a:off x="3999812" y="31823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361" name="Rectangle 360"/>
          <p:cNvSpPr/>
          <p:nvPr/>
        </p:nvSpPr>
        <p:spPr bwMode="auto">
          <a:xfrm>
            <a:off x="3999811" y="37207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lang="en-US" sz="1632" kern="0" dirty="0">
                <a:gradFill>
                  <a:gsLst>
                    <a:gs pos="0">
                      <a:srgbClr val="FFFFFF"/>
                    </a:gs>
                    <a:gs pos="100000">
                      <a:srgbClr val="FFFFFF"/>
                    </a:gs>
                  </a:gsLst>
                  <a:lin ang="5400000" scaled="0"/>
                </a:gradFill>
                <a:ea typeface="Segoe UI" pitchFamily="34" charset="0"/>
                <a:cs typeface="Segoe UI" pitchFamily="34" charset="0"/>
              </a:rPr>
              <a:t>S</a:t>
            </a: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a:t>
            </a:r>
          </a:p>
        </p:txBody>
      </p:sp>
      <p:sp>
        <p:nvSpPr>
          <p:cNvPr id="367" name="Rectangle 366"/>
          <p:cNvSpPr/>
          <p:nvPr/>
        </p:nvSpPr>
        <p:spPr bwMode="auto">
          <a:xfrm>
            <a:off x="3999811" y="42592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 name="Group 8"/>
          <p:cNvGrpSpPr/>
          <p:nvPr/>
        </p:nvGrpSpPr>
        <p:grpSpPr>
          <a:xfrm>
            <a:off x="5857925" y="3188946"/>
            <a:ext cx="3103512" cy="1016745"/>
            <a:chOff x="5857925" y="3188946"/>
            <a:chExt cx="3103512" cy="1016745"/>
          </a:xfrm>
        </p:grpSpPr>
        <p:sp>
          <p:nvSpPr>
            <p:cNvPr id="214" name="Rectangle 213"/>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5" name="Rectangle 214"/>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2" name="Rectangle 261"/>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3" name="Rectangle 262"/>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4" name="Rectangle 273"/>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5" name="Rectangle 274"/>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0" name="Group 209"/>
            <p:cNvGrpSpPr/>
            <p:nvPr/>
          </p:nvGrpSpPr>
          <p:grpSpPr>
            <a:xfrm>
              <a:off x="6198500" y="3595918"/>
              <a:ext cx="197996" cy="219885"/>
              <a:chOff x="7434267" y="-1318825"/>
              <a:chExt cx="947742" cy="1052511"/>
            </a:xfrm>
            <a:solidFill>
              <a:schemeClr val="accent1"/>
            </a:solidFill>
          </p:grpSpPr>
          <p:sp>
            <p:nvSpPr>
              <p:cNvPr id="252"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53"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54"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11" name="Group 210"/>
            <p:cNvGrpSpPr/>
            <p:nvPr/>
          </p:nvGrpSpPr>
          <p:grpSpPr>
            <a:xfrm>
              <a:off x="6169600" y="3943800"/>
              <a:ext cx="255791" cy="201540"/>
              <a:chOff x="4962525" y="3988427"/>
              <a:chExt cx="2260600" cy="1781175"/>
            </a:xfrm>
            <a:solidFill>
              <a:schemeClr val="accent1"/>
            </a:solidFill>
          </p:grpSpPr>
          <p:sp>
            <p:nvSpPr>
              <p:cNvPr id="216"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7"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2" name="TextBox 211"/>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58" name="Group 257"/>
            <p:cNvGrpSpPr/>
            <p:nvPr/>
          </p:nvGrpSpPr>
          <p:grpSpPr>
            <a:xfrm>
              <a:off x="7310684" y="3592441"/>
              <a:ext cx="197995" cy="219886"/>
              <a:chOff x="7434263" y="-1335463"/>
              <a:chExt cx="947737" cy="1052514"/>
            </a:xfrm>
            <a:solidFill>
              <a:schemeClr val="accent1"/>
            </a:solidFill>
          </p:grpSpPr>
          <p:sp>
            <p:nvSpPr>
              <p:cNvPr id="266"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7"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8"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59" name="Group 258"/>
            <p:cNvGrpSpPr/>
            <p:nvPr/>
          </p:nvGrpSpPr>
          <p:grpSpPr>
            <a:xfrm>
              <a:off x="7281786" y="3940325"/>
              <a:ext cx="255791" cy="201540"/>
              <a:chOff x="4962525" y="3957709"/>
              <a:chExt cx="2260600" cy="1781175"/>
            </a:xfrm>
            <a:solidFill>
              <a:schemeClr val="accent1"/>
            </a:solidFill>
          </p:grpSpPr>
          <p:sp>
            <p:nvSpPr>
              <p:cNvPr id="264"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5"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60" name="TextBox 259"/>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70" name="Group 269"/>
            <p:cNvGrpSpPr/>
            <p:nvPr/>
          </p:nvGrpSpPr>
          <p:grpSpPr>
            <a:xfrm>
              <a:off x="8422868" y="3592442"/>
              <a:ext cx="197995" cy="219885"/>
              <a:chOff x="7434263" y="-1335457"/>
              <a:chExt cx="947737" cy="1052513"/>
            </a:xfrm>
            <a:solidFill>
              <a:schemeClr val="accent1"/>
            </a:solidFill>
          </p:grpSpPr>
          <p:sp>
            <p:nvSpPr>
              <p:cNvPr id="278"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79"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80"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71" name="Group 270"/>
            <p:cNvGrpSpPr/>
            <p:nvPr/>
          </p:nvGrpSpPr>
          <p:grpSpPr>
            <a:xfrm>
              <a:off x="8393970" y="3940325"/>
              <a:ext cx="255791" cy="201540"/>
              <a:chOff x="4962525" y="3957717"/>
              <a:chExt cx="2260600" cy="1781175"/>
            </a:xfrm>
            <a:solidFill>
              <a:schemeClr val="accent1"/>
            </a:solidFill>
          </p:grpSpPr>
          <p:sp>
            <p:nvSpPr>
              <p:cNvPr id="276"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77"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72" name="TextBox 271"/>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grpSp>
        <p:nvGrpSpPr>
          <p:cNvPr id="66" name="Group 65"/>
          <p:cNvGrpSpPr/>
          <p:nvPr/>
        </p:nvGrpSpPr>
        <p:grpSpPr>
          <a:xfrm>
            <a:off x="3493212" y="3181805"/>
            <a:ext cx="501628" cy="497646"/>
            <a:chOff x="5303837" y="3192462"/>
            <a:chExt cx="501628" cy="497646"/>
          </a:xfrm>
        </p:grpSpPr>
        <p:sp>
          <p:nvSpPr>
            <p:cNvPr id="67" name="Rectangle 66"/>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8" name="Group 67"/>
            <p:cNvGrpSpPr/>
            <p:nvPr/>
          </p:nvGrpSpPr>
          <p:grpSpPr>
            <a:xfrm>
              <a:off x="5434446" y="3309789"/>
              <a:ext cx="236804" cy="262982"/>
              <a:chOff x="7434263" y="-2105025"/>
              <a:chExt cx="947737" cy="1052512"/>
            </a:xfrm>
            <a:solidFill>
              <a:schemeClr val="tx2"/>
            </a:solidFill>
          </p:grpSpPr>
          <p:sp>
            <p:nvSpPr>
              <p:cNvPr id="69"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0"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1"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72" name="Group 71"/>
          <p:cNvGrpSpPr/>
          <p:nvPr/>
        </p:nvGrpSpPr>
        <p:grpSpPr>
          <a:xfrm>
            <a:off x="3493211" y="3720274"/>
            <a:ext cx="501628" cy="497646"/>
            <a:chOff x="5303836" y="3730931"/>
            <a:chExt cx="501628" cy="497646"/>
          </a:xfrm>
        </p:grpSpPr>
        <p:sp>
          <p:nvSpPr>
            <p:cNvPr id="73" name="Rectangle 72"/>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4" name="Group 73"/>
            <p:cNvGrpSpPr/>
            <p:nvPr/>
          </p:nvGrpSpPr>
          <p:grpSpPr>
            <a:xfrm>
              <a:off x="5414027" y="3888749"/>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77" name="Group 76"/>
          <p:cNvGrpSpPr/>
          <p:nvPr/>
        </p:nvGrpSpPr>
        <p:grpSpPr>
          <a:xfrm>
            <a:off x="3493212" y="4258741"/>
            <a:ext cx="501628" cy="497646"/>
            <a:chOff x="5303837" y="4269398"/>
            <a:chExt cx="501628" cy="497646"/>
          </a:xfrm>
        </p:grpSpPr>
        <p:sp>
          <p:nvSpPr>
            <p:cNvPr id="78" name="Rectangle 77"/>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9" name="Group 78"/>
            <p:cNvGrpSpPr/>
            <p:nvPr/>
          </p:nvGrpSpPr>
          <p:grpSpPr>
            <a:xfrm>
              <a:off x="5453359" y="4399756"/>
              <a:ext cx="182844" cy="236930"/>
              <a:chOff x="5260945" y="2352669"/>
              <a:chExt cx="1663693" cy="2155821"/>
            </a:xfrm>
            <a:solidFill>
              <a:schemeClr val="tx2"/>
            </a:solidFill>
          </p:grpSpPr>
          <p:sp>
            <p:nvSpPr>
              <p:cNvPr id="8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Tree>
    <p:extLst>
      <p:ext uri="{BB962C8B-B14F-4D97-AF65-F5344CB8AC3E}">
        <p14:creationId xmlns:p14="http://schemas.microsoft.com/office/powerpoint/2010/main" val="4096572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134" name="Rectangle 133"/>
          <p:cNvSpPr/>
          <p:nvPr/>
        </p:nvSpPr>
        <p:spPr bwMode="auto">
          <a:xfrm>
            <a:off x="4001433" y="52397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40" name="Rectangle 139"/>
          <p:cNvSpPr/>
          <p:nvPr/>
        </p:nvSpPr>
        <p:spPr bwMode="auto">
          <a:xfrm>
            <a:off x="4001432" y="57781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45" name="Rectangle 144"/>
          <p:cNvSpPr/>
          <p:nvPr/>
        </p:nvSpPr>
        <p:spPr bwMode="auto">
          <a:xfrm>
            <a:off x="4001432" y="63166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8" name="Group 97"/>
          <p:cNvGrpSpPr/>
          <p:nvPr/>
        </p:nvGrpSpPr>
        <p:grpSpPr>
          <a:xfrm>
            <a:off x="3499802" y="5239726"/>
            <a:ext cx="501628" cy="497646"/>
            <a:chOff x="5303837" y="3192462"/>
            <a:chExt cx="501628" cy="497646"/>
          </a:xfrm>
        </p:grpSpPr>
        <p:sp>
          <p:nvSpPr>
            <p:cNvPr id="99" name="Rectangle 98"/>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4" name="Group 103"/>
          <p:cNvGrpSpPr/>
          <p:nvPr/>
        </p:nvGrpSpPr>
        <p:grpSpPr>
          <a:xfrm>
            <a:off x="3499801" y="5778195"/>
            <a:ext cx="501628" cy="497646"/>
            <a:chOff x="5303836" y="3730931"/>
            <a:chExt cx="501628" cy="497646"/>
          </a:xfrm>
        </p:grpSpPr>
        <p:sp>
          <p:nvSpPr>
            <p:cNvPr id="105" name="Rectangle 104"/>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9" name="Group 108"/>
          <p:cNvGrpSpPr/>
          <p:nvPr/>
        </p:nvGrpSpPr>
        <p:grpSpPr>
          <a:xfrm>
            <a:off x="3499802" y="6316662"/>
            <a:ext cx="501628" cy="497646"/>
            <a:chOff x="5303837" y="4269398"/>
            <a:chExt cx="501628" cy="497646"/>
          </a:xfrm>
        </p:grpSpPr>
        <p:sp>
          <p:nvSpPr>
            <p:cNvPr id="110" name="Rectangle 109"/>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98" name="Group 197"/>
          <p:cNvGrpSpPr/>
          <p:nvPr/>
        </p:nvGrpSpPr>
        <p:grpSpPr>
          <a:xfrm>
            <a:off x="5859546" y="5234235"/>
            <a:ext cx="3103512" cy="1016745"/>
            <a:chOff x="5857925" y="3188946"/>
            <a:chExt cx="3103512" cy="1016745"/>
          </a:xfrm>
        </p:grpSpPr>
        <p:sp>
          <p:nvSpPr>
            <p:cNvPr id="199" name="Rectangle 198"/>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07" name="TextBox 206"/>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0" name="TextBox 209"/>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3" name="TextBox 212"/>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126793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xmlns:p14="http://schemas.microsoft.com/office/powerpoint/2010/main" xmlns:a14="http://schemas.microsoft.com/office/drawing/2010/main">
      <p:transition spd="slow" advClick="0" advTm="5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134" name="Rectangle 133"/>
          <p:cNvSpPr/>
          <p:nvPr/>
        </p:nvSpPr>
        <p:spPr bwMode="auto">
          <a:xfrm>
            <a:off x="4001433" y="52397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40" name="Rectangle 139"/>
          <p:cNvSpPr/>
          <p:nvPr/>
        </p:nvSpPr>
        <p:spPr bwMode="auto">
          <a:xfrm>
            <a:off x="4001432" y="57781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45" name="Rectangle 144"/>
          <p:cNvSpPr/>
          <p:nvPr/>
        </p:nvSpPr>
        <p:spPr bwMode="auto">
          <a:xfrm>
            <a:off x="4001432" y="63166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72" name="Rectangle 71"/>
          <p:cNvSpPr/>
          <p:nvPr/>
        </p:nvSpPr>
        <p:spPr bwMode="auto">
          <a:xfrm>
            <a:off x="3506183" y="2888680"/>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001432" y="2888680"/>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grpSp>
        <p:nvGrpSpPr>
          <p:cNvPr id="74" name="Group 73"/>
          <p:cNvGrpSpPr/>
          <p:nvPr/>
        </p:nvGrpSpPr>
        <p:grpSpPr>
          <a:xfrm>
            <a:off x="3616376" y="3046503"/>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77" name="Rectangle 76"/>
          <p:cNvSpPr/>
          <p:nvPr/>
        </p:nvSpPr>
        <p:spPr bwMode="auto">
          <a:xfrm>
            <a:off x="3506183" y="3427147"/>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Rectangle 77"/>
          <p:cNvSpPr/>
          <p:nvPr/>
        </p:nvSpPr>
        <p:spPr bwMode="auto">
          <a:xfrm>
            <a:off x="4001432" y="3427147"/>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79" name="Group 78"/>
          <p:cNvGrpSpPr/>
          <p:nvPr/>
        </p:nvGrpSpPr>
        <p:grpSpPr>
          <a:xfrm>
            <a:off x="3655705" y="3557505"/>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nvGrpSpPr>
          <p:cNvPr id="67" name="Group 66"/>
          <p:cNvGrpSpPr/>
          <p:nvPr/>
        </p:nvGrpSpPr>
        <p:grpSpPr>
          <a:xfrm>
            <a:off x="3499802" y="5239726"/>
            <a:ext cx="501628" cy="497646"/>
            <a:chOff x="5303837" y="3192462"/>
            <a:chExt cx="501628" cy="497646"/>
          </a:xfrm>
        </p:grpSpPr>
        <p:sp>
          <p:nvSpPr>
            <p:cNvPr id="68" name="Rectangle 67"/>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86" name="Group 85"/>
          <p:cNvGrpSpPr/>
          <p:nvPr/>
        </p:nvGrpSpPr>
        <p:grpSpPr>
          <a:xfrm>
            <a:off x="3499801" y="5778195"/>
            <a:ext cx="501628" cy="497646"/>
            <a:chOff x="5303836" y="3730931"/>
            <a:chExt cx="501628" cy="497646"/>
          </a:xfrm>
        </p:grpSpPr>
        <p:sp>
          <p:nvSpPr>
            <p:cNvPr id="87" name="Rectangle 86"/>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91" name="Group 90"/>
          <p:cNvGrpSpPr/>
          <p:nvPr/>
        </p:nvGrpSpPr>
        <p:grpSpPr>
          <a:xfrm>
            <a:off x="3499802" y="6316662"/>
            <a:ext cx="501628" cy="497646"/>
            <a:chOff x="5303837" y="4269398"/>
            <a:chExt cx="501628" cy="497646"/>
          </a:xfrm>
        </p:grpSpPr>
        <p:sp>
          <p:nvSpPr>
            <p:cNvPr id="92" name="Rectangle 91"/>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12" name="Group 211"/>
          <p:cNvGrpSpPr/>
          <p:nvPr/>
        </p:nvGrpSpPr>
        <p:grpSpPr>
          <a:xfrm>
            <a:off x="5859546" y="5234235"/>
            <a:ext cx="3103512" cy="1016745"/>
            <a:chOff x="5857925" y="3188946"/>
            <a:chExt cx="3103512" cy="1016745"/>
          </a:xfrm>
        </p:grpSpPr>
        <p:sp>
          <p:nvSpPr>
            <p:cNvPr id="213" name="Rectangle 212"/>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1" name="TextBox 220"/>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4" name="TextBox 223"/>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7" name="TextBox 226"/>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696258430"/>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xmlns:p14="http://schemas.microsoft.com/office/powerpoint/2010/main" xmlns:a14="http://schemas.microsoft.com/office/drawing/2010/main">
      <p:transition spd="slow" advClick="0" advTm="5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4001432" y="1933064"/>
            <a:ext cx="4961626" cy="1635332"/>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96" name="Rectangle 195"/>
          <p:cNvSpPr/>
          <p:nvPr/>
        </p:nvSpPr>
        <p:spPr bwMode="auto">
          <a:xfrm>
            <a:off x="4001432" y="3609216"/>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197" name="Rectangle 196"/>
          <p:cNvSpPr/>
          <p:nvPr/>
        </p:nvSpPr>
        <p:spPr bwMode="auto">
          <a:xfrm>
            <a:off x="3506183" y="1933064"/>
            <a:ext cx="501628" cy="16353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Rectangle 197"/>
          <p:cNvSpPr/>
          <p:nvPr/>
        </p:nvSpPr>
        <p:spPr bwMode="auto">
          <a:xfrm>
            <a:off x="3506183" y="3609216"/>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 101</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a:t>
            </a:r>
            <a:r>
              <a:rPr kumimoji="0" lang="en-US" sz="1836" b="0" i="0" u="none" strike="noStrike" kern="0" cap="none" spc="0" normalizeH="0" baseline="0" noProof="0" dirty="0">
                <a:ln>
                  <a:noFill/>
                </a:ln>
                <a:effectLst/>
                <a:uLnTx/>
                <a:uFillTx/>
              </a:rPr>
              <a:t>= Virtualização do sistema operacional</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grpSp>
        <p:nvGrpSpPr>
          <p:cNvPr id="74" name="Group 73"/>
          <p:cNvGrpSpPr/>
          <p:nvPr/>
        </p:nvGrpSpPr>
        <p:grpSpPr>
          <a:xfrm>
            <a:off x="3610438" y="2643435"/>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nvGrpSpPr>
          <p:cNvPr id="79" name="Group 78"/>
          <p:cNvGrpSpPr/>
          <p:nvPr/>
        </p:nvGrpSpPr>
        <p:grpSpPr>
          <a:xfrm>
            <a:off x="3655705" y="3739574"/>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89" name="Rectangle 88"/>
          <p:cNvSpPr/>
          <p:nvPr/>
        </p:nvSpPr>
        <p:spPr bwMode="auto">
          <a:xfrm>
            <a:off x="5070285" y="2438904"/>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Aplicativos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70" name="Rectangle 69"/>
          <p:cNvSpPr/>
          <p:nvPr/>
        </p:nvSpPr>
        <p:spPr bwMode="auto">
          <a:xfrm>
            <a:off x="5070285" y="2956961"/>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5" name="Rectangle 84"/>
          <p:cNvSpPr/>
          <p:nvPr/>
        </p:nvSpPr>
        <p:spPr bwMode="auto">
          <a:xfrm>
            <a:off x="4001433" y="52397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86" name="Rectangle 85"/>
          <p:cNvSpPr/>
          <p:nvPr/>
        </p:nvSpPr>
        <p:spPr bwMode="auto">
          <a:xfrm>
            <a:off x="4001432" y="57781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87" name="Rectangle 86"/>
          <p:cNvSpPr/>
          <p:nvPr/>
        </p:nvSpPr>
        <p:spPr bwMode="auto">
          <a:xfrm>
            <a:off x="4001432" y="63166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4" name="Group 93"/>
          <p:cNvGrpSpPr/>
          <p:nvPr/>
        </p:nvGrpSpPr>
        <p:grpSpPr>
          <a:xfrm>
            <a:off x="3499802" y="5239726"/>
            <a:ext cx="501628" cy="497646"/>
            <a:chOff x="5303837" y="3192462"/>
            <a:chExt cx="501628" cy="497646"/>
          </a:xfrm>
        </p:grpSpPr>
        <p:sp>
          <p:nvSpPr>
            <p:cNvPr id="96" name="Rectangle 95"/>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1" name="Group 100"/>
          <p:cNvGrpSpPr/>
          <p:nvPr/>
        </p:nvGrpSpPr>
        <p:grpSpPr>
          <a:xfrm>
            <a:off x="3499801" y="5778195"/>
            <a:ext cx="501628" cy="497646"/>
            <a:chOff x="5303836" y="3730931"/>
            <a:chExt cx="501628" cy="497646"/>
          </a:xfrm>
        </p:grpSpPr>
        <p:sp>
          <p:nvSpPr>
            <p:cNvPr id="102" name="Rectangle 101"/>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6" name="Group 105"/>
          <p:cNvGrpSpPr/>
          <p:nvPr/>
        </p:nvGrpSpPr>
        <p:grpSpPr>
          <a:xfrm>
            <a:off x="3499802" y="6316662"/>
            <a:ext cx="501628" cy="497646"/>
            <a:chOff x="5303837" y="4269398"/>
            <a:chExt cx="501628" cy="497646"/>
          </a:xfrm>
        </p:grpSpPr>
        <p:sp>
          <p:nvSpPr>
            <p:cNvPr id="107" name="Rectangle 106"/>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4" name="Group 113"/>
          <p:cNvGrpSpPr/>
          <p:nvPr/>
        </p:nvGrpSpPr>
        <p:grpSpPr>
          <a:xfrm>
            <a:off x="5859546" y="5234235"/>
            <a:ext cx="3103512" cy="1016745"/>
            <a:chOff x="5857925" y="3188946"/>
            <a:chExt cx="3103512" cy="1016745"/>
          </a:xfrm>
        </p:grpSpPr>
        <p:sp>
          <p:nvSpPr>
            <p:cNvPr id="115" name="Rectangle 114"/>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23" name="TextBox 122"/>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27" name="TextBox 126"/>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0" name="TextBox 129"/>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143612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Word"/>
      </p:transition>
    </mc:Choice>
    <mc:Fallback xmlns="" xmlns:p14="http://schemas.microsoft.com/office/powerpoint/2010/main" xmlns:a14="http://schemas.microsoft.com/office/drawing/2010/main">
      <p:transition spd="slow" advClick="0" advTm="5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306" name="TextBox 305"/>
          <p:cNvSpPr txBox="1"/>
          <p:nvPr/>
        </p:nvSpPr>
        <p:spPr>
          <a:xfrm>
            <a:off x="0" y="1516062"/>
            <a:ext cx="1243809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a:t>
            </a:r>
            <a:r>
              <a:rPr kumimoji="0" lang="en-US" sz="1836" b="0" i="0" u="none" strike="noStrike" kern="0" cap="none" spc="0" normalizeH="0" baseline="0" noProof="0" dirty="0">
                <a:ln>
                  <a:noFill/>
                </a:ln>
                <a:effectLst/>
                <a:uLnTx/>
                <a:uFillTx/>
              </a:rPr>
              <a:t>= Virtualização do sistema operacional</a:t>
            </a:r>
          </a:p>
        </p:txBody>
      </p:sp>
      <p:sp>
        <p:nvSpPr>
          <p:cNvPr id="126" name="TextBox 125"/>
          <p:cNvSpPr txBox="1"/>
          <p:nvPr/>
        </p:nvSpPr>
        <p:spPr>
          <a:xfrm>
            <a:off x="1621" y="48293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73" name="Rectangle 72"/>
          <p:cNvSpPr/>
          <p:nvPr/>
        </p:nvSpPr>
        <p:spPr bwMode="auto">
          <a:xfrm>
            <a:off x="4001432" y="1933064"/>
            <a:ext cx="4961626" cy="1635332"/>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78" name="Rectangle 77"/>
          <p:cNvSpPr/>
          <p:nvPr/>
        </p:nvSpPr>
        <p:spPr bwMode="auto">
          <a:xfrm>
            <a:off x="4001432" y="3609216"/>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89" name="Rectangle 88"/>
          <p:cNvSpPr/>
          <p:nvPr/>
        </p:nvSpPr>
        <p:spPr bwMode="auto">
          <a:xfrm>
            <a:off x="5070285" y="2438904"/>
            <a:ext cx="1356727"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Aplicativos</a:t>
            </a:r>
          </a:p>
        </p:txBody>
      </p:sp>
      <p:grpSp>
        <p:nvGrpSpPr>
          <p:cNvPr id="5" name="Group 4"/>
          <p:cNvGrpSpPr/>
          <p:nvPr/>
        </p:nvGrpSpPr>
        <p:grpSpPr>
          <a:xfrm>
            <a:off x="4575036" y="2438904"/>
            <a:ext cx="501628" cy="497646"/>
            <a:chOff x="4495435" y="2334205"/>
            <a:chExt cx="501628" cy="497646"/>
          </a:xfrm>
        </p:grpSpPr>
        <p:sp>
          <p:nvSpPr>
            <p:cNvPr id="88" name="Rectangle 87"/>
            <p:cNvSpPr/>
            <p:nvPr/>
          </p:nvSpPr>
          <p:spPr bwMode="auto">
            <a:xfrm>
              <a:off x="4495435" y="2334205"/>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70" name="Rectangle 69"/>
          <p:cNvSpPr/>
          <p:nvPr/>
        </p:nvSpPr>
        <p:spPr bwMode="auto">
          <a:xfrm>
            <a:off x="5070285" y="2956961"/>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Kernel</a:t>
            </a:r>
          </a:p>
        </p:txBody>
      </p:sp>
      <p:grpSp>
        <p:nvGrpSpPr>
          <p:cNvPr id="6" name="Group 5"/>
          <p:cNvGrpSpPr/>
          <p:nvPr/>
        </p:nvGrpSpPr>
        <p:grpSpPr>
          <a:xfrm>
            <a:off x="4575036" y="2956961"/>
            <a:ext cx="501628" cy="497646"/>
            <a:chOff x="4498836" y="2852262"/>
            <a:chExt cx="501628" cy="497646"/>
          </a:xfrm>
        </p:grpSpPr>
        <p:sp>
          <p:nvSpPr>
            <p:cNvPr id="69" name="Rectangle 68"/>
            <p:cNvSpPr/>
            <p:nvPr/>
          </p:nvSpPr>
          <p:spPr bwMode="auto">
            <a:xfrm>
              <a:off x="4498836" y="2852262"/>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 name="Group 6"/>
          <p:cNvGrpSpPr/>
          <p:nvPr/>
        </p:nvGrpSpPr>
        <p:grpSpPr>
          <a:xfrm>
            <a:off x="6536984" y="2069352"/>
            <a:ext cx="704429" cy="852494"/>
            <a:chOff x="1156020" y="2248829"/>
            <a:chExt cx="704429" cy="852494"/>
          </a:xfrm>
        </p:grpSpPr>
        <p:sp>
          <p:nvSpPr>
            <p:cNvPr id="86" name="TextBox 85"/>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87" name="Rectangle 86"/>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105" name="Group 104"/>
          <p:cNvGrpSpPr/>
          <p:nvPr/>
        </p:nvGrpSpPr>
        <p:grpSpPr>
          <a:xfrm>
            <a:off x="7354128" y="2069352"/>
            <a:ext cx="704429" cy="852494"/>
            <a:chOff x="1156020" y="2248829"/>
            <a:chExt cx="704429" cy="852494"/>
          </a:xfrm>
        </p:grpSpPr>
        <p:sp>
          <p:nvSpPr>
            <p:cNvPr id="106" name="TextBox 105"/>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107" name="Rectangle 106"/>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112" name="Group 111"/>
          <p:cNvGrpSpPr/>
          <p:nvPr/>
        </p:nvGrpSpPr>
        <p:grpSpPr>
          <a:xfrm>
            <a:off x="8171271" y="2069352"/>
            <a:ext cx="704429" cy="852494"/>
            <a:chOff x="1156020" y="2248829"/>
            <a:chExt cx="704429" cy="852494"/>
          </a:xfrm>
        </p:grpSpPr>
        <p:sp>
          <p:nvSpPr>
            <p:cNvPr id="113" name="TextBox 112"/>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114" name="Rectangle 113"/>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218" name="Rectangle 217"/>
          <p:cNvSpPr/>
          <p:nvPr/>
        </p:nvSpPr>
        <p:spPr bwMode="auto">
          <a:xfrm>
            <a:off x="3506183" y="1933064"/>
            <a:ext cx="501628" cy="16353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9" name="Group 218"/>
          <p:cNvGrpSpPr/>
          <p:nvPr/>
        </p:nvGrpSpPr>
        <p:grpSpPr>
          <a:xfrm>
            <a:off x="3610438" y="2643435"/>
            <a:ext cx="278036" cy="219069"/>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222" name="Rectangle 221"/>
          <p:cNvSpPr/>
          <p:nvPr/>
        </p:nvSpPr>
        <p:spPr bwMode="auto">
          <a:xfrm>
            <a:off x="3506183" y="3609216"/>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3" name="Group 222"/>
          <p:cNvGrpSpPr/>
          <p:nvPr/>
        </p:nvGrpSpPr>
        <p:grpSpPr>
          <a:xfrm>
            <a:off x="3655705" y="3739574"/>
            <a:ext cx="182844" cy="236930"/>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100" name="Rectangle 99"/>
          <p:cNvSpPr/>
          <p:nvPr/>
        </p:nvSpPr>
        <p:spPr bwMode="auto">
          <a:xfrm>
            <a:off x="4001433" y="5239726"/>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01" name="Rectangle 100"/>
          <p:cNvSpPr/>
          <p:nvPr/>
        </p:nvSpPr>
        <p:spPr bwMode="auto">
          <a:xfrm>
            <a:off x="4001432" y="5778195"/>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02" name="Rectangle 101"/>
          <p:cNvSpPr/>
          <p:nvPr/>
        </p:nvSpPr>
        <p:spPr bwMode="auto">
          <a:xfrm>
            <a:off x="4001432" y="6316662"/>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03" name="Group 102"/>
          <p:cNvGrpSpPr/>
          <p:nvPr/>
        </p:nvGrpSpPr>
        <p:grpSpPr>
          <a:xfrm>
            <a:off x="3499802" y="5239726"/>
            <a:ext cx="501628" cy="497646"/>
            <a:chOff x="5303837" y="3192462"/>
            <a:chExt cx="501628" cy="497646"/>
          </a:xfrm>
        </p:grpSpPr>
        <p:sp>
          <p:nvSpPr>
            <p:cNvPr id="104" name="Rectangle 103"/>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3" name="Group 122"/>
          <p:cNvGrpSpPr/>
          <p:nvPr/>
        </p:nvGrpSpPr>
        <p:grpSpPr>
          <a:xfrm>
            <a:off x="3499801" y="5778195"/>
            <a:ext cx="501628" cy="497646"/>
            <a:chOff x="5303836" y="3730931"/>
            <a:chExt cx="501628" cy="497646"/>
          </a:xfrm>
        </p:grpSpPr>
        <p:sp>
          <p:nvSpPr>
            <p:cNvPr id="124" name="Rectangle 123"/>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9" name="Group 128"/>
          <p:cNvGrpSpPr/>
          <p:nvPr/>
        </p:nvGrpSpPr>
        <p:grpSpPr>
          <a:xfrm>
            <a:off x="3499802" y="6316662"/>
            <a:ext cx="501628" cy="497646"/>
            <a:chOff x="5303837" y="4269398"/>
            <a:chExt cx="501628" cy="497646"/>
          </a:xfrm>
        </p:grpSpPr>
        <p:sp>
          <p:nvSpPr>
            <p:cNvPr id="130" name="Rectangle 129"/>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37" name="Group 136"/>
          <p:cNvGrpSpPr/>
          <p:nvPr/>
        </p:nvGrpSpPr>
        <p:grpSpPr>
          <a:xfrm>
            <a:off x="5859546" y="5234235"/>
            <a:ext cx="3103512" cy="1016745"/>
            <a:chOff x="5857925" y="3188946"/>
            <a:chExt cx="3103512" cy="1016745"/>
          </a:xfrm>
        </p:grpSpPr>
        <p:sp>
          <p:nvSpPr>
            <p:cNvPr id="138" name="Rectangle 137"/>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6" name="TextBox 145"/>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9" name="TextBox 148"/>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52" name="TextBox 151"/>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758730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Conceitos básicos de Containers.</a:t>
            </a:r>
          </a:p>
        </p:txBody>
      </p:sp>
    </p:spTree>
    <p:extLst>
      <p:ext uri="{BB962C8B-B14F-4D97-AF65-F5344CB8AC3E}">
        <p14:creationId xmlns:p14="http://schemas.microsoft.com/office/powerpoint/2010/main" val="3084063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a:t>
            </a:r>
            <a:r>
              <a:rPr kumimoji="0" lang="en-US" sz="1836" b="0" i="0" u="none" strike="noStrike" kern="0" cap="none" spc="0" normalizeH="0" baseline="0" noProof="0" dirty="0">
                <a:ln>
                  <a:noFill/>
                </a:ln>
                <a:effectLst/>
                <a:uLnTx/>
                <a:uFillTx/>
              </a:rPr>
              <a:t>= Virtualização do sistema operacional</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sp>
        <p:nvSpPr>
          <p:cNvPr id="216" name="Rectangle 215"/>
          <p:cNvSpPr/>
          <p:nvPr/>
        </p:nvSpPr>
        <p:spPr bwMode="auto">
          <a:xfrm>
            <a:off x="847398" y="1927573"/>
            <a:ext cx="4961626" cy="1635332"/>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217" name="Rectangle 216"/>
          <p:cNvSpPr/>
          <p:nvPr/>
        </p:nvSpPr>
        <p:spPr bwMode="auto">
          <a:xfrm>
            <a:off x="847398" y="3603725"/>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218" name="Rectangle 217"/>
          <p:cNvSpPr/>
          <p:nvPr/>
        </p:nvSpPr>
        <p:spPr bwMode="auto">
          <a:xfrm>
            <a:off x="1916251" y="2433413"/>
            <a:ext cx="1356727"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Aplicativos</a:t>
            </a:r>
          </a:p>
        </p:txBody>
      </p:sp>
      <p:grpSp>
        <p:nvGrpSpPr>
          <p:cNvPr id="219" name="Group 218"/>
          <p:cNvGrpSpPr/>
          <p:nvPr/>
        </p:nvGrpSpPr>
        <p:grpSpPr>
          <a:xfrm>
            <a:off x="1421002" y="2433413"/>
            <a:ext cx="501628" cy="497646"/>
            <a:chOff x="4495435" y="2334205"/>
            <a:chExt cx="501628" cy="497646"/>
          </a:xfrm>
        </p:grpSpPr>
        <p:sp>
          <p:nvSpPr>
            <p:cNvPr id="220" name="Rectangle 219"/>
            <p:cNvSpPr/>
            <p:nvPr/>
          </p:nvSpPr>
          <p:spPr bwMode="auto">
            <a:xfrm>
              <a:off x="4495435" y="2334205"/>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225" name="Rectangle 224"/>
          <p:cNvSpPr/>
          <p:nvPr/>
        </p:nvSpPr>
        <p:spPr bwMode="auto">
          <a:xfrm>
            <a:off x="1916251" y="2951470"/>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Kernel</a:t>
            </a:r>
          </a:p>
        </p:txBody>
      </p:sp>
      <p:grpSp>
        <p:nvGrpSpPr>
          <p:cNvPr id="226" name="Group 225"/>
          <p:cNvGrpSpPr/>
          <p:nvPr/>
        </p:nvGrpSpPr>
        <p:grpSpPr>
          <a:xfrm>
            <a:off x="1421002" y="2951470"/>
            <a:ext cx="501628" cy="497646"/>
            <a:chOff x="4498836" y="2852262"/>
            <a:chExt cx="501628" cy="497646"/>
          </a:xfrm>
        </p:grpSpPr>
        <p:sp>
          <p:nvSpPr>
            <p:cNvPr id="227" name="Rectangle 226"/>
            <p:cNvSpPr/>
            <p:nvPr/>
          </p:nvSpPr>
          <p:spPr bwMode="auto">
            <a:xfrm>
              <a:off x="4498836" y="2852262"/>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9" name="Group 228"/>
          <p:cNvGrpSpPr/>
          <p:nvPr/>
        </p:nvGrpSpPr>
        <p:grpSpPr>
          <a:xfrm>
            <a:off x="3382950" y="2063861"/>
            <a:ext cx="704429" cy="852494"/>
            <a:chOff x="1156020" y="2248829"/>
            <a:chExt cx="704429" cy="852494"/>
          </a:xfrm>
        </p:grpSpPr>
        <p:sp>
          <p:nvSpPr>
            <p:cNvPr id="230" name="TextBox 229"/>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231" name="Rectangle 230"/>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36" name="Group 235"/>
          <p:cNvGrpSpPr/>
          <p:nvPr/>
        </p:nvGrpSpPr>
        <p:grpSpPr>
          <a:xfrm>
            <a:off x="4200094" y="2063861"/>
            <a:ext cx="704429" cy="852494"/>
            <a:chOff x="1156020" y="2248829"/>
            <a:chExt cx="704429" cy="852494"/>
          </a:xfrm>
        </p:grpSpPr>
        <p:sp>
          <p:nvSpPr>
            <p:cNvPr id="237" name="TextBox 236"/>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238" name="Rectangle 237"/>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43" name="Group 242"/>
          <p:cNvGrpSpPr/>
          <p:nvPr/>
        </p:nvGrpSpPr>
        <p:grpSpPr>
          <a:xfrm>
            <a:off x="5017237" y="2063861"/>
            <a:ext cx="704429" cy="852494"/>
            <a:chOff x="1156020" y="2248829"/>
            <a:chExt cx="704429" cy="852494"/>
          </a:xfrm>
        </p:grpSpPr>
        <p:sp>
          <p:nvSpPr>
            <p:cNvPr id="244" name="TextBox 243"/>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245" name="Rectangle 244"/>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250" name="Rectangle 249"/>
          <p:cNvSpPr/>
          <p:nvPr/>
        </p:nvSpPr>
        <p:spPr bwMode="auto">
          <a:xfrm>
            <a:off x="352149" y="1927573"/>
            <a:ext cx="501628" cy="16353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1" name="Group 250"/>
          <p:cNvGrpSpPr/>
          <p:nvPr/>
        </p:nvGrpSpPr>
        <p:grpSpPr>
          <a:xfrm>
            <a:off x="456404" y="2637944"/>
            <a:ext cx="278036" cy="219069"/>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254" name="Rectangle 253"/>
          <p:cNvSpPr/>
          <p:nvPr/>
        </p:nvSpPr>
        <p:spPr bwMode="auto">
          <a:xfrm>
            <a:off x="352149" y="3603725"/>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5" name="Group 254"/>
          <p:cNvGrpSpPr/>
          <p:nvPr/>
        </p:nvGrpSpPr>
        <p:grpSpPr>
          <a:xfrm>
            <a:off x="501671" y="3734083"/>
            <a:ext cx="182844" cy="236930"/>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cxnSp>
        <p:nvCxnSpPr>
          <p:cNvPr id="309" name="Straight Connector 308"/>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53777" y="5234235"/>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02" name="Rectangle 101"/>
          <p:cNvSpPr/>
          <p:nvPr/>
        </p:nvSpPr>
        <p:spPr bwMode="auto">
          <a:xfrm>
            <a:off x="853776" y="5772704"/>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03" name="Rectangle 102"/>
          <p:cNvSpPr/>
          <p:nvPr/>
        </p:nvSpPr>
        <p:spPr bwMode="auto">
          <a:xfrm>
            <a:off x="853776" y="6311171"/>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04" name="Group 103"/>
          <p:cNvGrpSpPr/>
          <p:nvPr/>
        </p:nvGrpSpPr>
        <p:grpSpPr>
          <a:xfrm>
            <a:off x="352146" y="5234235"/>
            <a:ext cx="501628" cy="497646"/>
            <a:chOff x="5303837" y="3192462"/>
            <a:chExt cx="501628" cy="497646"/>
          </a:xfrm>
        </p:grpSpPr>
        <p:sp>
          <p:nvSpPr>
            <p:cNvPr id="105" name="Rectangle 104"/>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0" name="Group 109"/>
          <p:cNvGrpSpPr/>
          <p:nvPr/>
        </p:nvGrpSpPr>
        <p:grpSpPr>
          <a:xfrm>
            <a:off x="352145" y="5772704"/>
            <a:ext cx="501628" cy="497646"/>
            <a:chOff x="5303836" y="3730931"/>
            <a:chExt cx="501628" cy="497646"/>
          </a:xfrm>
        </p:grpSpPr>
        <p:sp>
          <p:nvSpPr>
            <p:cNvPr id="111" name="Rectangle 110"/>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5" name="Group 114"/>
          <p:cNvGrpSpPr/>
          <p:nvPr/>
        </p:nvGrpSpPr>
        <p:grpSpPr>
          <a:xfrm>
            <a:off x="352146" y="6311171"/>
            <a:ext cx="501628" cy="497646"/>
            <a:chOff x="5303837" y="4269398"/>
            <a:chExt cx="501628" cy="497646"/>
          </a:xfrm>
        </p:grpSpPr>
        <p:sp>
          <p:nvSpPr>
            <p:cNvPr id="116" name="Rectangle 115"/>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3" name="Group 122"/>
          <p:cNvGrpSpPr/>
          <p:nvPr/>
        </p:nvGrpSpPr>
        <p:grpSpPr>
          <a:xfrm>
            <a:off x="2711890" y="5228744"/>
            <a:ext cx="3103512" cy="1016745"/>
            <a:chOff x="5857925" y="3188946"/>
            <a:chExt cx="3103512" cy="1016745"/>
          </a:xfrm>
        </p:grpSpPr>
        <p:sp>
          <p:nvSpPr>
            <p:cNvPr id="125" name="Rectangle 124"/>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4" name="TextBox 133"/>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7" name="TextBox 136"/>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0" name="TextBox 139"/>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392758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
        <p159:morph option="byObject"/>
      </p:transition>
    </mc:Choice>
    <mc:Fallback xmlns="" xmlns:p14="http://schemas.microsoft.com/office/powerpoint/2010/main" xmlns:a14="http://schemas.microsoft.com/office/drawing/2010/main">
      <p:transition spd="slow" advClick="0" advTm="2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 101</a:t>
            </a:r>
          </a:p>
        </p:txBody>
      </p:sp>
      <p:sp>
        <p:nvSpPr>
          <p:cNvPr id="306" name="TextBox 305"/>
          <p:cNvSpPr txBox="1"/>
          <p:nvPr/>
        </p:nvSpPr>
        <p:spPr>
          <a:xfrm>
            <a:off x="122237" y="151606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a:t>
            </a:r>
            <a:r>
              <a:rPr kumimoji="0" lang="en-US" sz="1836" b="0" i="0" u="none" strike="noStrike" kern="0" cap="none" spc="0" normalizeH="0" baseline="0" noProof="0" dirty="0">
                <a:ln>
                  <a:noFill/>
                </a:ln>
                <a:effectLst/>
                <a:uLnTx/>
                <a:uFillTx/>
              </a:rPr>
              <a:t>= Virtualização do sistema operacional</a:t>
            </a:r>
          </a:p>
        </p:txBody>
      </p:sp>
      <p:sp>
        <p:nvSpPr>
          <p:cNvPr id="126" name="TextBox 125"/>
          <p:cNvSpPr txBox="1"/>
          <p:nvPr/>
        </p:nvSpPr>
        <p:spPr>
          <a:xfrm>
            <a:off x="122237" y="482934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Máquinas virtuais tradicionais </a:t>
            </a:r>
            <a:r>
              <a:rPr kumimoji="0" lang="en-US" sz="1836" b="0" i="0" u="none" strike="noStrike" kern="0" cap="none" spc="0" normalizeH="0" baseline="0" noProof="0" dirty="0">
                <a:ln>
                  <a:noFill/>
                </a:ln>
                <a:effectLst/>
                <a:uLnTx/>
                <a:uFillTx/>
              </a:rPr>
              <a:t>= virtualização de hardware</a:t>
            </a:r>
          </a:p>
        </p:txBody>
      </p:sp>
      <p:cxnSp>
        <p:nvCxnSpPr>
          <p:cNvPr id="101" name="Straight Connector 100"/>
          <p:cNvCxnSpPr>
            <a:cxnSpLocks/>
          </p:cNvCxnSpPr>
          <p:nvPr/>
        </p:nvCxnSpPr>
        <p:spPr>
          <a:xfrm flipH="1">
            <a:off x="7200741" y="126340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222432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04" name="Rectangle 203"/>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11" name="Rectangle 210"/>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18" name="Rectangle 217"/>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23" name="TextBox 222"/>
          <p:cNvSpPr txBox="1"/>
          <p:nvPr/>
        </p:nvSpPr>
        <p:spPr>
          <a:xfrm>
            <a:off x="7264855" y="1439862"/>
            <a:ext cx="502920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do Windows Server</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effectLst/>
                <a:uLnTx/>
                <a:uFillTx/>
              </a:rPr>
              <a:t>Velocidade máxima e densidade</a:t>
            </a:r>
          </a:p>
        </p:txBody>
      </p:sp>
      <p:grpSp>
        <p:nvGrpSpPr>
          <p:cNvPr id="23" name="Group 22"/>
          <p:cNvGrpSpPr/>
          <p:nvPr/>
        </p:nvGrpSpPr>
        <p:grpSpPr>
          <a:xfrm>
            <a:off x="8567207" y="5165203"/>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rPr>
                      <a:t>Kernel</a:t>
                    </a:r>
                    <a:endParaRPr kumimoji="0" lang="en-US" sz="1100" b="0" i="0" u="none" strike="noStrike" kern="0" cap="none" spc="0" normalizeH="0" baseline="0" noProof="0" dirty="0">
                      <a:ln>
                        <a:noFill/>
                      </a:ln>
                      <a:solidFill>
                        <a:schemeClr val="tx1"/>
                      </a:solidFill>
                      <a:effectLst/>
                      <a:uLnTx/>
                      <a:uFillTx/>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Containers</a:t>
                    </a:r>
                  </a:p>
                </p:txBody>
              </p:sp>
              <p:sp>
                <p:nvSpPr>
                  <p:cNvPr id="182" name="Rectangle 181"/>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rPr>
                      <a:t>Kernel</a:t>
                    </a:r>
                    <a:endParaRPr kumimoji="0" lang="en-US" sz="1100" b="0" i="0" u="none" strike="noStrike" kern="0" cap="none" spc="0" normalizeH="0" baseline="0" noProof="0" dirty="0">
                      <a:ln>
                        <a:noFill/>
                      </a:ln>
                      <a:solidFill>
                        <a:schemeClr val="tx1"/>
                      </a:solidFill>
                      <a:effectLst/>
                      <a:uLnTx/>
                      <a:uFillTx/>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Containers</a:t>
                    </a:r>
                  </a:p>
                </p:txBody>
              </p:sp>
              <p:sp>
                <p:nvSpPr>
                  <p:cNvPr id="253" name="Rectangle 252"/>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tx1"/>
                        </a:solidFill>
                        <a:effectLst/>
                        <a:uLnTx/>
                        <a:uFillTx/>
                      </a:rPr>
                      <a:t>Kernel</a:t>
                    </a:r>
                    <a:endParaRPr kumimoji="0" lang="en-US" sz="1100" b="0" i="0" u="none" strike="noStrike" kern="0" cap="none" spc="0" normalizeH="0" baseline="0" noProof="0" dirty="0">
                      <a:ln>
                        <a:noFill/>
                      </a:ln>
                      <a:solidFill>
                        <a:schemeClr val="tx1"/>
                      </a:solidFill>
                      <a:effectLst/>
                      <a:uLnTx/>
                      <a:uFillTx/>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no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Containers</a:t>
                    </a:r>
                  </a:p>
                </p:txBody>
              </p:sp>
              <p:sp>
                <p:nvSpPr>
                  <p:cNvPr id="268" name="Rectangle 267"/>
                  <p:cNvSpPr/>
                  <p:nvPr/>
                </p:nvSpPr>
                <p:spPr bwMode="auto">
                  <a:xfrm>
                    <a:off x="1156020" y="2435433"/>
                    <a:ext cx="704429" cy="665890"/>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77" name="TextBox 276"/>
          <p:cNvSpPr txBox="1"/>
          <p:nvPr/>
        </p:nvSpPr>
        <p:spPr>
          <a:xfrm>
            <a:off x="7286153" y="4401734"/>
            <a:ext cx="503417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effectLst/>
                <a:uLnTx/>
                <a:uFillTx/>
              </a:rPr>
              <a:t>Containers Hyper-V</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err="1">
                <a:ln>
                  <a:noFill/>
                </a:ln>
                <a:effectLst/>
                <a:uLnTx/>
                <a:uFillTx/>
              </a:rPr>
              <a:t>Isolamento</a:t>
            </a:r>
            <a:r>
              <a:rPr kumimoji="0" lang="en-US" sz="1836" b="0" i="0" u="none" strike="noStrike" kern="0" cap="none" spc="0" normalizeH="0" baseline="0" noProof="0" dirty="0">
                <a:ln>
                  <a:noFill/>
                </a:ln>
                <a:effectLst/>
                <a:uLnTx/>
                <a:uFillTx/>
              </a:rPr>
              <a:t> + desempenho</a:t>
            </a:r>
          </a:p>
        </p:txBody>
      </p:sp>
      <p:sp>
        <p:nvSpPr>
          <p:cNvPr id="328" name="Rectangle 327"/>
          <p:cNvSpPr/>
          <p:nvPr/>
        </p:nvSpPr>
        <p:spPr bwMode="auto">
          <a:xfrm>
            <a:off x="847398" y="1927573"/>
            <a:ext cx="4961626" cy="1635332"/>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329" name="Rectangle 328"/>
          <p:cNvSpPr/>
          <p:nvPr/>
        </p:nvSpPr>
        <p:spPr bwMode="auto">
          <a:xfrm>
            <a:off x="847398" y="3603725"/>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330" name="Rectangle 329"/>
          <p:cNvSpPr/>
          <p:nvPr/>
        </p:nvSpPr>
        <p:spPr bwMode="auto">
          <a:xfrm>
            <a:off x="1916251" y="2433413"/>
            <a:ext cx="1356727"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Aplicativos</a:t>
            </a:r>
          </a:p>
        </p:txBody>
      </p:sp>
      <p:grpSp>
        <p:nvGrpSpPr>
          <p:cNvPr id="331" name="Group 330"/>
          <p:cNvGrpSpPr/>
          <p:nvPr/>
        </p:nvGrpSpPr>
        <p:grpSpPr>
          <a:xfrm>
            <a:off x="1421002" y="2433413"/>
            <a:ext cx="501628" cy="497646"/>
            <a:chOff x="4495435" y="2334205"/>
            <a:chExt cx="501628" cy="497646"/>
          </a:xfrm>
        </p:grpSpPr>
        <p:sp>
          <p:nvSpPr>
            <p:cNvPr id="332" name="Rectangle 331"/>
            <p:cNvSpPr/>
            <p:nvPr/>
          </p:nvSpPr>
          <p:spPr bwMode="auto">
            <a:xfrm>
              <a:off x="4495435" y="2334205"/>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337" name="Rectangle 336"/>
          <p:cNvSpPr/>
          <p:nvPr/>
        </p:nvSpPr>
        <p:spPr bwMode="auto">
          <a:xfrm>
            <a:off x="1916251" y="2951470"/>
            <a:ext cx="3814952" cy="497646"/>
          </a:xfrm>
          <a:prstGeom prst="rect">
            <a:avLst/>
          </a:prstGeom>
          <a:solidFill>
            <a:schemeClr val="tx1"/>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1"/>
                </a:solidFill>
                <a:effectLst/>
                <a:uLnTx/>
                <a:uFillTx/>
              </a:rPr>
              <a:t>Kernel</a:t>
            </a:r>
          </a:p>
        </p:txBody>
      </p:sp>
      <p:grpSp>
        <p:nvGrpSpPr>
          <p:cNvPr id="338" name="Group 337"/>
          <p:cNvGrpSpPr/>
          <p:nvPr/>
        </p:nvGrpSpPr>
        <p:grpSpPr>
          <a:xfrm>
            <a:off x="1421002" y="2951470"/>
            <a:ext cx="501628" cy="497646"/>
            <a:chOff x="4498836" y="2852262"/>
            <a:chExt cx="501628" cy="497646"/>
          </a:xfrm>
        </p:grpSpPr>
        <p:sp>
          <p:nvSpPr>
            <p:cNvPr id="339" name="Rectangle 338"/>
            <p:cNvSpPr/>
            <p:nvPr/>
          </p:nvSpPr>
          <p:spPr bwMode="auto">
            <a:xfrm>
              <a:off x="4498836" y="2852262"/>
              <a:ext cx="501628" cy="497646"/>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41" name="Group 340"/>
          <p:cNvGrpSpPr/>
          <p:nvPr/>
        </p:nvGrpSpPr>
        <p:grpSpPr>
          <a:xfrm>
            <a:off x="3382950" y="2063861"/>
            <a:ext cx="704429" cy="852494"/>
            <a:chOff x="1156020" y="2248829"/>
            <a:chExt cx="704429" cy="852494"/>
          </a:xfrm>
        </p:grpSpPr>
        <p:sp>
          <p:nvSpPr>
            <p:cNvPr id="342" name="TextBox 341"/>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343" name="Rectangle 342"/>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48" name="Group 347"/>
          <p:cNvGrpSpPr/>
          <p:nvPr/>
        </p:nvGrpSpPr>
        <p:grpSpPr>
          <a:xfrm>
            <a:off x="4200094" y="2063861"/>
            <a:ext cx="704429" cy="852494"/>
            <a:chOff x="1156020" y="2248829"/>
            <a:chExt cx="704429" cy="852494"/>
          </a:xfrm>
        </p:grpSpPr>
        <p:sp>
          <p:nvSpPr>
            <p:cNvPr id="349" name="TextBox 348"/>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350" name="Rectangle 349"/>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55" name="Group 354"/>
          <p:cNvGrpSpPr/>
          <p:nvPr/>
        </p:nvGrpSpPr>
        <p:grpSpPr>
          <a:xfrm>
            <a:off x="5017237" y="2063861"/>
            <a:ext cx="704429" cy="852494"/>
            <a:chOff x="1156020" y="2248829"/>
            <a:chExt cx="704429" cy="852494"/>
          </a:xfrm>
        </p:grpSpPr>
        <p:sp>
          <p:nvSpPr>
            <p:cNvPr id="356" name="TextBox 355"/>
            <p:cNvSpPr txBox="1"/>
            <p:nvPr/>
          </p:nvSpPr>
          <p:spPr>
            <a:xfrm>
              <a:off x="1156020" y="2248829"/>
              <a:ext cx="704429" cy="186604"/>
            </a:xfrm>
            <a:prstGeom prst="rect">
              <a:avLst/>
            </a:prstGeom>
            <a:noFill/>
            <a:ln>
              <a:solidFill>
                <a:schemeClr val="tx2"/>
              </a:solidFill>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Recipiente</a:t>
              </a:r>
            </a:p>
          </p:txBody>
        </p:sp>
        <p:sp>
          <p:nvSpPr>
            <p:cNvPr id="357" name="Rectangle 356"/>
            <p:cNvSpPr/>
            <p:nvPr/>
          </p:nvSpPr>
          <p:spPr bwMode="auto">
            <a:xfrm>
              <a:off x="1156020" y="2435433"/>
              <a:ext cx="704429" cy="665890"/>
            </a:xfrm>
            <a:prstGeom prst="rect">
              <a:avLst/>
            </a:prstGeom>
            <a:no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362" name="Rectangle 361"/>
          <p:cNvSpPr/>
          <p:nvPr/>
        </p:nvSpPr>
        <p:spPr bwMode="auto">
          <a:xfrm>
            <a:off x="352149" y="1927573"/>
            <a:ext cx="501628" cy="1635332"/>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3" name="Group 362"/>
          <p:cNvGrpSpPr/>
          <p:nvPr/>
        </p:nvGrpSpPr>
        <p:grpSpPr>
          <a:xfrm>
            <a:off x="456404" y="263794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366" name="Rectangle 365"/>
          <p:cNvSpPr/>
          <p:nvPr/>
        </p:nvSpPr>
        <p:spPr bwMode="auto">
          <a:xfrm>
            <a:off x="352149" y="3603725"/>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7" name="Group 366"/>
          <p:cNvGrpSpPr/>
          <p:nvPr/>
        </p:nvGrpSpPr>
        <p:grpSpPr>
          <a:xfrm>
            <a:off x="501671" y="373408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187" name="Rectangle 186"/>
          <p:cNvSpPr/>
          <p:nvPr/>
        </p:nvSpPr>
        <p:spPr bwMode="auto">
          <a:xfrm>
            <a:off x="853777" y="5234235"/>
            <a:ext cx="1744602"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Aplicativo</a:t>
            </a:r>
          </a:p>
        </p:txBody>
      </p:sp>
      <p:sp>
        <p:nvSpPr>
          <p:cNvPr id="188" name="Rectangle 187"/>
          <p:cNvSpPr/>
          <p:nvPr/>
        </p:nvSpPr>
        <p:spPr bwMode="auto">
          <a:xfrm>
            <a:off x="853776" y="5772704"/>
            <a:ext cx="1744603"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SO</a:t>
            </a:r>
          </a:p>
        </p:txBody>
      </p:sp>
      <p:sp>
        <p:nvSpPr>
          <p:cNvPr id="189" name="Rectangle 188"/>
          <p:cNvSpPr/>
          <p:nvPr/>
        </p:nvSpPr>
        <p:spPr bwMode="auto">
          <a:xfrm>
            <a:off x="853776" y="6311171"/>
            <a:ext cx="4961626" cy="497646"/>
          </a:xfrm>
          <a:prstGeom prst="rect">
            <a:avLst/>
          </a:prstGeom>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90" name="Group 189"/>
          <p:cNvGrpSpPr/>
          <p:nvPr/>
        </p:nvGrpSpPr>
        <p:grpSpPr>
          <a:xfrm>
            <a:off x="352146" y="5234235"/>
            <a:ext cx="501628" cy="497646"/>
            <a:chOff x="5303837" y="3192462"/>
            <a:chExt cx="501628" cy="497646"/>
          </a:xfrm>
        </p:grpSpPr>
        <p:sp>
          <p:nvSpPr>
            <p:cNvPr id="191" name="Rectangle 190"/>
            <p:cNvSpPr/>
            <p:nvPr/>
          </p:nvSpPr>
          <p:spPr bwMode="auto">
            <a:xfrm>
              <a:off x="5303837" y="3192462"/>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96" name="Group 195"/>
          <p:cNvGrpSpPr/>
          <p:nvPr/>
        </p:nvGrpSpPr>
        <p:grpSpPr>
          <a:xfrm>
            <a:off x="352145" y="5772704"/>
            <a:ext cx="501628" cy="497646"/>
            <a:chOff x="5303836" y="3730931"/>
            <a:chExt cx="501628" cy="497646"/>
          </a:xfrm>
        </p:grpSpPr>
        <p:sp>
          <p:nvSpPr>
            <p:cNvPr id="197" name="Rectangle 196"/>
            <p:cNvSpPr/>
            <p:nvPr/>
          </p:nvSpPr>
          <p:spPr bwMode="auto">
            <a:xfrm>
              <a:off x="5303836" y="3730931"/>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27" name="Group 226"/>
          <p:cNvGrpSpPr/>
          <p:nvPr/>
        </p:nvGrpSpPr>
        <p:grpSpPr>
          <a:xfrm>
            <a:off x="352146" y="6311171"/>
            <a:ext cx="501628" cy="497646"/>
            <a:chOff x="5303837" y="4269398"/>
            <a:chExt cx="501628" cy="497646"/>
          </a:xfrm>
        </p:grpSpPr>
        <p:sp>
          <p:nvSpPr>
            <p:cNvPr id="228" name="Rectangle 227"/>
            <p:cNvSpPr/>
            <p:nvPr/>
          </p:nvSpPr>
          <p:spPr bwMode="auto">
            <a:xfrm>
              <a:off x="5303837" y="4269398"/>
              <a:ext cx="501628" cy="49764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35" name="Group 234"/>
          <p:cNvGrpSpPr/>
          <p:nvPr/>
        </p:nvGrpSpPr>
        <p:grpSpPr>
          <a:xfrm>
            <a:off x="2711890" y="5228744"/>
            <a:ext cx="3103512" cy="1016745"/>
            <a:chOff x="5857925" y="3188946"/>
            <a:chExt cx="3103512" cy="1016745"/>
          </a:xfrm>
        </p:grpSpPr>
        <p:sp>
          <p:nvSpPr>
            <p:cNvPr id="236" name="Rectangle 235"/>
            <p:cNvSpPr/>
            <p:nvPr/>
          </p:nvSpPr>
          <p:spPr bwMode="auto">
            <a:xfrm>
              <a:off x="5857927" y="353980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no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1" name="TextBox 280"/>
            <p:cNvSpPr txBox="1"/>
            <p:nvPr/>
          </p:nvSpPr>
          <p:spPr>
            <a:xfrm>
              <a:off x="585792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4" name="TextBox 283"/>
            <p:cNvSpPr txBox="1"/>
            <p:nvPr/>
          </p:nvSpPr>
          <p:spPr>
            <a:xfrm>
              <a:off x="6970111" y="3188946"/>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7" name="TextBox 286"/>
            <p:cNvSpPr txBox="1"/>
            <p:nvPr/>
          </p:nvSpPr>
          <p:spPr>
            <a:xfrm>
              <a:off x="8082295" y="3188947"/>
              <a:ext cx="879142" cy="347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3484235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p14="http://schemas.microsoft.com/office/powerpoint/2010/main" xmlns:a14="http://schemas.microsoft.com/office/drawing/2010/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time! - High Level Architecture</a:t>
            </a:r>
          </a:p>
        </p:txBody>
      </p:sp>
      <p:sp>
        <p:nvSpPr>
          <p:cNvPr id="5" name="Rectangle 4"/>
          <p:cNvSpPr/>
          <p:nvPr/>
        </p:nvSpPr>
        <p:spPr bwMode="auto">
          <a:xfrm>
            <a:off x="287006" y="5360230"/>
            <a:ext cx="7886625"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Operating System</a:t>
            </a:r>
          </a:p>
        </p:txBody>
      </p:sp>
      <p:sp>
        <p:nvSpPr>
          <p:cNvPr id="6" name="Rectangle 5"/>
          <p:cNvSpPr/>
          <p:nvPr/>
        </p:nvSpPr>
        <p:spPr bwMode="auto">
          <a:xfrm>
            <a:off x="287007" y="4196809"/>
            <a:ext cx="7886624"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290536" y="303338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Client</a:t>
            </a:r>
          </a:p>
        </p:txBody>
      </p:sp>
      <p:sp>
        <p:nvSpPr>
          <p:cNvPr id="8" name="Rectangle 7"/>
          <p:cNvSpPr/>
          <p:nvPr/>
        </p:nvSpPr>
        <p:spPr bwMode="auto">
          <a:xfrm>
            <a:off x="5103235"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Registry</a:t>
            </a:r>
          </a:p>
        </p:txBody>
      </p:sp>
      <p:sp>
        <p:nvSpPr>
          <p:cNvPr id="9" name="Rectangle 8"/>
          <p:cNvSpPr/>
          <p:nvPr/>
        </p:nvSpPr>
        <p:spPr bwMode="auto">
          <a:xfrm>
            <a:off x="3499002"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Compose</a:t>
            </a:r>
          </a:p>
        </p:txBody>
      </p:sp>
      <p:sp>
        <p:nvSpPr>
          <p:cNvPr id="10" name="Rectangle 9"/>
          <p:cNvSpPr/>
          <p:nvPr/>
        </p:nvSpPr>
        <p:spPr bwMode="auto">
          <a:xfrm>
            <a:off x="6707467"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Swarm</a:t>
            </a:r>
          </a:p>
        </p:txBody>
      </p:sp>
      <p:sp>
        <p:nvSpPr>
          <p:cNvPr id="12" name="Rectangle 11"/>
          <p:cNvSpPr/>
          <p:nvPr/>
        </p:nvSpPr>
        <p:spPr bwMode="auto">
          <a:xfrm>
            <a:off x="5103235" y="1887975"/>
            <a:ext cx="3067272"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Universal Control Plane</a:t>
            </a:r>
          </a:p>
        </p:txBody>
      </p:sp>
      <p:sp>
        <p:nvSpPr>
          <p:cNvPr id="3" name="TextBox 2"/>
          <p:cNvSpPr txBox="1"/>
          <p:nvPr/>
        </p:nvSpPr>
        <p:spPr>
          <a:xfrm>
            <a:off x="8033603" y="1169231"/>
            <a:ext cx="1529906" cy="4450449"/>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0000" b="0" i="0" u="none" strike="noStrike" kern="0" cap="none" spc="0" normalizeH="0" baseline="0" noProof="0" dirty="0">
                <a:ln>
                  <a:noFill/>
                </a:ln>
                <a:solidFill>
                  <a:schemeClr val="tx2"/>
                </a:solidFill>
                <a:effectLst/>
                <a:uLnTx/>
                <a:uFillTx/>
              </a:rPr>
              <a:t>}</a:t>
            </a:r>
          </a:p>
        </p:txBody>
      </p:sp>
      <p:sp>
        <p:nvSpPr>
          <p:cNvPr id="11" name="TextBox 10"/>
          <p:cNvSpPr txBox="1"/>
          <p:nvPr/>
        </p:nvSpPr>
        <p:spPr>
          <a:xfrm>
            <a:off x="9164233" y="2843512"/>
            <a:ext cx="3226204" cy="1446550"/>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Container</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Development and </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Management Toolset</a:t>
            </a:r>
          </a:p>
        </p:txBody>
      </p:sp>
      <p:cxnSp>
        <p:nvCxnSpPr>
          <p:cNvPr id="14" name="Straight Connector 13"/>
          <p:cNvCxnSpPr>
            <a:cxnSpLocks/>
          </p:cNvCxnSpPr>
          <p:nvPr/>
        </p:nvCxnSpPr>
        <p:spPr>
          <a:xfrm>
            <a:off x="8326033" y="5935662"/>
            <a:ext cx="685800" cy="0"/>
          </a:xfrm>
          <a:prstGeom prst="line">
            <a:avLst/>
          </a:prstGeom>
          <a:ln w="250825">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64234" y="5604198"/>
            <a:ext cx="3120643"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Container Runtime</a:t>
            </a:r>
          </a:p>
        </p:txBody>
      </p:sp>
      <p:sp>
        <p:nvSpPr>
          <p:cNvPr id="15" name="Rectangle 14"/>
          <p:cNvSpPr/>
          <p:nvPr/>
        </p:nvSpPr>
        <p:spPr bwMode="auto">
          <a:xfrm>
            <a:off x="1894769" y="3044586"/>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PowerShell</a:t>
            </a:r>
          </a:p>
        </p:txBody>
      </p:sp>
    </p:spTree>
    <p:extLst>
      <p:ext uri="{BB962C8B-B14F-4D97-AF65-F5344CB8AC3E}">
        <p14:creationId xmlns:p14="http://schemas.microsoft.com/office/powerpoint/2010/main" val="42788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ABF81-09D9-41C8-88EB-BBAEBA86F8EE}"/>
              </a:ext>
            </a:extLst>
          </p:cNvPr>
          <p:cNvSpPr>
            <a:spLocks noGrp="1"/>
          </p:cNvSpPr>
          <p:nvPr>
            <p:ph type="title"/>
          </p:nvPr>
        </p:nvSpPr>
        <p:spPr/>
        <p:txBody>
          <a:bodyPr/>
          <a:lstStyle/>
          <a:p>
            <a:r>
              <a:rPr lang="en-US" dirty="0"/>
              <a:t>Como instalar</a:t>
            </a:r>
          </a:p>
        </p:txBody>
      </p:sp>
      <p:sp>
        <p:nvSpPr>
          <p:cNvPr id="3" name="Text Placeholder 2">
            <a:extLst>
              <a:ext uri="{FF2B5EF4-FFF2-40B4-BE49-F238E27FC236}">
                <a16:creationId xmlns:a16="http://schemas.microsoft.com/office/drawing/2014/main" id="{FCB8ABD1-5DD7-4F2C-9DA1-A28180A3909C}"/>
              </a:ext>
            </a:extLst>
          </p:cNvPr>
          <p:cNvSpPr>
            <a:spLocks noGrp="1"/>
          </p:cNvSpPr>
          <p:nvPr>
            <p:ph type="body" sz="quarter" idx="10"/>
          </p:nvPr>
        </p:nvSpPr>
        <p:spPr>
          <a:xfrm>
            <a:off x="274639" y="1211287"/>
            <a:ext cx="5486399" cy="2099036"/>
          </a:xfrm>
        </p:spPr>
        <p:txBody>
          <a:bodyPr/>
          <a:lstStyle/>
          <a:p>
            <a:pPr marL="0" indent="0">
              <a:buNone/>
            </a:pPr>
            <a:r>
              <a:rPr lang="en-US" b="1" dirty="0">
                <a:solidFill>
                  <a:schemeClr val="tx1"/>
                </a:solidFill>
              </a:rPr>
              <a:t>Windows 10</a:t>
            </a:r>
          </a:p>
          <a:p>
            <a:r>
              <a:rPr lang="en-US" sz="2800" dirty="0">
                <a:hlinkClick r:id="rId3"/>
              </a:rPr>
              <a:t>https://www.Docker.com/Docker-Windows</a:t>
            </a:r>
            <a:endParaRPr lang="en-US" dirty="0"/>
          </a:p>
          <a:p>
            <a:endParaRPr lang="en-US" dirty="0"/>
          </a:p>
        </p:txBody>
      </p:sp>
      <p:pic>
        <p:nvPicPr>
          <p:cNvPr id="1026" name="Picture 2" descr="C:\Users\Miklos\AppData\Local\Temp\SNAGHTML218cde1f.PNG">
            <a:extLst>
              <a:ext uri="{FF2B5EF4-FFF2-40B4-BE49-F238E27FC236}">
                <a16:creationId xmlns:a16="http://schemas.microsoft.com/office/drawing/2014/main" id="{DD01311B-D963-40AD-8BCF-B1C1B5A8E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63" y="2677387"/>
            <a:ext cx="6735762" cy="309789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FE3405D1-C719-4542-9467-59F8B0FE03FD}"/>
              </a:ext>
            </a:extLst>
          </p:cNvPr>
          <p:cNvSpPr txBox="1">
            <a:spLocks/>
          </p:cNvSpPr>
          <p:nvPr/>
        </p:nvSpPr>
        <p:spPr>
          <a:xfrm>
            <a:off x="6585179" y="1245552"/>
            <a:ext cx="5486399" cy="3385542"/>
          </a:xfrm>
          <a:prstGeom prst="rect">
            <a:avLst/>
          </a:prstGeom>
        </p:spPr>
        <p:txBody>
          <a:bodyPr vert="horz" wrap="square" lIns="146304" tIns="91440" rIns="146304" bIns="91440"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000" b="0" kern="1200" spc="0" baseline="0" dirty="0">
                <a:gradFill>
                  <a:gsLst>
                    <a:gs pos="1250">
                      <a:schemeClr val="tx1"/>
                    </a:gs>
                    <a:gs pos="100000">
                      <a:schemeClr val="tx1"/>
                    </a:gs>
                  </a:gsLst>
                  <a:lin ang="5400000" scaled="0"/>
                </a:gradFill>
                <a:latin typeface="+mn-lt"/>
                <a:ea typeface="+mn-ea"/>
                <a:cs typeface="+mn-cs"/>
              </a:defRPr>
            </a:lvl1pPr>
            <a:lvl2pPr marL="598488"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400" b="0" kern="1200" spc="0" baseline="0" dirty="0">
                <a:gradFill>
                  <a:gsLst>
                    <a:gs pos="1250">
                      <a:schemeClr val="tx1"/>
                    </a:gs>
                    <a:gs pos="100000">
                      <a:schemeClr val="tx1"/>
                    </a:gs>
                  </a:gsLst>
                  <a:lin ang="5400000" scaled="0"/>
                </a:gradFill>
                <a:latin typeface="+mn-lt"/>
                <a:ea typeface="+mn-ea"/>
                <a:cs typeface="+mn-cs"/>
              </a:defRPr>
            </a:lvl2pPr>
            <a:lvl3pPr marL="79375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4pPr>
            <a:lvl5pPr marL="1196975"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pt-BR" b="1" dirty="0">
                <a:solidFill>
                  <a:schemeClr val="tx1"/>
                </a:solidFill>
              </a:rPr>
              <a:t>Windows Server 2016</a:t>
            </a:r>
          </a:p>
          <a:p>
            <a:pPr lvl="1"/>
            <a:r>
              <a:rPr lang="pt-BR" dirty="0"/>
              <a:t>Install-Module -Name DockerMsftProvider -Repository PSGallery -Force</a:t>
            </a:r>
          </a:p>
          <a:p>
            <a:pPr lvl="1"/>
            <a:r>
              <a:rPr lang="pt-BR" dirty="0"/>
              <a:t>Install-Package -Name docker -ProviderName DockerMsftProvider</a:t>
            </a:r>
          </a:p>
          <a:p>
            <a:pPr lvl="1"/>
            <a:r>
              <a:rPr lang="pt-BR" dirty="0"/>
              <a:t>Restart-Computer -Force</a:t>
            </a:r>
          </a:p>
          <a:p>
            <a:endParaRPr lang="pt-BR" dirty="0"/>
          </a:p>
        </p:txBody>
      </p:sp>
    </p:spTree>
    <p:extLst>
      <p:ext uri="{BB962C8B-B14F-4D97-AF65-F5344CB8AC3E}">
        <p14:creationId xmlns:p14="http://schemas.microsoft.com/office/powerpoint/2010/main" val="247232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Criação de Imagem</a:t>
            </a:r>
          </a:p>
        </p:txBody>
      </p:sp>
    </p:spTree>
    <p:extLst>
      <p:ext uri="{BB962C8B-B14F-4D97-AF65-F5344CB8AC3E}">
        <p14:creationId xmlns:p14="http://schemas.microsoft.com/office/powerpoint/2010/main" val="46938125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30" name="Rounded Rectangle 29"/>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46" name="Group 45"/>
          <p:cNvGrpSpPr/>
          <p:nvPr/>
        </p:nvGrpSpPr>
        <p:grpSpPr>
          <a:xfrm>
            <a:off x="686258" y="4285091"/>
            <a:ext cx="1882150" cy="951832"/>
            <a:chOff x="4962561" y="2484878"/>
            <a:chExt cx="2522622" cy="1409700"/>
          </a:xfrm>
        </p:grpSpPr>
        <p:grpSp>
          <p:nvGrpSpPr>
            <p:cNvPr id="47" name="Group 46"/>
            <p:cNvGrpSpPr/>
            <p:nvPr/>
          </p:nvGrpSpPr>
          <p:grpSpPr>
            <a:xfrm>
              <a:off x="4962561" y="2484878"/>
              <a:ext cx="2522622" cy="1409700"/>
              <a:chOff x="3703637" y="1744662"/>
              <a:chExt cx="5181600" cy="2895600"/>
            </a:xfrm>
          </p:grpSpPr>
          <p:sp>
            <p:nvSpPr>
              <p:cNvPr id="57" name="Rectangle 56"/>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ight Bracket 57"/>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9" name="Left Bracket 58"/>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48" name="Straight Connector 47"/>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5151321" y="2732528"/>
              <a:ext cx="364693" cy="914400"/>
              <a:chOff x="5528956" y="2849562"/>
              <a:chExt cx="729385" cy="1828800"/>
            </a:xfrm>
          </p:grpSpPr>
          <p:cxnSp>
            <p:nvCxnSpPr>
              <p:cNvPr id="53" name="Straight Connector 52"/>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grpSp>
        <p:nvGrpSpPr>
          <p:cNvPr id="4" name="Group 3"/>
          <p:cNvGrpSpPr/>
          <p:nvPr/>
        </p:nvGrpSpPr>
        <p:grpSpPr>
          <a:xfrm>
            <a:off x="4793408" y="4945385"/>
            <a:ext cx="2872629" cy="1645920"/>
            <a:chOff x="4793408" y="5214462"/>
            <a:chExt cx="2872629" cy="1645920"/>
          </a:xfrm>
        </p:grpSpPr>
        <p:pic>
          <p:nvPicPr>
            <p:cNvPr id="115" name="Picture 114"/>
            <p:cNvPicPr>
              <a:picLocks noChangeAspect="1"/>
            </p:cNvPicPr>
            <p:nvPr/>
          </p:nvPicPr>
          <p:blipFill>
            <a:blip r:embed="rId4"/>
            <a:stretch>
              <a:fillRect/>
            </a:stretch>
          </p:blipFill>
          <p:spPr>
            <a:xfrm>
              <a:off x="4793408" y="5214462"/>
              <a:ext cx="2872629" cy="164592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967" y="6237078"/>
              <a:ext cx="1773510" cy="407795"/>
            </a:xfrm>
            <a:prstGeom prst="rect">
              <a:avLst/>
            </a:prstGeom>
          </p:spPr>
        </p:pic>
        <p:sp>
          <p:nvSpPr>
            <p:cNvPr id="3" name="TextBox 2"/>
            <p:cNvSpPr txBox="1"/>
            <p:nvPr/>
          </p:nvSpPr>
          <p:spPr>
            <a:xfrm>
              <a:off x="5141764" y="5373213"/>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grpSp>
      <p:sp>
        <p:nvSpPr>
          <p:cNvPr id="74" name="Rectangle 7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pic>
        <p:nvPicPr>
          <p:cNvPr id="31" name="Picture 30"/>
          <p:cNvPicPr>
            <a:picLocks noChangeAspect="1"/>
          </p:cNvPicPr>
          <p:nvPr/>
        </p:nvPicPr>
        <p:blipFill>
          <a:blip r:embed="rId5">
            <a:duotone>
              <a:schemeClr val="bg2">
                <a:shade val="45000"/>
                <a:satMod val="135000"/>
              </a:schemeClr>
              <a:prstClr val="white"/>
            </a:duotone>
          </a:blip>
          <a:stretch>
            <a:fillRect/>
          </a:stretch>
        </p:blipFill>
        <p:spPr>
          <a:xfrm>
            <a:off x="9787204" y="2355738"/>
            <a:ext cx="2015267" cy="1152270"/>
          </a:xfrm>
          <a:prstGeom prst="rect">
            <a:avLst/>
          </a:prstGeom>
        </p:spPr>
      </p:pic>
    </p:spTree>
    <p:extLst>
      <p:ext uri="{BB962C8B-B14F-4D97-AF65-F5344CB8AC3E}">
        <p14:creationId xmlns:p14="http://schemas.microsoft.com/office/powerpoint/2010/main" val="8516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00038 2.5783E-6 L -0.10505 0.00045 " pathEditMode="relative" rAng="0" ptsTypes="AA">
                                      <p:cBhvr>
                                        <p:cTn id="6" dur="2000" fill="hold"/>
                                        <p:tgtEl>
                                          <p:spTgt spid="4"/>
                                        </p:tgtEl>
                                        <p:attrNameLst>
                                          <p:attrName>ppt_x</p:attrName>
                                          <p:attrName>ppt_y</p:attrName>
                                        </p:attrNameLst>
                                      </p:cBhvr>
                                      <p:rCtr x="-5234" y="23"/>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4"/>
          <a:stretch>
            <a:fillRect/>
          </a:stretch>
        </p:blipFill>
        <p:spPr>
          <a:xfrm>
            <a:off x="9787204" y="2355738"/>
            <a:ext cx="2015267" cy="1152270"/>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6"/>
          <a:stretch>
            <a:fillRect/>
          </a:stretch>
        </p:blipFill>
        <p:spPr>
          <a:xfrm>
            <a:off x="3483133" y="3217440"/>
            <a:ext cx="2878638" cy="1645920"/>
          </a:xfrm>
          <a:prstGeom prst="rect">
            <a:avLst/>
          </a:prstGeom>
        </p:spPr>
      </p:pic>
      <p:sp>
        <p:nvSpPr>
          <p:cNvPr id="76" name="TextBox 75"/>
          <p:cNvSpPr txBox="1"/>
          <p:nvPr/>
        </p:nvSpPr>
        <p:spPr>
          <a:xfrm>
            <a:off x="3475038" y="3747190"/>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i="1" dirty="0" err="1">
                <a:gradFill>
                  <a:gsLst>
                    <a:gs pos="16814">
                      <a:srgbClr val="FFFFFF"/>
                    </a:gs>
                    <a:gs pos="46000">
                      <a:srgbClr val="FFFFFF"/>
                    </a:gs>
                  </a:gsLst>
                  <a:lin ang="5400000" scaled="0"/>
                </a:gradFill>
              </a:rPr>
              <a:t>vazio</a:t>
            </a:r>
            <a:endParaRPr lang="en-US" sz="2000" i="1" dirty="0">
              <a:gradFill>
                <a:gsLst>
                  <a:gs pos="16814">
                    <a:srgbClr val="FFFFFF"/>
                  </a:gs>
                  <a:gs pos="46000">
                    <a:srgbClr val="FFFFFF"/>
                  </a:gs>
                </a:gsLst>
                <a:lin ang="5400000" scaled="0"/>
              </a:gradFill>
            </a:endParaRPr>
          </a:p>
        </p:txBody>
      </p:sp>
      <p:sp>
        <p:nvSpPr>
          <p:cNvPr id="78" name="Right Arrow 77"/>
          <p:cNvSpPr/>
          <p:nvPr/>
        </p:nvSpPr>
        <p:spPr bwMode="auto">
          <a:xfrm>
            <a:off x="9179032" y="3732457"/>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7" name="Rounded Rectangle 66"/>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9" name="Group 68"/>
          <p:cNvGrpSpPr/>
          <p:nvPr/>
        </p:nvGrpSpPr>
        <p:grpSpPr>
          <a:xfrm>
            <a:off x="686258" y="4285091"/>
            <a:ext cx="1882150" cy="951832"/>
            <a:chOff x="4962561" y="2484878"/>
            <a:chExt cx="2522622" cy="1409700"/>
          </a:xfrm>
        </p:grpSpPr>
        <p:grpSp>
          <p:nvGrpSpPr>
            <p:cNvPr id="70" name="Group 69"/>
            <p:cNvGrpSpPr/>
            <p:nvPr/>
          </p:nvGrpSpPr>
          <p:grpSpPr>
            <a:xfrm>
              <a:off x="4962561" y="2484878"/>
              <a:ext cx="2522622" cy="1409700"/>
              <a:chOff x="3703637" y="1744662"/>
              <a:chExt cx="5181600" cy="2895600"/>
            </a:xfrm>
          </p:grpSpPr>
          <p:sp>
            <p:nvSpPr>
              <p:cNvPr id="87" name="Rectangle 86"/>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Right Bracket 87"/>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9" name="Left Bracket 88"/>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71" name="Straight Connector 70"/>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151321" y="2732528"/>
              <a:ext cx="364693" cy="914400"/>
              <a:chOff x="5528956" y="2849562"/>
              <a:chExt cx="729385" cy="1828800"/>
            </a:xfrm>
          </p:grpSpPr>
          <p:cxnSp>
            <p:nvCxnSpPr>
              <p:cNvPr id="83" name="Straight Connector 82"/>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spTree>
    <p:extLst>
      <p:ext uri="{BB962C8B-B14F-4D97-AF65-F5344CB8AC3E}">
        <p14:creationId xmlns:p14="http://schemas.microsoft.com/office/powerpoint/2010/main" val="268300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4"/>
          <a:stretch>
            <a:fillRect/>
          </a:stretch>
        </p:blipFill>
        <p:spPr>
          <a:xfrm>
            <a:off x="9787204" y="2355738"/>
            <a:ext cx="2015267" cy="1152270"/>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6"/>
          <a:stretch>
            <a:fillRect/>
          </a:stretch>
        </p:blipFill>
        <p:spPr>
          <a:xfrm>
            <a:off x="3483133" y="3217440"/>
            <a:ext cx="2878638" cy="1645920"/>
          </a:xfrm>
          <a:prstGeom prst="rect">
            <a:avLst/>
          </a:prstGeom>
        </p:spPr>
      </p:pic>
      <p:sp>
        <p:nvSpPr>
          <p:cNvPr id="76" name="TextBox 75"/>
          <p:cNvSpPr txBox="1"/>
          <p:nvPr/>
        </p:nvSpPr>
        <p:spPr>
          <a:xfrm>
            <a:off x="3475038" y="3747190"/>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i="1" dirty="0" err="1">
                <a:gradFill>
                  <a:gsLst>
                    <a:gs pos="16814">
                      <a:srgbClr val="FFFFFF"/>
                    </a:gs>
                    <a:gs pos="46000">
                      <a:srgbClr val="FFFFFF"/>
                    </a:gs>
                  </a:gsLst>
                  <a:lin ang="5400000" scaled="0"/>
                </a:gradFill>
              </a:rPr>
              <a:t>vazio</a:t>
            </a:r>
            <a:endParaRPr lang="en-US" sz="2000" i="1" dirty="0">
              <a:gradFill>
                <a:gsLst>
                  <a:gs pos="16814">
                    <a:srgbClr val="FFFFFF"/>
                  </a:gs>
                  <a:gs pos="46000">
                    <a:srgbClr val="FFFFFF"/>
                  </a:gs>
                </a:gsLst>
                <a:lin ang="5400000" scaled="0"/>
              </a:gradFill>
            </a:endParaRPr>
          </a:p>
        </p:txBody>
      </p:sp>
      <p:sp>
        <p:nvSpPr>
          <p:cNvPr id="78" name="Rectangle 77"/>
          <p:cNvSpPr/>
          <p:nvPr/>
        </p:nvSpPr>
        <p:spPr bwMode="auto">
          <a:xfrm>
            <a:off x="9787204" y="1117413"/>
            <a:ext cx="2001652" cy="711784"/>
          </a:xfrm>
          <a:prstGeom prst="rect">
            <a:avLst/>
          </a:prstGeom>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dirty="0">
                <a:solidFill>
                  <a:srgbClr val="000000"/>
                </a:solidFill>
              </a:rPr>
              <a:t>C:\nodeJS</a:t>
            </a:r>
          </a:p>
        </p:txBody>
      </p:sp>
      <p:sp>
        <p:nvSpPr>
          <p:cNvPr id="5" name="Down Arrow 4"/>
          <p:cNvSpPr/>
          <p:nvPr/>
        </p:nvSpPr>
        <p:spPr bwMode="auto">
          <a:xfrm>
            <a:off x="10190032" y="1828011"/>
            <a:ext cx="1195996" cy="635262"/>
          </a:xfrm>
          <a:prstGeom prst="down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9" name="Right Arrow 78"/>
          <p:cNvSpPr/>
          <p:nvPr/>
        </p:nvSpPr>
        <p:spPr bwMode="auto">
          <a:xfrm>
            <a:off x="9189423" y="3818806"/>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9" name="Rounded Rectangle 68"/>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71" name="Group 70"/>
          <p:cNvGrpSpPr/>
          <p:nvPr/>
        </p:nvGrpSpPr>
        <p:grpSpPr>
          <a:xfrm>
            <a:off x="686258" y="4285091"/>
            <a:ext cx="1882150" cy="951832"/>
            <a:chOff x="4962561" y="2484878"/>
            <a:chExt cx="2522622" cy="1409700"/>
          </a:xfrm>
        </p:grpSpPr>
        <p:grpSp>
          <p:nvGrpSpPr>
            <p:cNvPr id="80" name="Group 79"/>
            <p:cNvGrpSpPr/>
            <p:nvPr/>
          </p:nvGrpSpPr>
          <p:grpSpPr>
            <a:xfrm>
              <a:off x="4962561" y="2484878"/>
              <a:ext cx="2522622" cy="1409700"/>
              <a:chOff x="3703637" y="1744662"/>
              <a:chExt cx="5181600" cy="2895600"/>
            </a:xfrm>
          </p:grpSpPr>
          <p:sp>
            <p:nvSpPr>
              <p:cNvPr id="90" name="Rectangle 89"/>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2" name="Left Bracket 91"/>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81" name="Straight Connector 80"/>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5151321" y="2732528"/>
              <a:ext cx="364693" cy="914400"/>
              <a:chOff x="5528956" y="2849562"/>
              <a:chExt cx="729385" cy="1828800"/>
            </a:xfrm>
          </p:grpSpPr>
          <p:cxnSp>
            <p:nvCxnSpPr>
              <p:cNvPr id="86" name="Straight Connector 85"/>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93" name="Picture 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spTree>
    <p:extLst>
      <p:ext uri="{BB962C8B-B14F-4D97-AF65-F5344CB8AC3E}">
        <p14:creationId xmlns:p14="http://schemas.microsoft.com/office/powerpoint/2010/main" val="344874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4"/>
          <a:stretch>
            <a:fillRect/>
          </a:stretch>
        </p:blipFill>
        <p:spPr>
          <a:xfrm>
            <a:off x="9787204" y="2355738"/>
            <a:ext cx="2015267" cy="1152270"/>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a:p>
            <a:pPr defTabSz="932398" fontAlgn="base">
              <a:spcBef>
                <a:spcPct val="0"/>
              </a:spcBef>
              <a:spcAft>
                <a:spcPct val="0"/>
              </a:spcAft>
            </a:pPr>
            <a:r>
              <a:rPr lang="en-US" dirty="0">
                <a:gradFill>
                  <a:gsLst>
                    <a:gs pos="16814">
                      <a:srgbClr val="FFFFFF"/>
                    </a:gs>
                    <a:gs pos="46000">
                      <a:srgbClr val="FFFFFF"/>
                    </a:gs>
                  </a:gsLst>
                  <a:lin ang="5400000" scaled="0"/>
                </a:gradFill>
              </a:rPr>
              <a:t>C:\nodeJS</a:t>
            </a:r>
          </a:p>
        </p:txBody>
      </p:sp>
      <p:pic>
        <p:nvPicPr>
          <p:cNvPr id="75" name="Picture 74"/>
          <p:cNvPicPr>
            <a:picLocks noChangeAspect="1"/>
          </p:cNvPicPr>
          <p:nvPr/>
        </p:nvPicPr>
        <p:blipFill>
          <a:blip r:embed="rId6"/>
          <a:stretch>
            <a:fillRect/>
          </a:stretch>
        </p:blipFill>
        <p:spPr>
          <a:xfrm>
            <a:off x="3483133" y="3217440"/>
            <a:ext cx="2878638" cy="1645920"/>
          </a:xfrm>
          <a:prstGeom prst="rect">
            <a:avLst/>
          </a:prstGeom>
        </p:spPr>
      </p:pic>
      <p:sp>
        <p:nvSpPr>
          <p:cNvPr id="76" name="TextBox 75"/>
          <p:cNvSpPr txBox="1"/>
          <p:nvPr/>
        </p:nvSpPr>
        <p:spPr>
          <a:xfrm>
            <a:off x="3475038" y="3747190"/>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sp>
        <p:nvSpPr>
          <p:cNvPr id="78" name="Rectangle 77"/>
          <p:cNvSpPr/>
          <p:nvPr/>
        </p:nvSpPr>
        <p:spPr bwMode="auto">
          <a:xfrm>
            <a:off x="9787204" y="1117413"/>
            <a:ext cx="2001652" cy="711784"/>
          </a:xfrm>
          <a:prstGeom prst="rect">
            <a:avLst/>
          </a:prstGeom>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dirty="0">
                <a:solidFill>
                  <a:srgbClr val="000000"/>
                </a:solidFill>
              </a:rPr>
              <a:t>C:\nodeJS</a:t>
            </a:r>
          </a:p>
        </p:txBody>
      </p:sp>
      <p:sp>
        <p:nvSpPr>
          <p:cNvPr id="5" name="Down Arrow 4"/>
          <p:cNvSpPr/>
          <p:nvPr/>
        </p:nvSpPr>
        <p:spPr bwMode="auto">
          <a:xfrm>
            <a:off x="10190032" y="1828011"/>
            <a:ext cx="1195996" cy="625932"/>
          </a:xfrm>
          <a:prstGeom prst="down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79" name="Right Arrow 78"/>
          <p:cNvSpPr/>
          <p:nvPr/>
        </p:nvSpPr>
        <p:spPr bwMode="auto">
          <a:xfrm>
            <a:off x="9189423" y="3818806"/>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9" name="Rounded Rectangle 68"/>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71" name="Group 70"/>
          <p:cNvGrpSpPr/>
          <p:nvPr/>
        </p:nvGrpSpPr>
        <p:grpSpPr>
          <a:xfrm>
            <a:off x="686258" y="4285091"/>
            <a:ext cx="1882150" cy="951832"/>
            <a:chOff x="4962561" y="2484878"/>
            <a:chExt cx="2522622" cy="1409700"/>
          </a:xfrm>
        </p:grpSpPr>
        <p:grpSp>
          <p:nvGrpSpPr>
            <p:cNvPr id="80" name="Group 79"/>
            <p:cNvGrpSpPr/>
            <p:nvPr/>
          </p:nvGrpSpPr>
          <p:grpSpPr>
            <a:xfrm>
              <a:off x="4962561" y="2484878"/>
              <a:ext cx="2522622" cy="1409700"/>
              <a:chOff x="3703637" y="1744662"/>
              <a:chExt cx="5181600" cy="2895600"/>
            </a:xfrm>
          </p:grpSpPr>
          <p:sp>
            <p:nvSpPr>
              <p:cNvPr id="90" name="Rectangle 89"/>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2" name="Left Bracket 91"/>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81" name="Straight Connector 80"/>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5151321" y="2732528"/>
              <a:ext cx="364693" cy="914400"/>
              <a:chOff x="5528956" y="2849562"/>
              <a:chExt cx="729385" cy="1828800"/>
            </a:xfrm>
          </p:grpSpPr>
          <p:cxnSp>
            <p:nvCxnSpPr>
              <p:cNvPr id="86" name="Straight Connector 85"/>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93" name="Picture 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spTree>
    <p:extLst>
      <p:ext uri="{BB962C8B-B14F-4D97-AF65-F5344CB8AC3E}">
        <p14:creationId xmlns:p14="http://schemas.microsoft.com/office/powerpoint/2010/main" val="91555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rgbClr val="0078D7"/>
                </a:solidFill>
              </a:rPr>
              <a:t>Visão</a:t>
            </a:r>
            <a:r>
              <a:rPr lang="en-US" sz="2000" b="1" dirty="0">
                <a:solidFill>
                  <a:srgbClr val="0078D7"/>
                </a:solidFill>
              </a:rPr>
              <a:t> do Container</a:t>
            </a:r>
          </a:p>
        </p:txBody>
      </p: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pic>
        <p:nvPicPr>
          <p:cNvPr id="75" name="Picture 74"/>
          <p:cNvPicPr>
            <a:picLocks noChangeAspect="1"/>
          </p:cNvPicPr>
          <p:nvPr/>
        </p:nvPicPr>
        <p:blipFill>
          <a:blip r:embed="rId5"/>
          <a:stretch>
            <a:fillRect/>
          </a:stretch>
        </p:blipFill>
        <p:spPr>
          <a:xfrm>
            <a:off x="3483133" y="3217440"/>
            <a:ext cx="2878638" cy="1645920"/>
          </a:xfrm>
          <a:prstGeom prst="rect">
            <a:avLst/>
          </a:prstGeom>
        </p:spPr>
      </p:pic>
      <p:sp>
        <p:nvSpPr>
          <p:cNvPr id="76" name="TextBox 75"/>
          <p:cNvSpPr txBox="1"/>
          <p:nvPr/>
        </p:nvSpPr>
        <p:spPr>
          <a:xfrm>
            <a:off x="3475038" y="3747190"/>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sp>
        <p:nvSpPr>
          <p:cNvPr id="31" name="Rounded Rectangle 30"/>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33" name="Group 32"/>
          <p:cNvGrpSpPr/>
          <p:nvPr/>
        </p:nvGrpSpPr>
        <p:grpSpPr>
          <a:xfrm>
            <a:off x="686258" y="4285091"/>
            <a:ext cx="1882150" cy="951832"/>
            <a:chOff x="4962561" y="2484878"/>
            <a:chExt cx="2522622" cy="1409700"/>
          </a:xfrm>
        </p:grpSpPr>
        <p:grpSp>
          <p:nvGrpSpPr>
            <p:cNvPr id="34" name="Group 33"/>
            <p:cNvGrpSpPr/>
            <p:nvPr/>
          </p:nvGrpSpPr>
          <p:grpSpPr>
            <a:xfrm>
              <a:off x="4962561" y="2484878"/>
              <a:ext cx="2522622" cy="1409700"/>
              <a:chOff x="3703637" y="1744662"/>
              <a:chExt cx="5181600" cy="2895600"/>
            </a:xfrm>
          </p:grpSpPr>
          <p:sp>
            <p:nvSpPr>
              <p:cNvPr id="44" name="Rectangle 4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ight Bracket 4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1" name="Left Bracket 60"/>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35" name="Straight Connector 3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151321" y="2732528"/>
              <a:ext cx="364693" cy="914400"/>
              <a:chOff x="5528956" y="2849562"/>
              <a:chExt cx="729385" cy="1828800"/>
            </a:xfrm>
          </p:grpSpPr>
          <p:cxnSp>
            <p:nvCxnSpPr>
              <p:cNvPr id="40" name="Straight Connector 3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pic>
        <p:nvPicPr>
          <p:cNvPr id="63" name="Picture 62"/>
          <p:cNvPicPr>
            <a:picLocks noChangeAspect="1"/>
          </p:cNvPicPr>
          <p:nvPr/>
        </p:nvPicPr>
        <p:blipFill>
          <a:blip r:embed="rId6">
            <a:duotone>
              <a:schemeClr val="bg2">
                <a:shade val="45000"/>
                <a:satMod val="135000"/>
              </a:schemeClr>
              <a:prstClr val="white"/>
            </a:duotone>
          </a:blip>
          <a:stretch>
            <a:fillRect/>
          </a:stretch>
        </p:blipFill>
        <p:spPr>
          <a:xfrm>
            <a:off x="9787204" y="2355738"/>
            <a:ext cx="2015267" cy="1152270"/>
          </a:xfrm>
          <a:prstGeom prst="rect">
            <a:avLst/>
          </a:prstGeom>
        </p:spPr>
      </p:pic>
    </p:spTree>
    <p:extLst>
      <p:ext uri="{BB962C8B-B14F-4D97-AF65-F5344CB8AC3E}">
        <p14:creationId xmlns:p14="http://schemas.microsoft.com/office/powerpoint/2010/main" val="385053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12664"/>
            <a:ext cx="12057380" cy="898600"/>
          </a:xfrm>
        </p:spPr>
        <p:txBody>
          <a:bodyPr/>
          <a:lstStyle/>
          <a:p>
            <a:r>
              <a:rPr lang="en-US" spc="0" dirty="0"/>
              <a:t>Containers</a:t>
            </a:r>
            <a:br>
              <a:rPr lang="en-US" spc="0" dirty="0"/>
            </a:br>
            <a:r>
              <a:rPr lang="en-US" sz="3200" spc="0" dirty="0">
                <a:gradFill>
                  <a:gsLst>
                    <a:gs pos="7619">
                      <a:srgbClr val="00188F"/>
                    </a:gs>
                    <a:gs pos="35000">
                      <a:srgbClr val="00188F"/>
                    </a:gs>
                  </a:gsLst>
                  <a:lin ang="5400000" scaled="0"/>
                </a:gradFill>
              </a:rPr>
              <a:t>Uma nova forma de </a:t>
            </a:r>
            <a:r>
              <a:rPr lang="en-US" sz="3200" spc="0" dirty="0" err="1">
                <a:gradFill>
                  <a:gsLst>
                    <a:gs pos="7619">
                      <a:srgbClr val="00188F"/>
                    </a:gs>
                    <a:gs pos="35000">
                      <a:srgbClr val="00188F"/>
                    </a:gs>
                  </a:gsLst>
                  <a:lin ang="5400000" scaled="0"/>
                </a:gradFill>
              </a:rPr>
              <a:t>construir</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distribuir</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implantar</a:t>
            </a:r>
            <a:r>
              <a:rPr lang="en-US" sz="3200" spc="0" dirty="0">
                <a:gradFill>
                  <a:gsLst>
                    <a:gs pos="7619">
                      <a:srgbClr val="00188F"/>
                    </a:gs>
                    <a:gs pos="35000">
                      <a:srgbClr val="00188F"/>
                    </a:gs>
                  </a:gsLst>
                  <a:lin ang="5400000" scaled="0"/>
                </a:gradFill>
              </a:rPr>
              <a:t> para </a:t>
            </a:r>
            <a:r>
              <a:rPr lang="en-US" sz="3200" spc="0" dirty="0" err="1">
                <a:gradFill>
                  <a:gsLst>
                    <a:gs pos="7619">
                      <a:srgbClr val="00188F"/>
                    </a:gs>
                    <a:gs pos="35000">
                      <a:srgbClr val="00188F"/>
                    </a:gs>
                  </a:gsLst>
                  <a:lin ang="5400000" scaled="0"/>
                </a:gradFill>
              </a:rPr>
              <a:t>instâncias</a:t>
            </a:r>
            <a:r>
              <a:rPr lang="en-US" sz="3200" spc="0" dirty="0">
                <a:gradFill>
                  <a:gsLst>
                    <a:gs pos="7619">
                      <a:srgbClr val="00188F"/>
                    </a:gs>
                    <a:gs pos="35000">
                      <a:srgbClr val="00188F"/>
                    </a:gs>
                  </a:gsLst>
                  <a:lin ang="5400000" scaled="0"/>
                </a:gradFill>
              </a:rPr>
              <a:t> de </a:t>
            </a:r>
            <a:r>
              <a:rPr lang="en-US" sz="3200" spc="0" dirty="0" err="1">
                <a:gradFill>
                  <a:gsLst>
                    <a:gs pos="7619">
                      <a:srgbClr val="00188F"/>
                    </a:gs>
                    <a:gs pos="35000">
                      <a:srgbClr val="00188F"/>
                    </a:gs>
                  </a:gsLst>
                  <a:lin ang="5400000" scaled="0"/>
                </a:gradFill>
              </a:rPr>
              <a:t>aplicações</a:t>
            </a:r>
            <a:endParaRPr lang="en-US" spc="0" dirty="0">
              <a:gradFill>
                <a:gsLst>
                  <a:gs pos="7619">
                    <a:srgbClr val="00188F"/>
                  </a:gs>
                  <a:gs pos="35000">
                    <a:srgbClr val="00188F"/>
                  </a:gs>
                </a:gsLst>
                <a:lin ang="5400000" scaled="0"/>
              </a:gradFill>
            </a:endParaRPr>
          </a:p>
        </p:txBody>
      </p:sp>
      <p:grpSp>
        <p:nvGrpSpPr>
          <p:cNvPr id="53" name="Group 52"/>
          <p:cNvGrpSpPr/>
          <p:nvPr/>
        </p:nvGrpSpPr>
        <p:grpSpPr>
          <a:xfrm>
            <a:off x="814429" y="2150085"/>
            <a:ext cx="1190282" cy="919291"/>
            <a:chOff x="1607293" y="2529497"/>
            <a:chExt cx="1422577" cy="1098699"/>
          </a:xfrm>
        </p:grpSpPr>
        <p:sp>
          <p:nvSpPr>
            <p:cNvPr id="48" name="Freeform 5"/>
            <p:cNvSpPr>
              <a:spLocks noChangeAspect="1" noEditPoints="1"/>
            </p:cNvSpPr>
            <p:nvPr/>
          </p:nvSpPr>
          <p:spPr bwMode="auto">
            <a:xfrm>
              <a:off x="1607293" y="2529497"/>
              <a:ext cx="1422577" cy="1098699"/>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52" name="Group 51"/>
            <p:cNvGrpSpPr/>
            <p:nvPr/>
          </p:nvGrpSpPr>
          <p:grpSpPr>
            <a:xfrm>
              <a:off x="2061884" y="2634924"/>
              <a:ext cx="513394" cy="576136"/>
              <a:chOff x="2304394" y="2806764"/>
              <a:chExt cx="203894" cy="228812"/>
            </a:xfrm>
            <a:solidFill>
              <a:schemeClr val="bg1"/>
            </a:solidFill>
          </p:grpSpPr>
          <p:sp>
            <p:nvSpPr>
              <p:cNvPr id="4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sp>
        <p:nvSpPr>
          <p:cNvPr id="55" name="TextBox 54"/>
          <p:cNvSpPr txBox="1"/>
          <p:nvPr/>
        </p:nvSpPr>
        <p:spPr>
          <a:xfrm>
            <a:off x="798997" y="3009848"/>
            <a:ext cx="1175643"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2"/>
                    </a:gs>
                    <a:gs pos="30000">
                      <a:schemeClr val="tx2"/>
                    </a:gs>
                  </a:gsLst>
                  <a:lin ang="5400000" scaled="0"/>
                </a:gradFill>
              </a:rPr>
              <a:t>Físico</a:t>
            </a:r>
            <a:endParaRPr lang="en-US" sz="2400" b="1" dirty="0">
              <a:gradFill>
                <a:gsLst>
                  <a:gs pos="2917">
                    <a:schemeClr val="tx2"/>
                  </a:gs>
                  <a:gs pos="30000">
                    <a:schemeClr val="tx2"/>
                  </a:gs>
                </a:gsLst>
                <a:lin ang="5400000" scaled="0"/>
              </a:gradFill>
            </a:endParaRPr>
          </a:p>
        </p:txBody>
      </p:sp>
      <p:grpSp>
        <p:nvGrpSpPr>
          <p:cNvPr id="54" name="Group 53"/>
          <p:cNvGrpSpPr/>
          <p:nvPr/>
        </p:nvGrpSpPr>
        <p:grpSpPr>
          <a:xfrm>
            <a:off x="804913" y="3967742"/>
            <a:ext cx="1188720" cy="1908467"/>
            <a:chOff x="5119137" y="1711739"/>
            <a:chExt cx="1420738" cy="2335832"/>
          </a:xfrm>
        </p:grpSpPr>
        <p:sp>
          <p:nvSpPr>
            <p:cNvPr id="4" name="Freeform 5"/>
            <p:cNvSpPr>
              <a:spLocks noChangeAspect="1" noEditPoints="1"/>
            </p:cNvSpPr>
            <p:nvPr/>
          </p:nvSpPr>
          <p:spPr bwMode="auto">
            <a:xfrm>
              <a:off x="5119137" y="2950290"/>
              <a:ext cx="1420738" cy="1097281"/>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7" name="Group 6"/>
            <p:cNvGrpSpPr/>
            <p:nvPr/>
          </p:nvGrpSpPr>
          <p:grpSpPr>
            <a:xfrm>
              <a:off x="5215615" y="2330646"/>
              <a:ext cx="600352" cy="548244"/>
              <a:chOff x="7225183" y="4826255"/>
              <a:chExt cx="420688" cy="384175"/>
            </a:xfrm>
          </p:grpSpPr>
          <p:sp>
            <p:nvSpPr>
              <p:cNvPr id="36" name="Rectangle 35"/>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p:cNvGrpSpPr/>
              <p:nvPr/>
            </p:nvGrpSpPr>
            <p:grpSpPr>
              <a:xfrm>
                <a:off x="7225183" y="4826255"/>
                <a:ext cx="420688" cy="384175"/>
                <a:chOff x="7225183" y="4826255"/>
                <a:chExt cx="420688" cy="384175"/>
              </a:xfrm>
              <a:solidFill>
                <a:schemeClr val="accent4"/>
              </a:solidFill>
            </p:grpSpPr>
            <p:sp>
              <p:nvSpPr>
                <p:cNvPr id="38"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9"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0"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1"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8" name="Group 7"/>
            <p:cNvGrpSpPr/>
            <p:nvPr/>
          </p:nvGrpSpPr>
          <p:grpSpPr>
            <a:xfrm>
              <a:off x="5841813" y="2330646"/>
              <a:ext cx="600352" cy="548244"/>
              <a:chOff x="7225183" y="4826255"/>
              <a:chExt cx="420688" cy="384175"/>
            </a:xfrm>
          </p:grpSpPr>
          <p:sp>
            <p:nvSpPr>
              <p:cNvPr id="30" name="Rectangle 29"/>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7225183" y="4826255"/>
                <a:ext cx="420688" cy="384175"/>
                <a:chOff x="7225183" y="4826255"/>
                <a:chExt cx="420688" cy="384175"/>
              </a:xfrm>
              <a:solidFill>
                <a:schemeClr val="accent4"/>
              </a:solidFill>
            </p:grpSpPr>
            <p:sp>
              <p:nvSpPr>
                <p:cNvPr id="32"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3"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4"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5"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10" name="Group 9"/>
            <p:cNvGrpSpPr/>
            <p:nvPr/>
          </p:nvGrpSpPr>
          <p:grpSpPr>
            <a:xfrm>
              <a:off x="5215615" y="1711739"/>
              <a:ext cx="600352" cy="548244"/>
              <a:chOff x="7225183" y="4826255"/>
              <a:chExt cx="420688" cy="384175"/>
            </a:xfrm>
          </p:grpSpPr>
          <p:sp>
            <p:nvSpPr>
              <p:cNvPr id="18" name="Rectangle 17"/>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p:cNvGrpSpPr/>
              <p:nvPr/>
            </p:nvGrpSpPr>
            <p:grpSpPr>
              <a:xfrm>
                <a:off x="7225183" y="4826255"/>
                <a:ext cx="420688" cy="384175"/>
                <a:chOff x="7225183" y="4826255"/>
                <a:chExt cx="420688" cy="384175"/>
              </a:xfrm>
              <a:solidFill>
                <a:schemeClr val="accent4"/>
              </a:solidFill>
            </p:grpSpPr>
            <p:sp>
              <p:nvSpPr>
                <p:cNvPr id="20"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11" name="Group 10"/>
            <p:cNvGrpSpPr/>
            <p:nvPr/>
          </p:nvGrpSpPr>
          <p:grpSpPr>
            <a:xfrm>
              <a:off x="5841813" y="1711739"/>
              <a:ext cx="600352" cy="548244"/>
              <a:chOff x="7225183" y="4826255"/>
              <a:chExt cx="420688" cy="384175"/>
            </a:xfrm>
          </p:grpSpPr>
          <p:sp>
            <p:nvSpPr>
              <p:cNvPr id="12" name="Rectangle 11"/>
              <p:cNvSpPr/>
              <p:nvPr/>
            </p:nvSpPr>
            <p:spPr bwMode="auto">
              <a:xfrm>
                <a:off x="7255669" y="4857750"/>
                <a:ext cx="364331" cy="247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7225183" y="4826255"/>
                <a:ext cx="420688" cy="384175"/>
                <a:chOff x="7225183" y="4826255"/>
                <a:chExt cx="420688" cy="384175"/>
              </a:xfrm>
              <a:solidFill>
                <a:schemeClr val="accent4"/>
              </a:solidFill>
            </p:grpSpPr>
            <p:sp>
              <p:nvSpPr>
                <p:cNvPr id="14" name="Freeform 5"/>
                <p:cNvSpPr>
                  <a:spLocks noEditPoints="1"/>
                </p:cNvSpPr>
                <p:nvPr/>
              </p:nvSpPr>
              <p:spPr bwMode="auto">
                <a:xfrm>
                  <a:off x="7225183" y="4826255"/>
                  <a:ext cx="420688" cy="384175"/>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0018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 name="Freeform 6"/>
                <p:cNvSpPr>
                  <a:spLocks/>
                </p:cNvSpPr>
                <p:nvPr/>
              </p:nvSpPr>
              <p:spPr bwMode="auto">
                <a:xfrm>
                  <a:off x="7366470" y="4896105"/>
                  <a:ext cx="130175" cy="74613"/>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 name="Freeform 7"/>
                <p:cNvSpPr>
                  <a:spLocks/>
                </p:cNvSpPr>
                <p:nvPr/>
              </p:nvSpPr>
              <p:spPr bwMode="auto">
                <a:xfrm>
                  <a:off x="7437908" y="4945317"/>
                  <a:ext cx="65088" cy="111125"/>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 name="Freeform 8"/>
                <p:cNvSpPr>
                  <a:spLocks/>
                </p:cNvSpPr>
                <p:nvPr/>
              </p:nvSpPr>
              <p:spPr bwMode="auto">
                <a:xfrm>
                  <a:off x="7360120" y="4945317"/>
                  <a:ext cx="65088" cy="111125"/>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sp>
        <p:nvSpPr>
          <p:cNvPr id="56" name="TextBox 55"/>
          <p:cNvSpPr txBox="1"/>
          <p:nvPr/>
        </p:nvSpPr>
        <p:spPr>
          <a:xfrm>
            <a:off x="722870" y="5800926"/>
            <a:ext cx="135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7619">
                      <a:srgbClr val="00188F"/>
                    </a:gs>
                    <a:gs pos="35000">
                      <a:srgbClr val="00188F"/>
                    </a:gs>
                  </a:gsLst>
                  <a:lin ang="5400000" scaled="0"/>
                </a:gradFill>
              </a:rPr>
              <a:t>Virtual</a:t>
            </a:r>
          </a:p>
        </p:txBody>
      </p:sp>
      <p:sp>
        <p:nvSpPr>
          <p:cNvPr id="58" name="TextBox 57"/>
          <p:cNvSpPr txBox="1"/>
          <p:nvPr/>
        </p:nvSpPr>
        <p:spPr>
          <a:xfrm>
            <a:off x="1940057" y="1776250"/>
            <a:ext cx="814967" cy="1888209"/>
          </a:xfrm>
          <a:prstGeom prst="rect">
            <a:avLst/>
          </a:prstGeom>
          <a:noFill/>
        </p:spPr>
        <p:txBody>
          <a:bodyPr wrap="none" lIns="182880" tIns="146304" rIns="182880" bIns="146304" rtlCol="0">
            <a:spAutoFit/>
          </a:bodyPr>
          <a:lstStyle/>
          <a:p>
            <a:pPr>
              <a:lnSpc>
                <a:spcPct val="90000"/>
              </a:lnSpc>
              <a:spcAft>
                <a:spcPts val="600"/>
              </a:spcAft>
            </a:pPr>
            <a:r>
              <a:rPr lang="en-US" sz="11500" dirty="0">
                <a:solidFill>
                  <a:schemeClr val="tx2"/>
                </a:solidFill>
              </a:rPr>
              <a:t>}</a:t>
            </a:r>
            <a:endParaRPr lang="en-US" sz="1600" dirty="0">
              <a:solidFill>
                <a:schemeClr val="tx2"/>
              </a:solidFill>
            </a:endParaRPr>
          </a:p>
        </p:txBody>
      </p:sp>
      <p:sp>
        <p:nvSpPr>
          <p:cNvPr id="59" name="TextBox 58"/>
          <p:cNvSpPr txBox="1"/>
          <p:nvPr/>
        </p:nvSpPr>
        <p:spPr>
          <a:xfrm>
            <a:off x="1940057" y="3967742"/>
            <a:ext cx="814967" cy="1888209"/>
          </a:xfrm>
          <a:prstGeom prst="rect">
            <a:avLst/>
          </a:prstGeom>
          <a:noFill/>
        </p:spPr>
        <p:txBody>
          <a:bodyPr wrap="none" lIns="182880" tIns="146304" rIns="182880" bIns="146304" rtlCol="0">
            <a:spAutoFit/>
          </a:bodyPr>
          <a:lstStyle/>
          <a:p>
            <a:pPr>
              <a:lnSpc>
                <a:spcPct val="90000"/>
              </a:lnSpc>
              <a:spcAft>
                <a:spcPts val="600"/>
              </a:spcAft>
            </a:pPr>
            <a:r>
              <a:rPr lang="en-US" sz="11500" dirty="0">
                <a:solidFill>
                  <a:srgbClr val="00188F"/>
                </a:solidFill>
              </a:rPr>
              <a:t>}</a:t>
            </a:r>
            <a:endParaRPr lang="en-US" sz="1600" dirty="0">
              <a:solidFill>
                <a:srgbClr val="00188F"/>
              </a:solidFill>
            </a:endParaRPr>
          </a:p>
        </p:txBody>
      </p:sp>
      <p:sp>
        <p:nvSpPr>
          <p:cNvPr id="60" name="TextBox 59"/>
          <p:cNvSpPr txBox="1"/>
          <p:nvPr/>
        </p:nvSpPr>
        <p:spPr>
          <a:xfrm>
            <a:off x="2507330" y="1917393"/>
            <a:ext cx="3489459" cy="1702004"/>
          </a:xfrm>
          <a:prstGeom prst="rect">
            <a:avLst/>
          </a:prstGeom>
          <a:noFill/>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Aplicações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tradicionalmente</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construídas</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implantadas</a:t>
            </a:r>
            <a:r>
              <a:rPr lang="en-US" sz="1600" dirty="0">
                <a:gradFill>
                  <a:gsLst>
                    <a:gs pos="2917">
                      <a:schemeClr val="tx1"/>
                    </a:gs>
                    <a:gs pos="30000">
                      <a:schemeClr val="tx1"/>
                    </a:gs>
                  </a:gsLst>
                  <a:lin ang="5400000" scaled="0"/>
                </a:gradFill>
              </a:rPr>
              <a:t> em </a:t>
            </a:r>
            <a:r>
              <a:rPr lang="en-US" sz="1600" dirty="0" err="1">
                <a:gradFill>
                  <a:gsLst>
                    <a:gs pos="2917">
                      <a:schemeClr val="tx1"/>
                    </a:gs>
                    <a:gs pos="30000">
                      <a:schemeClr val="tx1"/>
                    </a:gs>
                  </a:gsLst>
                  <a:lin ang="5400000" scaled="0"/>
                </a:gradFill>
              </a:rPr>
              <a:t>servidores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físicos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relação</a:t>
            </a:r>
            <a:r>
              <a:rPr lang="en-US" sz="1600" dirty="0">
                <a:gradFill>
                  <a:gsLst>
                    <a:gs pos="2917">
                      <a:schemeClr val="tx1"/>
                    </a:gs>
                    <a:gs pos="30000">
                      <a:schemeClr val="tx1"/>
                    </a:gs>
                  </a:gsLst>
                  <a:lin ang="5400000" scaled="0"/>
                </a:gradFill>
              </a:rPr>
              <a:t> 1:1)</a:t>
            </a:r>
          </a:p>
          <a:p>
            <a:pPr>
              <a:lnSpc>
                <a:spcPct val="90000"/>
              </a:lnSpc>
              <a:spcAft>
                <a:spcPts val="600"/>
              </a:spcAft>
            </a:pPr>
            <a:r>
              <a:rPr lang="en-US" sz="1600" dirty="0" err="1">
                <a:gradFill>
                  <a:gsLst>
                    <a:gs pos="2917">
                      <a:schemeClr val="tx1"/>
                    </a:gs>
                    <a:gs pos="30000">
                      <a:schemeClr val="tx1"/>
                    </a:gs>
                  </a:gsLst>
                  <a:lin ang="5400000" scaled="0"/>
                </a:gradFill>
              </a:rPr>
              <a:t>Novas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aplicações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necessitam</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sistemas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físicos</a:t>
            </a:r>
            <a:r>
              <a:rPr lang="en-US" sz="1600" dirty="0">
                <a:gradFill>
                  <a:gsLst>
                    <a:gs pos="2917">
                      <a:schemeClr val="tx1"/>
                    </a:gs>
                    <a:gs pos="30000">
                      <a:schemeClr val="tx1"/>
                    </a:gs>
                  </a:gsLst>
                  <a:lin ang="5400000" scaled="0"/>
                </a:gradFill>
              </a:rPr>
              <a:t> para </a:t>
            </a:r>
            <a:r>
              <a:rPr lang="en-US" sz="1600" dirty="0" err="1">
                <a:gradFill>
                  <a:gsLst>
                    <a:gs pos="2917">
                      <a:schemeClr val="tx1"/>
                    </a:gs>
                    <a:gs pos="30000">
                      <a:schemeClr val="tx1"/>
                    </a:gs>
                  </a:gsLst>
                  <a:lin ang="5400000" scaled="0"/>
                </a:gradFill>
              </a:rPr>
              <a:t>isolamento</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recursos</a:t>
            </a:r>
            <a:endParaRPr lang="en-US" sz="1600" dirty="0">
              <a:gradFill>
                <a:gsLst>
                  <a:gs pos="2917">
                    <a:schemeClr val="tx1"/>
                  </a:gs>
                  <a:gs pos="30000">
                    <a:schemeClr val="tx1"/>
                  </a:gs>
                </a:gsLst>
                <a:lin ang="5400000" scaled="0"/>
              </a:gradFill>
            </a:endParaRPr>
          </a:p>
        </p:txBody>
      </p:sp>
      <p:sp>
        <p:nvSpPr>
          <p:cNvPr id="61" name="TextBox 60"/>
          <p:cNvSpPr txBox="1"/>
          <p:nvPr/>
        </p:nvSpPr>
        <p:spPr>
          <a:xfrm>
            <a:off x="2523089" y="4109166"/>
            <a:ext cx="3489459" cy="2742289"/>
          </a:xfrm>
          <a:prstGeom prst="rect">
            <a:avLst/>
          </a:prstGeom>
          <a:noFill/>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Altas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taxas</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consolidação</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melhor</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utilização</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err="1">
                <a:gradFill>
                  <a:gsLst>
                    <a:gs pos="2917">
                      <a:schemeClr val="tx1"/>
                    </a:gs>
                    <a:gs pos="30000">
                      <a:schemeClr val="tx1"/>
                    </a:gs>
                  </a:gsLst>
                  <a:lin ang="5400000" scaled="0"/>
                </a:gradFill>
              </a:rPr>
              <a:t>Implantação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rápida</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aplicativos</a:t>
            </a:r>
            <a:r>
              <a:rPr lang="en-US" sz="1600" dirty="0">
                <a:gradFill>
                  <a:gsLst>
                    <a:gs pos="2917">
                      <a:schemeClr val="tx1"/>
                    </a:gs>
                    <a:gs pos="30000">
                      <a:schemeClr val="tx1"/>
                    </a:gs>
                  </a:gsLst>
                  <a:lin ang="5400000" scaled="0"/>
                </a:gradFill>
              </a:rPr>
              <a:t> em </a:t>
            </a:r>
            <a:r>
              <a:rPr lang="en-US" sz="1600" dirty="0" err="1">
                <a:gradFill>
                  <a:gsLst>
                    <a:gs pos="2917">
                      <a:schemeClr val="tx1"/>
                    </a:gs>
                    <a:gs pos="30000">
                      <a:schemeClr val="tx1"/>
                    </a:gs>
                  </a:gsLst>
                  <a:lin ang="5400000" scaled="0"/>
                </a:gradFill>
              </a:rPr>
              <a:t>relação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método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tradicional</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servidores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físicos</a:t>
            </a:r>
            <a:r>
              <a:rPr lang="en-US" sz="1600" dirty="0">
                <a:gradFill>
                  <a:gsLst>
                    <a:gs pos="2917">
                      <a:schemeClr val="tx1"/>
                    </a:gs>
                    <a:gs pos="30000">
                      <a:schemeClr val="tx1"/>
                    </a:gs>
                  </a:gsLst>
                  <a:lin ang="5400000" scaled="0"/>
                </a:gradFill>
              </a:rPr>
              <a:t>)</a:t>
            </a:r>
          </a:p>
          <a:p>
            <a:pPr>
              <a:lnSpc>
                <a:spcPct val="90000"/>
              </a:lnSpc>
              <a:spcAft>
                <a:spcPts val="600"/>
              </a:spcAft>
            </a:pPr>
            <a:r>
              <a:rPr lang="en-US" sz="1600" dirty="0" err="1">
                <a:gradFill>
                  <a:gsLst>
                    <a:gs pos="2917">
                      <a:schemeClr val="tx1"/>
                    </a:gs>
                    <a:gs pos="30000">
                      <a:schemeClr val="tx1"/>
                    </a:gs>
                  </a:gsLst>
                  <a:lin ang="5400000" scaled="0"/>
                </a:gradFill>
              </a:rPr>
              <a:t>Aplicativos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implantados</a:t>
            </a:r>
            <a:r>
              <a:rPr lang="en-US" sz="1600" dirty="0">
                <a:gradFill>
                  <a:gsLst>
                    <a:gs pos="2917">
                      <a:schemeClr val="tx1"/>
                    </a:gs>
                    <a:gs pos="30000">
                      <a:schemeClr val="tx1"/>
                    </a:gs>
                  </a:gsLst>
                  <a:lin ang="5400000" scaled="0"/>
                </a:gradFill>
              </a:rPr>
              <a:t> em VMs com </a:t>
            </a:r>
            <a:r>
              <a:rPr lang="en-US" sz="1600" dirty="0" err="1">
                <a:gradFill>
                  <a:gsLst>
                    <a:gs pos="2917">
                      <a:schemeClr val="tx1"/>
                    </a:gs>
                    <a:gs pos="30000">
                      <a:schemeClr val="tx1"/>
                    </a:gs>
                  </a:gsLst>
                  <a:lin ang="5400000" scaled="0"/>
                </a:gradFill>
              </a:rPr>
              <a:t>alta</a:t>
            </a:r>
            <a:r>
              <a:rPr lang="en-US" sz="1600" dirty="0">
                <a:gradFill>
                  <a:gsLst>
                    <a:gs pos="2917">
                      <a:schemeClr val="tx1"/>
                    </a:gs>
                    <a:gs pos="30000">
                      <a:schemeClr val="tx1"/>
                    </a:gs>
                  </a:gsLst>
                  <a:lin ang="5400000" scaled="0"/>
                </a:gradFill>
              </a:rPr>
              <a:t> taxa de </a:t>
            </a:r>
            <a:r>
              <a:rPr lang="en-US" sz="1600" dirty="0" err="1">
                <a:gradFill>
                  <a:gsLst>
                    <a:gs pos="2917">
                      <a:schemeClr val="tx1"/>
                    </a:gs>
                    <a:gs pos="30000">
                      <a:schemeClr val="tx1"/>
                    </a:gs>
                  </a:gsLst>
                  <a:lin ang="5400000" scaled="0"/>
                </a:gradFill>
              </a:rPr>
              <a:t>sucesso</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compatibilidade</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Apps </a:t>
            </a:r>
            <a:r>
              <a:rPr lang="en-US" sz="1600" dirty="0" err="1">
                <a:gradFill>
                  <a:gsLst>
                    <a:gs pos="2917">
                      <a:schemeClr val="tx1"/>
                    </a:gs>
                    <a:gs pos="30000">
                      <a:schemeClr val="tx1"/>
                    </a:gs>
                  </a:gsLst>
                  <a:lin ang="5400000" scaled="0"/>
                </a:gradFill>
              </a:rPr>
              <a:t>beneficiadas</a:t>
            </a:r>
            <a:r>
              <a:rPr lang="en-US" sz="1600" dirty="0">
                <a:gradFill>
                  <a:gsLst>
                    <a:gs pos="2917">
                      <a:schemeClr val="tx1"/>
                    </a:gs>
                    <a:gs pos="30000">
                      <a:schemeClr val="tx1"/>
                    </a:gs>
                  </a:gsLst>
                  <a:lin ang="5400000" scaled="0"/>
                </a:gradFill>
              </a:rPr>
              <a:t> com Recursos de VM (ex: Live migration, HA)</a:t>
            </a:r>
          </a:p>
        </p:txBody>
      </p:sp>
      <p:cxnSp>
        <p:nvCxnSpPr>
          <p:cNvPr id="63" name="Straight Connector 62"/>
          <p:cNvCxnSpPr/>
          <p:nvPr/>
        </p:nvCxnSpPr>
        <p:spPr>
          <a:xfrm>
            <a:off x="6416584" y="2067491"/>
            <a:ext cx="0" cy="4162697"/>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178389" y="2084931"/>
            <a:ext cx="2512217" cy="2406222"/>
            <a:chOff x="7178389" y="2084931"/>
            <a:chExt cx="2512217" cy="2406222"/>
          </a:xfrm>
        </p:grpSpPr>
        <p:sp>
          <p:nvSpPr>
            <p:cNvPr id="65" name="Freeform 5"/>
            <p:cNvSpPr>
              <a:spLocks noChangeAspect="1" noEditPoints="1"/>
            </p:cNvSpPr>
            <p:nvPr/>
          </p:nvSpPr>
          <p:spPr bwMode="auto">
            <a:xfrm>
              <a:off x="7178389" y="2084931"/>
              <a:ext cx="2395133" cy="184983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rgbClr val="505050"/>
            </a:solidFill>
            <a:ln>
              <a:noFill/>
            </a:ln>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84" name="Group 83"/>
            <p:cNvGrpSpPr/>
            <p:nvPr/>
          </p:nvGrpSpPr>
          <p:grpSpPr>
            <a:xfrm>
              <a:off x="7388615" y="2895644"/>
              <a:ext cx="457478" cy="447088"/>
              <a:chOff x="9109131" y="2427363"/>
              <a:chExt cx="620854" cy="606753"/>
            </a:xfrm>
          </p:grpSpPr>
          <p:grpSp>
            <p:nvGrpSpPr>
              <p:cNvPr id="85" name="Group 84"/>
              <p:cNvGrpSpPr/>
              <p:nvPr/>
            </p:nvGrpSpPr>
            <p:grpSpPr>
              <a:xfrm>
                <a:off x="9204778" y="2479325"/>
                <a:ext cx="429561" cy="482058"/>
                <a:chOff x="2304394" y="2806764"/>
                <a:chExt cx="203894" cy="228812"/>
              </a:xfrm>
              <a:solidFill>
                <a:schemeClr val="bg1"/>
              </a:solidFill>
            </p:grpSpPr>
            <p:sp>
              <p:nvSpPr>
                <p:cNvPr id="8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86" name="Rounded Rectangle 8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a:off x="7904180" y="2895644"/>
              <a:ext cx="457478" cy="447088"/>
              <a:chOff x="9109131" y="2427363"/>
              <a:chExt cx="620854" cy="606753"/>
            </a:xfrm>
          </p:grpSpPr>
          <p:grpSp>
            <p:nvGrpSpPr>
              <p:cNvPr id="91" name="Group 90"/>
              <p:cNvGrpSpPr/>
              <p:nvPr/>
            </p:nvGrpSpPr>
            <p:grpSpPr>
              <a:xfrm>
                <a:off x="9204778" y="2479325"/>
                <a:ext cx="429561" cy="482058"/>
                <a:chOff x="2304394" y="2806764"/>
                <a:chExt cx="203894" cy="228812"/>
              </a:xfrm>
              <a:solidFill>
                <a:schemeClr val="bg1"/>
              </a:solidFill>
            </p:grpSpPr>
            <p:sp>
              <p:nvSpPr>
                <p:cNvPr id="9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92" name="Rounded Rectangle 91"/>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p:cNvGrpSpPr/>
            <p:nvPr/>
          </p:nvGrpSpPr>
          <p:grpSpPr>
            <a:xfrm>
              <a:off x="8411036" y="2895644"/>
              <a:ext cx="457478" cy="447088"/>
              <a:chOff x="9109131" y="2427363"/>
              <a:chExt cx="620854" cy="606753"/>
            </a:xfrm>
          </p:grpSpPr>
          <p:grpSp>
            <p:nvGrpSpPr>
              <p:cNvPr id="97" name="Group 96"/>
              <p:cNvGrpSpPr/>
              <p:nvPr/>
            </p:nvGrpSpPr>
            <p:grpSpPr>
              <a:xfrm>
                <a:off x="9204778" y="2479325"/>
                <a:ext cx="429561" cy="482058"/>
                <a:chOff x="2304394" y="2806764"/>
                <a:chExt cx="203894" cy="228812"/>
              </a:xfrm>
              <a:solidFill>
                <a:schemeClr val="bg1"/>
              </a:solidFill>
            </p:grpSpPr>
            <p:sp>
              <p:nvSpPr>
                <p:cNvPr id="99"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0"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1"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98" name="Rounded Rectangle 97"/>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Group 101"/>
            <p:cNvGrpSpPr/>
            <p:nvPr/>
          </p:nvGrpSpPr>
          <p:grpSpPr>
            <a:xfrm>
              <a:off x="8914412" y="2895644"/>
              <a:ext cx="457478" cy="447088"/>
              <a:chOff x="9109131" y="2427363"/>
              <a:chExt cx="620854" cy="606753"/>
            </a:xfrm>
          </p:grpSpPr>
          <p:grpSp>
            <p:nvGrpSpPr>
              <p:cNvPr id="103" name="Group 102"/>
              <p:cNvGrpSpPr/>
              <p:nvPr/>
            </p:nvGrpSpPr>
            <p:grpSpPr>
              <a:xfrm>
                <a:off x="9204778" y="2479325"/>
                <a:ext cx="429561" cy="482058"/>
                <a:chOff x="2304394" y="2806764"/>
                <a:chExt cx="203894" cy="228812"/>
              </a:xfrm>
              <a:solidFill>
                <a:schemeClr val="bg1"/>
              </a:solidFill>
            </p:grpSpPr>
            <p:sp>
              <p:nvSpPr>
                <p:cNvPr id="105"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6"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7"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04" name="Rounded Rectangle 103"/>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7636201" y="2374901"/>
              <a:ext cx="457478" cy="447088"/>
              <a:chOff x="9109131" y="2427363"/>
              <a:chExt cx="620854" cy="606753"/>
            </a:xfrm>
          </p:grpSpPr>
          <p:grpSp>
            <p:nvGrpSpPr>
              <p:cNvPr id="109" name="Group 108"/>
              <p:cNvGrpSpPr/>
              <p:nvPr/>
            </p:nvGrpSpPr>
            <p:grpSpPr>
              <a:xfrm>
                <a:off x="9204778" y="2479325"/>
                <a:ext cx="429561" cy="482058"/>
                <a:chOff x="2304394" y="2806764"/>
                <a:chExt cx="203894" cy="228812"/>
              </a:xfrm>
              <a:solidFill>
                <a:schemeClr val="bg1"/>
              </a:solidFill>
            </p:grpSpPr>
            <p:sp>
              <p:nvSpPr>
                <p:cNvPr id="11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10" name="Rounded Rectangle 109"/>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8143057" y="2374901"/>
              <a:ext cx="457478" cy="447088"/>
              <a:chOff x="9109131" y="2427363"/>
              <a:chExt cx="620854" cy="606753"/>
            </a:xfrm>
          </p:grpSpPr>
          <p:grpSp>
            <p:nvGrpSpPr>
              <p:cNvPr id="115" name="Group 114"/>
              <p:cNvGrpSpPr/>
              <p:nvPr/>
            </p:nvGrpSpPr>
            <p:grpSpPr>
              <a:xfrm>
                <a:off x="9204778" y="2479325"/>
                <a:ext cx="429561" cy="482058"/>
                <a:chOff x="2304394" y="2806764"/>
                <a:chExt cx="203894" cy="228812"/>
              </a:xfrm>
              <a:solidFill>
                <a:schemeClr val="bg1"/>
              </a:solidFill>
            </p:grpSpPr>
            <p:sp>
              <p:nvSpPr>
                <p:cNvPr id="11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16" name="Rounded Rectangle 115"/>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0" name="Group 119"/>
            <p:cNvGrpSpPr/>
            <p:nvPr/>
          </p:nvGrpSpPr>
          <p:grpSpPr>
            <a:xfrm>
              <a:off x="8646433" y="2374901"/>
              <a:ext cx="457478" cy="447088"/>
              <a:chOff x="9109131" y="2427363"/>
              <a:chExt cx="620854" cy="606753"/>
            </a:xfrm>
          </p:grpSpPr>
          <p:grpSp>
            <p:nvGrpSpPr>
              <p:cNvPr id="121" name="Group 120"/>
              <p:cNvGrpSpPr/>
              <p:nvPr/>
            </p:nvGrpSpPr>
            <p:grpSpPr>
              <a:xfrm>
                <a:off x="9204778" y="2479325"/>
                <a:ext cx="429561" cy="482058"/>
                <a:chOff x="2304394" y="2806764"/>
                <a:chExt cx="203894" cy="228812"/>
              </a:xfrm>
              <a:solidFill>
                <a:schemeClr val="bg1"/>
              </a:solidFill>
            </p:grpSpPr>
            <p:sp>
              <p:nvSpPr>
                <p:cNvPr id="123"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4"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5"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22" name="Rounded Rectangle 121"/>
              <p:cNvSpPr/>
              <p:nvPr/>
            </p:nvSpPr>
            <p:spPr bwMode="auto">
              <a:xfrm>
                <a:off x="9109131" y="2427363"/>
                <a:ext cx="620854" cy="606753"/>
              </a:xfrm>
              <a:prstGeom prst="round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6" name="TextBox 125"/>
            <p:cNvSpPr txBox="1"/>
            <p:nvPr/>
          </p:nvSpPr>
          <p:spPr>
            <a:xfrm>
              <a:off x="7225316" y="3863289"/>
              <a:ext cx="2465290"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accent4"/>
                      </a:gs>
                      <a:gs pos="30000">
                        <a:schemeClr val="accent4"/>
                      </a:gs>
                    </a:gsLst>
                  </a:gradFill>
                </a:rPr>
                <a:t>Físico</a:t>
              </a:r>
              <a:r>
                <a:rPr lang="en-US" sz="2400" b="1" dirty="0">
                  <a:gradFill>
                    <a:gsLst>
                      <a:gs pos="2917">
                        <a:schemeClr val="accent4"/>
                      </a:gs>
                      <a:gs pos="30000">
                        <a:schemeClr val="accent4"/>
                      </a:gs>
                    </a:gsLst>
                  </a:gradFill>
                </a:rPr>
                <a:t> / Virtual</a:t>
              </a:r>
            </a:p>
          </p:txBody>
        </p:sp>
      </p:grpSp>
      <p:sp>
        <p:nvSpPr>
          <p:cNvPr id="127" name="TextBox 126"/>
          <p:cNvSpPr txBox="1"/>
          <p:nvPr/>
        </p:nvSpPr>
        <p:spPr>
          <a:xfrm>
            <a:off x="9440125" y="2030352"/>
            <a:ext cx="741229" cy="1625060"/>
          </a:xfrm>
          <a:prstGeom prst="rect">
            <a:avLst/>
          </a:prstGeom>
          <a:noFill/>
        </p:spPr>
        <p:txBody>
          <a:bodyPr wrap="none" lIns="182880" tIns="146304" rIns="182880" bIns="146304" rtlCol="0">
            <a:spAutoFit/>
          </a:bodyPr>
          <a:lstStyle/>
          <a:p>
            <a:pPr>
              <a:lnSpc>
                <a:spcPct val="90000"/>
              </a:lnSpc>
              <a:spcAft>
                <a:spcPts val="600"/>
              </a:spcAft>
            </a:pPr>
            <a:r>
              <a:rPr lang="en-US" sz="9600" dirty="0">
                <a:solidFill>
                  <a:schemeClr val="accent4"/>
                </a:solidFill>
              </a:rPr>
              <a:t>}</a:t>
            </a:r>
            <a:endParaRPr lang="en-US" sz="1400" dirty="0">
              <a:solidFill>
                <a:schemeClr val="accent4"/>
              </a:solidFill>
            </a:endParaRPr>
          </a:p>
        </p:txBody>
      </p:sp>
      <p:sp>
        <p:nvSpPr>
          <p:cNvPr id="129" name="TextBox 128"/>
          <p:cNvSpPr txBox="1"/>
          <p:nvPr/>
        </p:nvSpPr>
        <p:spPr>
          <a:xfrm>
            <a:off x="7059443" y="4423057"/>
            <a:ext cx="4799059" cy="2009781"/>
          </a:xfrm>
          <a:prstGeom prst="rect">
            <a:avLst/>
          </a:prstGeom>
          <a:noFill/>
        </p:spPr>
        <p:txBody>
          <a:bodyPr wrap="square" lIns="182880" tIns="146304" rIns="182880" bIns="146304" rtlCol="0">
            <a:spAutoFit/>
          </a:bodyPr>
          <a:lstStyle/>
          <a:p>
            <a:pPr>
              <a:lnSpc>
                <a:spcPct val="90000"/>
              </a:lnSpc>
              <a:spcAft>
                <a:spcPts val="600"/>
              </a:spcAft>
            </a:pPr>
            <a:r>
              <a:rPr lang="en-US" sz="1600" b="1" dirty="0" err="1">
                <a:gradFill>
                  <a:gsLst>
                    <a:gs pos="2917">
                      <a:schemeClr val="accent4"/>
                    </a:gs>
                    <a:gs pos="30000">
                      <a:schemeClr val="accent4"/>
                    </a:gs>
                  </a:gsLst>
                  <a:lin ang="5400000" scaled="0"/>
                </a:gradFill>
              </a:rPr>
              <a:t>Principais</a:t>
            </a:r>
            <a:r>
              <a:rPr lang="en-US" sz="1600" b="1" dirty="0">
                <a:gradFill>
                  <a:gsLst>
                    <a:gs pos="2917">
                      <a:schemeClr val="accent4"/>
                    </a:gs>
                    <a:gs pos="30000">
                      <a:schemeClr val="accent4"/>
                    </a:gs>
                  </a:gsLst>
                  <a:lin ang="5400000" scaled="0"/>
                </a:gradFill>
              </a:rPr>
              <a:t> </a:t>
            </a:r>
            <a:r>
              <a:rPr lang="en-US" sz="1600" b="1" dirty="0" err="1">
                <a:gradFill>
                  <a:gsLst>
                    <a:gs pos="2917">
                      <a:schemeClr val="accent4"/>
                    </a:gs>
                    <a:gs pos="30000">
                      <a:schemeClr val="accent4"/>
                    </a:gs>
                  </a:gsLst>
                  <a:lin ang="5400000" scaled="0"/>
                </a:gradFill>
              </a:rPr>
              <a:t>benefícios</a:t>
            </a:r>
            <a:endParaRPr lang="en-US" sz="1600" dirty="0">
              <a:gradFill>
                <a:gsLst>
                  <a:gs pos="2917">
                    <a:schemeClr val="accent4"/>
                  </a:gs>
                  <a:gs pos="30000">
                    <a:schemeClr val="accent4"/>
                  </a:gs>
                </a:gsLst>
                <a:lin ang="5400000" scaled="0"/>
              </a:gradFill>
            </a:endParaRPr>
          </a:p>
          <a:p>
            <a:pPr>
              <a:lnSpc>
                <a:spcPct val="90000"/>
              </a:lnSpc>
              <a:spcAft>
                <a:spcPts val="600"/>
              </a:spcAft>
            </a:pPr>
            <a:r>
              <a:rPr lang="en-US" sz="1600" dirty="0" err="1">
                <a:gradFill>
                  <a:gsLst>
                    <a:gs pos="2917">
                      <a:schemeClr val="tx1"/>
                    </a:gs>
                    <a:gs pos="30000">
                      <a:schemeClr val="tx1"/>
                    </a:gs>
                  </a:gsLst>
                  <a:lin ang="5400000" scaled="0"/>
                </a:gradFill>
              </a:rPr>
              <a:t>Raída</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aceleração</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implantação</a:t>
            </a:r>
            <a:r>
              <a:rPr lang="en-US" sz="1600" dirty="0">
                <a:gradFill>
                  <a:gsLst>
                    <a:gs pos="2917">
                      <a:schemeClr val="tx1"/>
                    </a:gs>
                    <a:gs pos="30000">
                      <a:schemeClr val="tx1"/>
                    </a:gs>
                  </a:gsLst>
                  <a:lin ang="5400000" scaled="0"/>
                </a:gradFill>
              </a:rPr>
              <a:t> de Apps</a:t>
            </a:r>
          </a:p>
          <a:p>
            <a:pPr>
              <a:lnSpc>
                <a:spcPct val="90000"/>
              </a:lnSpc>
              <a:spcAft>
                <a:spcPts val="600"/>
              </a:spcAft>
            </a:pPr>
            <a:r>
              <a:rPr lang="en-US" sz="1600" dirty="0" err="1">
                <a:gradFill>
                  <a:gsLst>
                    <a:gs pos="2917">
                      <a:schemeClr val="tx1"/>
                    </a:gs>
                    <a:gs pos="30000">
                      <a:schemeClr val="tx1"/>
                    </a:gs>
                  </a:gsLst>
                  <a:lin ang="5400000" scaled="0"/>
                </a:gradFill>
              </a:rPr>
              <a:t>Esforço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reduzido</a:t>
            </a:r>
            <a:r>
              <a:rPr lang="en-US" sz="1600" dirty="0">
                <a:gradFill>
                  <a:gsLst>
                    <a:gs pos="2917">
                      <a:schemeClr val="tx1"/>
                    </a:gs>
                    <a:gs pos="30000">
                      <a:schemeClr val="tx1"/>
                    </a:gs>
                  </a:gsLst>
                  <a:lin ang="5400000" scaled="0"/>
                </a:gradFill>
              </a:rPr>
              <a:t> para </a:t>
            </a:r>
            <a:r>
              <a:rPr lang="en-US" sz="1600" dirty="0" err="1">
                <a:gradFill>
                  <a:gsLst>
                    <a:gs pos="2917">
                      <a:schemeClr val="tx1"/>
                    </a:gs>
                    <a:gs pos="30000">
                      <a:schemeClr val="tx1"/>
                    </a:gs>
                  </a:gsLst>
                  <a:lin ang="5400000" scaled="0"/>
                </a:gradFill>
              </a:rPr>
              <a:t>implantar</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err="1">
                <a:gradFill>
                  <a:gsLst>
                    <a:gs pos="2917">
                      <a:schemeClr val="tx1"/>
                    </a:gs>
                    <a:gs pos="30000">
                      <a:schemeClr val="tx1"/>
                    </a:gs>
                  </a:gsLst>
                  <a:lin ang="5400000" scaled="0"/>
                </a:gradFill>
              </a:rPr>
              <a:t>Amplo</a:t>
            </a:r>
            <a:r>
              <a:rPr lang="en-US" sz="1600" dirty="0">
                <a:gradFill>
                  <a:gsLst>
                    <a:gs pos="2917">
                      <a:schemeClr val="tx1"/>
                    </a:gs>
                    <a:gs pos="30000">
                      <a:schemeClr val="tx1"/>
                    </a:gs>
                  </a:gsLst>
                  <a:lin ang="5400000" scaled="0"/>
                </a:gradFill>
              </a:rPr>
              <a:t> Desenvolvimento e testes</a:t>
            </a:r>
          </a:p>
          <a:p>
            <a:pPr>
              <a:lnSpc>
                <a:spcPct val="90000"/>
              </a:lnSpc>
              <a:spcAft>
                <a:spcPts val="600"/>
              </a:spcAft>
            </a:pPr>
            <a:r>
              <a:rPr lang="en-US" sz="1600" dirty="0" err="1">
                <a:gradFill>
                  <a:gsLst>
                    <a:gs pos="2917">
                      <a:schemeClr val="tx1"/>
                    </a:gs>
                    <a:gs pos="30000">
                      <a:schemeClr val="tx1"/>
                    </a:gs>
                  </a:gsLst>
                  <a:lin ang="5400000" scaled="0"/>
                </a:gradFill>
              </a:rPr>
              <a:t>Baixo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custo</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associado</a:t>
            </a:r>
            <a:r>
              <a:rPr lang="en-US" sz="1600" dirty="0">
                <a:gradFill>
                  <a:gsLst>
                    <a:gs pos="2917">
                      <a:schemeClr val="tx1"/>
                    </a:gs>
                    <a:gs pos="30000">
                      <a:schemeClr val="tx1"/>
                    </a:gs>
                  </a:gsLst>
                  <a:lin ang="5400000" scaled="0"/>
                </a:gradFill>
              </a:rPr>
              <a:t> com </a:t>
            </a:r>
            <a:r>
              <a:rPr lang="en-US" sz="1600" dirty="0" err="1">
                <a:gradFill>
                  <a:gsLst>
                    <a:gs pos="2917">
                      <a:schemeClr val="tx1"/>
                    </a:gs>
                    <a:gs pos="30000">
                      <a:schemeClr val="tx1"/>
                    </a:gs>
                  </a:gsLst>
                  <a:lin ang="5400000" scaled="0"/>
                </a:gradFill>
              </a:rPr>
              <a:t>implantação</a:t>
            </a:r>
            <a:r>
              <a:rPr lang="en-US" sz="1600" dirty="0">
                <a:gradFill>
                  <a:gsLst>
                    <a:gs pos="2917">
                      <a:schemeClr val="tx1"/>
                    </a:gs>
                    <a:gs pos="30000">
                      <a:schemeClr val="tx1"/>
                    </a:gs>
                  </a:gsLst>
                  <a:lin ang="5400000" scaled="0"/>
                </a:gradFill>
              </a:rPr>
              <a:t> de apps</a:t>
            </a:r>
          </a:p>
          <a:p>
            <a:pPr>
              <a:lnSpc>
                <a:spcPct val="90000"/>
              </a:lnSpc>
              <a:spcAft>
                <a:spcPts val="600"/>
              </a:spcAft>
            </a:pPr>
            <a:r>
              <a:rPr lang="en-US" sz="1600" dirty="0">
                <a:gradFill>
                  <a:gsLst>
                    <a:gs pos="2917">
                      <a:schemeClr val="tx1"/>
                    </a:gs>
                    <a:gs pos="30000">
                      <a:schemeClr val="tx1"/>
                    </a:gs>
                  </a:gsLst>
                  <a:lin ang="5400000" scaled="0"/>
                </a:gradFill>
              </a:rPr>
              <a:t>Alta taxa de </a:t>
            </a:r>
            <a:r>
              <a:rPr lang="en-US" sz="1600" dirty="0" err="1">
                <a:gradFill>
                  <a:gsLst>
                    <a:gs pos="2917">
                      <a:schemeClr val="tx1"/>
                    </a:gs>
                    <a:gs pos="30000">
                      <a:schemeClr val="tx1"/>
                    </a:gs>
                  </a:gsLst>
                  <a:lin ang="5400000" scaled="0"/>
                </a:gradFill>
              </a:rPr>
              <a:t>consolidação</a:t>
            </a:r>
            <a:endParaRPr lang="en-US" sz="1600" dirty="0">
              <a:gradFill>
                <a:gsLst>
                  <a:gs pos="2917">
                    <a:schemeClr val="tx1"/>
                  </a:gs>
                  <a:gs pos="30000">
                    <a:schemeClr val="tx1"/>
                  </a:gs>
                </a:gsLst>
                <a:lin ang="5400000" scaled="0"/>
              </a:gradFill>
            </a:endParaRPr>
          </a:p>
        </p:txBody>
      </p:sp>
      <p:grpSp>
        <p:nvGrpSpPr>
          <p:cNvPr id="142" name="Group 141"/>
          <p:cNvGrpSpPr/>
          <p:nvPr/>
        </p:nvGrpSpPr>
        <p:grpSpPr>
          <a:xfrm>
            <a:off x="9849236" y="2397306"/>
            <a:ext cx="2147674" cy="1074686"/>
            <a:chOff x="9867795" y="2133904"/>
            <a:chExt cx="2147674" cy="1074686"/>
          </a:xfrm>
        </p:grpSpPr>
        <p:sp>
          <p:nvSpPr>
            <p:cNvPr id="128" name="TextBox 127"/>
            <p:cNvSpPr txBox="1"/>
            <p:nvPr/>
          </p:nvSpPr>
          <p:spPr>
            <a:xfrm>
              <a:off x="9867795" y="2580726"/>
              <a:ext cx="1919628"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accent4"/>
                      </a:gs>
                      <a:gs pos="30000">
                        <a:schemeClr val="accent4"/>
                      </a:gs>
                    </a:gsLst>
                  </a:gradFill>
                </a:rPr>
                <a:t>Containers</a:t>
              </a:r>
            </a:p>
          </p:txBody>
        </p:sp>
        <p:sp>
          <p:nvSpPr>
            <p:cNvPr id="140" name="Rectangle 139"/>
            <p:cNvSpPr/>
            <p:nvPr/>
          </p:nvSpPr>
          <p:spPr>
            <a:xfrm>
              <a:off x="9953502" y="2133904"/>
              <a:ext cx="2061967" cy="646331"/>
            </a:xfrm>
            <a:prstGeom prst="rect">
              <a:avLst/>
            </a:prstGeom>
          </p:spPr>
          <p:txBody>
            <a:bodyPr wrap="square">
              <a:spAutoFit/>
            </a:bodyPr>
            <a:lstStyle/>
            <a:p>
              <a:r>
                <a:rPr lang="en-US" dirty="0" err="1">
                  <a:gradFill>
                    <a:gsLst>
                      <a:gs pos="2917">
                        <a:schemeClr val="tx1"/>
                      </a:gs>
                      <a:gs pos="30000">
                        <a:schemeClr val="tx1"/>
                      </a:gs>
                    </a:gsLst>
                    <a:lin ang="5400000" scaled="0"/>
                  </a:gradFill>
                </a:rPr>
                <a:t>Pacotes</a:t>
              </a:r>
              <a:r>
                <a:rPr lang="en-US" dirty="0">
                  <a:gradFill>
                    <a:gsLst>
                      <a:gs pos="2917">
                        <a:schemeClr val="tx1"/>
                      </a:gs>
                      <a:gs pos="30000">
                        <a:schemeClr val="tx1"/>
                      </a:gs>
                    </a:gsLst>
                    <a:lin ang="5400000" scaled="0"/>
                  </a:gradFill>
                </a:rPr>
                <a:t> e apps em </a:t>
              </a:r>
              <a:r>
                <a:rPr lang="en-US" dirty="0" err="1">
                  <a:gradFill>
                    <a:gsLst>
                      <a:gs pos="2917">
                        <a:schemeClr val="tx1"/>
                      </a:gs>
                      <a:gs pos="30000">
                        <a:schemeClr val="tx1"/>
                      </a:gs>
                    </a:gsLst>
                    <a:lin ang="5400000" scaled="0"/>
                  </a:gradFill>
                </a:rPr>
                <a:t>execução</a:t>
              </a:r>
              <a:r>
                <a:rPr lang="en-US" dirty="0">
                  <a:gradFill>
                    <a:gsLst>
                      <a:gs pos="2917">
                        <a:schemeClr val="tx1"/>
                      </a:gs>
                      <a:gs pos="30000">
                        <a:schemeClr val="tx1"/>
                      </a:gs>
                    </a:gsLst>
                    <a:lin ang="5400000" scaled="0"/>
                  </a:gradFill>
                </a:rPr>
                <a:t> com</a:t>
              </a:r>
              <a:endParaRPr lang="en-US" dirty="0"/>
            </a:p>
          </p:txBody>
        </p:sp>
      </p:grpSp>
    </p:spTree>
    <p:extLst>
      <p:ext uri="{BB962C8B-B14F-4D97-AF65-F5344CB8AC3E}">
        <p14:creationId xmlns:p14="http://schemas.microsoft.com/office/powerpoint/2010/main" val="231668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left)">
                                      <p:cBhvr>
                                        <p:cTn id="14" dur="500"/>
                                        <p:tgtEl>
                                          <p:spTgt spid="5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0">
                                            <p:txEl>
                                              <p:pRg st="0" end="0"/>
                                            </p:txEl>
                                          </p:spTgt>
                                        </p:tgtEl>
                                        <p:attrNameLst>
                                          <p:attrName>style.visibility</p:attrName>
                                        </p:attrNameLst>
                                      </p:cBhvr>
                                      <p:to>
                                        <p:strVal val="visible"/>
                                      </p:to>
                                    </p:set>
                                    <p:animEffect transition="in" filter="fade">
                                      <p:cBhvr>
                                        <p:cTn id="18" dur="500"/>
                                        <p:tgtEl>
                                          <p:spTgt spid="60">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60">
                                            <p:txEl>
                                              <p:pRg st="1" end="1"/>
                                            </p:txEl>
                                          </p:spTgt>
                                        </p:tgtEl>
                                        <p:attrNameLst>
                                          <p:attrName>style.visibility</p:attrName>
                                        </p:attrNameLst>
                                      </p:cBhvr>
                                      <p:to>
                                        <p:strVal val="visible"/>
                                      </p:to>
                                    </p:set>
                                    <p:animEffect transition="in" filter="fade">
                                      <p:cBhvr>
                                        <p:cTn id="22" dur="500"/>
                                        <p:tgtEl>
                                          <p:spTgt spid="6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61">
                                            <p:txEl>
                                              <p:pRg st="0" end="0"/>
                                            </p:txEl>
                                          </p:spTgt>
                                        </p:tgtEl>
                                        <p:attrNameLst>
                                          <p:attrName>style.visibility</p:attrName>
                                        </p:attrNameLst>
                                      </p:cBhvr>
                                      <p:to>
                                        <p:strVal val="visible"/>
                                      </p:to>
                                    </p:set>
                                    <p:animEffect transition="in" filter="fade">
                                      <p:cBhvr>
                                        <p:cTn id="38" dur="500"/>
                                        <p:tgtEl>
                                          <p:spTgt spid="61">
                                            <p:txEl>
                                              <p:pRg st="0" end="0"/>
                                            </p:txEl>
                                          </p:spTgt>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61">
                                            <p:txEl>
                                              <p:pRg st="1" end="1"/>
                                            </p:txEl>
                                          </p:spTgt>
                                        </p:tgtEl>
                                        <p:attrNameLst>
                                          <p:attrName>style.visibility</p:attrName>
                                        </p:attrNameLst>
                                      </p:cBhvr>
                                      <p:to>
                                        <p:strVal val="visible"/>
                                      </p:to>
                                    </p:set>
                                    <p:animEffect transition="in" filter="fade">
                                      <p:cBhvr>
                                        <p:cTn id="42" dur="500"/>
                                        <p:tgtEl>
                                          <p:spTgt spid="61">
                                            <p:txEl>
                                              <p:pRg st="1" end="1"/>
                                            </p:txEl>
                                          </p:spTgt>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61">
                                            <p:txEl>
                                              <p:pRg st="2" end="2"/>
                                            </p:txEl>
                                          </p:spTgt>
                                        </p:tgtEl>
                                        <p:attrNameLst>
                                          <p:attrName>style.visibility</p:attrName>
                                        </p:attrNameLst>
                                      </p:cBhvr>
                                      <p:to>
                                        <p:strVal val="visible"/>
                                      </p:to>
                                    </p:set>
                                    <p:animEffect transition="in" filter="fade">
                                      <p:cBhvr>
                                        <p:cTn id="46" dur="500"/>
                                        <p:tgtEl>
                                          <p:spTgt spid="61">
                                            <p:txEl>
                                              <p:pRg st="2" end="2"/>
                                            </p:txEl>
                                          </p:spTgt>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61">
                                            <p:txEl>
                                              <p:pRg st="3" end="3"/>
                                            </p:txEl>
                                          </p:spTgt>
                                        </p:tgtEl>
                                        <p:attrNameLst>
                                          <p:attrName>style.visibility</p:attrName>
                                        </p:attrNameLst>
                                      </p:cBhvr>
                                      <p:to>
                                        <p:strVal val="visible"/>
                                      </p:to>
                                    </p:set>
                                    <p:animEffect transition="in" filter="fade">
                                      <p:cBhvr>
                                        <p:cTn id="50" dur="500"/>
                                        <p:tgtEl>
                                          <p:spTgt spid="61">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up)">
                                      <p:cBhvr>
                                        <p:cTn id="55" dur="500"/>
                                        <p:tgtEl>
                                          <p:spTgt spid="6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41"/>
                                        </p:tgtEl>
                                        <p:attrNameLst>
                                          <p:attrName>style.visibility</p:attrName>
                                        </p:attrNameLst>
                                      </p:cBhvr>
                                      <p:to>
                                        <p:strVal val="visible"/>
                                      </p:to>
                                    </p:set>
                                    <p:animEffect transition="in" filter="fade">
                                      <p:cBhvr>
                                        <p:cTn id="59" dur="500"/>
                                        <p:tgtEl>
                                          <p:spTgt spid="141"/>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wipe(left)">
                                      <p:cBhvr>
                                        <p:cTn id="63" dur="500"/>
                                        <p:tgtEl>
                                          <p:spTgt spid="127"/>
                                        </p:tgtEl>
                                      </p:cBhvr>
                                    </p:animEffect>
                                  </p:childTnLst>
                                </p:cTn>
                              </p:par>
                            </p:childTnLst>
                          </p:cTn>
                        </p:par>
                        <p:par>
                          <p:cTn id="64" fill="hold">
                            <p:stCondLst>
                              <p:cond delay="1500"/>
                            </p:stCondLst>
                            <p:childTnLst>
                              <p:par>
                                <p:cTn id="65" presetID="22" presetClass="entr" presetSubtype="8" fill="hold" nodeType="after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wipe(left)">
                                      <p:cBhvr>
                                        <p:cTn id="67" dur="500"/>
                                        <p:tgtEl>
                                          <p:spTgt spid="142"/>
                                        </p:tgtEl>
                                      </p:cBhvr>
                                    </p:animEffect>
                                  </p:childTnLst>
                                </p:cTn>
                              </p:par>
                            </p:childTnLst>
                          </p:cTn>
                        </p:par>
                        <p:par>
                          <p:cTn id="68" fill="hold">
                            <p:stCondLst>
                              <p:cond delay="2000"/>
                            </p:stCondLst>
                            <p:childTnLst>
                              <p:par>
                                <p:cTn id="69" presetID="22" presetClass="entr" presetSubtype="1" fill="hold" grpId="0" nodeType="afterEffect">
                                  <p:stCondLst>
                                    <p:cond delay="0"/>
                                  </p:stCondLst>
                                  <p:childTnLst>
                                    <p:set>
                                      <p:cBhvr>
                                        <p:cTn id="70" dur="1" fill="hold">
                                          <p:stCondLst>
                                            <p:cond delay="0"/>
                                          </p:stCondLst>
                                        </p:cTn>
                                        <p:tgtEl>
                                          <p:spTgt spid="129"/>
                                        </p:tgtEl>
                                        <p:attrNameLst>
                                          <p:attrName>style.visibility</p:attrName>
                                        </p:attrNameLst>
                                      </p:cBhvr>
                                      <p:to>
                                        <p:strVal val="visible"/>
                                      </p:to>
                                    </p:set>
                                    <p:animEffect transition="in" filter="wipe(up)">
                                      <p:cBhvr>
                                        <p:cTn id="7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8" grpId="0"/>
      <p:bldP spid="59" grpId="0"/>
      <p:bldP spid="60" grpId="0" uiExpand="1" build="p"/>
      <p:bldP spid="61" grpId="0" uiExpand="1" build="p"/>
      <p:bldP spid="127" grpId="0"/>
      <p:bldP spid="1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rapezoid 117"/>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3"/>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sp>
        <p:nvSpPr>
          <p:cNvPr id="61" name="Rounded Rectangle 60"/>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pt-BR" sz="2000" b="1" dirty="0">
                <a:solidFill>
                  <a:schemeClr val="tx1"/>
                </a:solidFill>
              </a:rPr>
              <a:t>Repositório</a:t>
            </a:r>
            <a:br>
              <a:rPr lang="pt-BR" sz="2000" b="1" dirty="0">
                <a:solidFill>
                  <a:schemeClr val="tx1"/>
                </a:solidFill>
              </a:rPr>
            </a:br>
            <a:r>
              <a:rPr lang="pt-BR" sz="2000" b="1" dirty="0">
                <a:solidFill>
                  <a:schemeClr val="tx1"/>
                </a:solidFill>
              </a:rPr>
              <a:t>Local</a:t>
            </a:r>
            <a:endParaRPr lang="en-US" sz="2000" b="1" dirty="0">
              <a:solidFill>
                <a:schemeClr val="tx1"/>
              </a:solidFill>
            </a:endParaRPr>
          </a:p>
        </p:txBody>
      </p:sp>
      <p:grpSp>
        <p:nvGrpSpPr>
          <p:cNvPr id="62" name="Group 61"/>
          <p:cNvGrpSpPr/>
          <p:nvPr/>
        </p:nvGrpSpPr>
        <p:grpSpPr>
          <a:xfrm>
            <a:off x="686258" y="4285091"/>
            <a:ext cx="1882150" cy="951832"/>
            <a:chOff x="4962561" y="2484878"/>
            <a:chExt cx="2522622" cy="1409700"/>
          </a:xfrm>
        </p:grpSpPr>
        <p:grpSp>
          <p:nvGrpSpPr>
            <p:cNvPr id="63" name="Group 62"/>
            <p:cNvGrpSpPr/>
            <p:nvPr/>
          </p:nvGrpSpPr>
          <p:grpSpPr>
            <a:xfrm>
              <a:off x="4962561" y="2484878"/>
              <a:ext cx="2522622" cy="1409700"/>
              <a:chOff x="3703637" y="1744662"/>
              <a:chExt cx="5181600" cy="2895600"/>
            </a:xfrm>
          </p:grpSpPr>
          <p:sp>
            <p:nvSpPr>
              <p:cNvPr id="75" name="Rectangle 74"/>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Right Bracket 75"/>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78" name="Left Bracket 77"/>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4" name="Straight Connector 63"/>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5151321" y="2732528"/>
              <a:ext cx="364693" cy="914400"/>
              <a:chOff x="5528956" y="2849562"/>
              <a:chExt cx="729385" cy="1828800"/>
            </a:xfrm>
          </p:grpSpPr>
          <p:cxnSp>
            <p:nvCxnSpPr>
              <p:cNvPr id="69" name="Straight Connector 68"/>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grpSp>
        <p:nvGrpSpPr>
          <p:cNvPr id="6" name="Group 5"/>
          <p:cNvGrpSpPr/>
          <p:nvPr/>
        </p:nvGrpSpPr>
        <p:grpSpPr>
          <a:xfrm>
            <a:off x="686258" y="3217449"/>
            <a:ext cx="1882150" cy="951832"/>
            <a:chOff x="686258" y="3413400"/>
            <a:chExt cx="1882150" cy="951832"/>
          </a:xfrm>
        </p:grpSpPr>
        <p:grpSp>
          <p:nvGrpSpPr>
            <p:cNvPr id="84" name="Group 83"/>
            <p:cNvGrpSpPr/>
            <p:nvPr/>
          </p:nvGrpSpPr>
          <p:grpSpPr>
            <a:xfrm>
              <a:off x="686258" y="3413400"/>
              <a:ext cx="1882150" cy="951832"/>
              <a:chOff x="3703637" y="1744662"/>
              <a:chExt cx="5181600" cy="2895600"/>
            </a:xfrm>
          </p:grpSpPr>
          <p:sp>
            <p:nvSpPr>
              <p:cNvPr id="94" name="Rectangle 93"/>
              <p:cNvSpPr/>
              <p:nvPr/>
            </p:nvSpPr>
            <p:spPr bwMode="auto">
              <a:xfrm>
                <a:off x="3789873" y="1829242"/>
                <a:ext cx="5013283"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Right Bracket 9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6" name="Left Bracket 9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sp>
          <p:nvSpPr>
            <p:cNvPr id="97" name="Rectangle 96"/>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p>
            <a:p>
              <a:pPr algn="ctr">
                <a:lnSpc>
                  <a:spcPct val="90000"/>
                </a:lnSpc>
              </a:pPr>
              <a:r>
                <a:rPr lang="pt-BR" dirty="0">
                  <a:gradFill>
                    <a:gsLst>
                      <a:gs pos="2917">
                        <a:srgbClr val="FFFFFF"/>
                      </a:gs>
                      <a:gs pos="30000">
                        <a:srgbClr val="FFFFFF"/>
                      </a:gs>
                    </a:gsLst>
                    <a:lin ang="5400000" scaled="0"/>
                  </a:gradFill>
                </a:rPr>
                <a:t>de Aplicação</a:t>
              </a:r>
              <a:endParaRPr lang="en-US" dirty="0">
                <a:gradFill>
                  <a:gsLst>
                    <a:gs pos="2917">
                      <a:srgbClr val="FFFFFF"/>
                    </a:gs>
                    <a:gs pos="30000">
                      <a:srgbClr val="FFFFFF"/>
                    </a:gs>
                  </a:gsLst>
                  <a:lin ang="5400000" scaled="0"/>
                </a:gradFill>
              </a:endParaRPr>
            </a:p>
          </p:txBody>
        </p:sp>
      </p:grpSp>
      <p:sp>
        <p:nvSpPr>
          <p:cNvPr id="5" name="Left Arrow 4"/>
          <p:cNvSpPr/>
          <p:nvPr/>
        </p:nvSpPr>
        <p:spPr bwMode="auto">
          <a:xfrm rot="738143">
            <a:off x="2343121" y="3650939"/>
            <a:ext cx="1166706" cy="295035"/>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79" name="Picture 78"/>
          <p:cNvPicPr>
            <a:picLocks noChangeAspect="1"/>
          </p:cNvPicPr>
          <p:nvPr/>
        </p:nvPicPr>
        <p:blipFill>
          <a:blip r:embed="rId3"/>
          <a:stretch>
            <a:fillRect/>
          </a:stretch>
        </p:blipFill>
        <p:spPr>
          <a:xfrm>
            <a:off x="3483133" y="3159535"/>
            <a:ext cx="2872629" cy="1645920"/>
          </a:xfrm>
          <a:prstGeom prst="rect">
            <a:avLst/>
          </a:prstGeom>
        </p:spPr>
      </p:pic>
      <p:sp>
        <p:nvSpPr>
          <p:cNvPr id="80" name="TextBox 79"/>
          <p:cNvSpPr txBox="1"/>
          <p:nvPr/>
        </p:nvSpPr>
        <p:spPr>
          <a:xfrm>
            <a:off x="3865957" y="3508008"/>
            <a:ext cx="2106987"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98" name="Picture 97"/>
          <p:cNvPicPr>
            <a:picLocks noChangeAspect="1"/>
          </p:cNvPicPr>
          <p:nvPr/>
        </p:nvPicPr>
        <p:blipFill>
          <a:blip r:embed="rId5">
            <a:duotone>
              <a:schemeClr val="bg2">
                <a:shade val="45000"/>
                <a:satMod val="135000"/>
              </a:schemeClr>
              <a:prstClr val="white"/>
            </a:duotone>
          </a:blip>
          <a:stretch>
            <a:fillRect/>
          </a:stretch>
        </p:blipFill>
        <p:spPr>
          <a:xfrm>
            <a:off x="9787204" y="2355738"/>
            <a:ext cx="2015267" cy="1152270"/>
          </a:xfrm>
          <a:prstGeom prst="rect">
            <a:avLst/>
          </a:prstGeom>
        </p:spPr>
      </p:pic>
    </p:spTree>
    <p:extLst>
      <p:ext uri="{BB962C8B-B14F-4D97-AF65-F5344CB8AC3E}">
        <p14:creationId xmlns:p14="http://schemas.microsoft.com/office/powerpoint/2010/main" val="15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rapezoid 60"/>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2" name="Rounded Rectangle 61"/>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3" name="Group 62"/>
          <p:cNvGrpSpPr/>
          <p:nvPr/>
        </p:nvGrpSpPr>
        <p:grpSpPr>
          <a:xfrm>
            <a:off x="686258" y="4285091"/>
            <a:ext cx="1882150" cy="951832"/>
            <a:chOff x="4962561" y="2484878"/>
            <a:chExt cx="2522622" cy="1409700"/>
          </a:xfrm>
        </p:grpSpPr>
        <p:grpSp>
          <p:nvGrpSpPr>
            <p:cNvPr id="64" name="Group 63"/>
            <p:cNvGrpSpPr/>
            <p:nvPr/>
          </p:nvGrpSpPr>
          <p:grpSpPr>
            <a:xfrm>
              <a:off x="4962561" y="2484878"/>
              <a:ext cx="2522622" cy="1409700"/>
              <a:chOff x="3703637" y="1744662"/>
              <a:chExt cx="5181600" cy="2895600"/>
            </a:xfrm>
          </p:grpSpPr>
          <p:sp>
            <p:nvSpPr>
              <p:cNvPr id="84" name="Rectangle 8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Right Bracket 8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6" name="Left Bracket 8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5" name="Straight Connector 6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151321" y="2732528"/>
              <a:ext cx="364693" cy="914400"/>
              <a:chOff x="5528956" y="2849562"/>
              <a:chExt cx="729385" cy="1828800"/>
            </a:xfrm>
          </p:grpSpPr>
          <p:cxnSp>
            <p:nvCxnSpPr>
              <p:cNvPr id="70" name="Straight Connector 6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grpSp>
        <p:nvGrpSpPr>
          <p:cNvPr id="88" name="Group 87"/>
          <p:cNvGrpSpPr/>
          <p:nvPr/>
        </p:nvGrpSpPr>
        <p:grpSpPr>
          <a:xfrm>
            <a:off x="686258" y="3217449"/>
            <a:ext cx="1882150" cy="951832"/>
            <a:chOff x="686258" y="3413400"/>
            <a:chExt cx="1882150" cy="951832"/>
          </a:xfrm>
        </p:grpSpPr>
        <p:grpSp>
          <p:nvGrpSpPr>
            <p:cNvPr id="89" name="Group 88"/>
            <p:cNvGrpSpPr/>
            <p:nvPr/>
          </p:nvGrpSpPr>
          <p:grpSpPr>
            <a:xfrm>
              <a:off x="686258" y="3413400"/>
              <a:ext cx="1882150" cy="951832"/>
              <a:chOff x="4962561" y="2484878"/>
              <a:chExt cx="2522622" cy="1409700"/>
            </a:xfrm>
          </p:grpSpPr>
          <p:grpSp>
            <p:nvGrpSpPr>
              <p:cNvPr id="91" name="Group 90"/>
              <p:cNvGrpSpPr/>
              <p:nvPr/>
            </p:nvGrpSpPr>
            <p:grpSpPr>
              <a:xfrm>
                <a:off x="4962561" y="2484878"/>
                <a:ext cx="2522622" cy="1409700"/>
                <a:chOff x="3703637" y="1744662"/>
                <a:chExt cx="5181600" cy="2895600"/>
              </a:xfrm>
            </p:grpSpPr>
            <p:sp>
              <p:nvSpPr>
                <p:cNvPr id="101" name="Rectangle 100"/>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Right Bracket 102"/>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4" name="Left Bracket 103"/>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92" name="Straight Connector 91"/>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151321" y="2732528"/>
                <a:ext cx="364693" cy="914400"/>
                <a:chOff x="5528956" y="2849562"/>
                <a:chExt cx="729385" cy="1828800"/>
              </a:xfrm>
            </p:grpSpPr>
            <p:cxnSp>
              <p:nvCxnSpPr>
                <p:cNvPr id="97" name="Straight Connector 96"/>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0" name="Rectangle 89"/>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 de </a:t>
              </a:r>
              <a:r>
                <a:rPr lang="en-US" dirty="0" err="1">
                  <a:gradFill>
                    <a:gsLst>
                      <a:gs pos="2917">
                        <a:srgbClr val="FFFFFF"/>
                      </a:gs>
                      <a:gs pos="30000">
                        <a:srgbClr val="FFFFFF"/>
                      </a:gs>
                    </a:gsLst>
                    <a:lin ang="5400000" scaled="0"/>
                  </a:gradFill>
                </a:rPr>
                <a:t>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616" y="2247235"/>
            <a:ext cx="1773510" cy="407795"/>
          </a:xfrm>
          <a:prstGeom prst="rect">
            <a:avLst/>
          </a:prstGeom>
        </p:spPr>
      </p:pic>
      <p:pic>
        <p:nvPicPr>
          <p:cNvPr id="115" name="Picture 114"/>
          <p:cNvPicPr>
            <a:picLocks noChangeAspect="1"/>
          </p:cNvPicPr>
          <p:nvPr/>
        </p:nvPicPr>
        <p:blipFill>
          <a:blip r:embed="rId4"/>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5"/>
          <a:stretch>
            <a:fillRect/>
          </a:stretch>
        </p:blipFill>
        <p:spPr>
          <a:xfrm>
            <a:off x="9787204" y="2355738"/>
            <a:ext cx="2015267" cy="115227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a:p>
            <a:pPr defTabSz="932398" fontAlgn="base">
              <a:spcBef>
                <a:spcPct val="0"/>
              </a:spcBef>
              <a:spcAft>
                <a:spcPct val="0"/>
              </a:spcAft>
            </a:pPr>
            <a:r>
              <a:rPr lang="en-US" dirty="0">
                <a:gradFill>
                  <a:gsLst>
                    <a:gs pos="16814">
                      <a:srgbClr val="FFFFFF"/>
                    </a:gs>
                    <a:gs pos="46000">
                      <a:srgbClr val="FFFFFF"/>
                    </a:gs>
                  </a:gsLst>
                  <a:lin ang="5400000" scaled="0"/>
                </a:gradFill>
              </a:rPr>
              <a:t>C:\nodeJS</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9535"/>
            <a:ext cx="2872629" cy="1645920"/>
          </a:xfrm>
          <a:prstGeom prst="rect">
            <a:avLst/>
          </a:prstGeom>
        </p:spPr>
      </p:pic>
      <p:sp>
        <p:nvSpPr>
          <p:cNvPr id="80" name="TextBox 79"/>
          <p:cNvSpPr txBox="1"/>
          <p:nvPr/>
        </p:nvSpPr>
        <p:spPr>
          <a:xfrm>
            <a:off x="3865953" y="3508008"/>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75" name="Picture 74"/>
          <p:cNvPicPr>
            <a:picLocks noChangeAspect="1"/>
          </p:cNvPicPr>
          <p:nvPr/>
        </p:nvPicPr>
        <p:blipFill>
          <a:blip r:embed="rId6"/>
          <a:stretch>
            <a:fillRect/>
          </a:stretch>
        </p:blipFill>
        <p:spPr>
          <a:xfrm>
            <a:off x="3472336" y="1413269"/>
            <a:ext cx="2878638" cy="1645920"/>
          </a:xfrm>
          <a:prstGeom prst="rect">
            <a:avLst/>
          </a:prstGeom>
        </p:spPr>
      </p:pic>
      <p:sp>
        <p:nvSpPr>
          <p:cNvPr id="76" name="TextBox 75"/>
          <p:cNvSpPr txBox="1"/>
          <p:nvPr/>
        </p:nvSpPr>
        <p:spPr>
          <a:xfrm>
            <a:off x="3464241" y="1943019"/>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8" name="Rectangle 77"/>
          <p:cNvSpPr/>
          <p:nvPr/>
        </p:nvSpPr>
        <p:spPr bwMode="auto">
          <a:xfrm>
            <a:off x="6503483" y="187915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i="1" dirty="0">
                <a:gradFill>
                  <a:gsLst>
                    <a:gs pos="16814">
                      <a:srgbClr val="FFFFFF"/>
                    </a:gs>
                    <a:gs pos="46000">
                      <a:srgbClr val="FFFFFF"/>
                    </a:gs>
                  </a:gsLst>
                  <a:lin ang="5400000" scaled="0"/>
                </a:gradFill>
              </a:rPr>
              <a:t>Empty</a:t>
            </a:r>
          </a:p>
        </p:txBody>
      </p:sp>
      <p:sp>
        <p:nvSpPr>
          <p:cNvPr id="81" name="Right Arrow 80"/>
          <p:cNvSpPr/>
          <p:nvPr/>
        </p:nvSpPr>
        <p:spPr bwMode="auto">
          <a:xfrm>
            <a:off x="9179032" y="3784295"/>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8466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rapezoid 60"/>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2" name="Rounded Rectangle 61"/>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3" name="Group 62"/>
          <p:cNvGrpSpPr/>
          <p:nvPr/>
        </p:nvGrpSpPr>
        <p:grpSpPr>
          <a:xfrm>
            <a:off x="686258" y="4285091"/>
            <a:ext cx="1882150" cy="951832"/>
            <a:chOff x="4962561" y="2484878"/>
            <a:chExt cx="2522622" cy="1409700"/>
          </a:xfrm>
        </p:grpSpPr>
        <p:grpSp>
          <p:nvGrpSpPr>
            <p:cNvPr id="64" name="Group 63"/>
            <p:cNvGrpSpPr/>
            <p:nvPr/>
          </p:nvGrpSpPr>
          <p:grpSpPr>
            <a:xfrm>
              <a:off x="4962561" y="2484878"/>
              <a:ext cx="2522622" cy="1409700"/>
              <a:chOff x="3703637" y="1744662"/>
              <a:chExt cx="5181600" cy="2895600"/>
            </a:xfrm>
          </p:grpSpPr>
          <p:sp>
            <p:nvSpPr>
              <p:cNvPr id="86" name="Rectangle 85"/>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8" name="Left Bracket 87"/>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5" name="Straight Connector 6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151321" y="2732528"/>
              <a:ext cx="364693" cy="914400"/>
              <a:chOff x="5528956" y="2849562"/>
              <a:chExt cx="729385" cy="1828800"/>
            </a:xfrm>
          </p:grpSpPr>
          <p:cxnSp>
            <p:nvCxnSpPr>
              <p:cNvPr id="70" name="Straight Connector 6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grpSp>
        <p:nvGrpSpPr>
          <p:cNvPr id="90" name="Group 89"/>
          <p:cNvGrpSpPr/>
          <p:nvPr/>
        </p:nvGrpSpPr>
        <p:grpSpPr>
          <a:xfrm>
            <a:off x="686258" y="3217449"/>
            <a:ext cx="1882150" cy="951832"/>
            <a:chOff x="686258" y="3413400"/>
            <a:chExt cx="1882150" cy="951832"/>
          </a:xfrm>
        </p:grpSpPr>
        <p:grpSp>
          <p:nvGrpSpPr>
            <p:cNvPr id="91" name="Group 90"/>
            <p:cNvGrpSpPr/>
            <p:nvPr/>
          </p:nvGrpSpPr>
          <p:grpSpPr>
            <a:xfrm>
              <a:off x="686258" y="3413400"/>
              <a:ext cx="1882150" cy="951832"/>
              <a:chOff x="4962561" y="2484878"/>
              <a:chExt cx="2522622" cy="1409700"/>
            </a:xfrm>
          </p:grpSpPr>
          <p:grpSp>
            <p:nvGrpSpPr>
              <p:cNvPr id="93" name="Group 92"/>
              <p:cNvGrpSpPr/>
              <p:nvPr/>
            </p:nvGrpSpPr>
            <p:grpSpPr>
              <a:xfrm>
                <a:off x="4962561" y="2484878"/>
                <a:ext cx="2522622" cy="1409700"/>
                <a:chOff x="3703637" y="1744662"/>
                <a:chExt cx="5181600" cy="2895600"/>
              </a:xfrm>
            </p:grpSpPr>
            <p:sp>
              <p:nvSpPr>
                <p:cNvPr id="104" name="Rectangle 10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ight Bracket 10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6" name="Left Bracket 10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94" name="Straight Connector 93"/>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151321" y="2732528"/>
                <a:ext cx="364693" cy="914400"/>
                <a:chOff x="5528956" y="2849562"/>
                <a:chExt cx="729385" cy="1828800"/>
              </a:xfrm>
            </p:grpSpPr>
            <p:cxnSp>
              <p:nvCxnSpPr>
                <p:cNvPr id="99" name="Straight Connector 98"/>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2" name="Rectangle 91"/>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p>
            <a:p>
              <a:pPr algn="ctr">
                <a:lnSpc>
                  <a:spcPct val="90000"/>
                </a:lnSpc>
              </a:pPr>
              <a:r>
                <a:rPr lang="pt-BR" dirty="0">
                  <a:gradFill>
                    <a:gsLst>
                      <a:gs pos="2917">
                        <a:srgbClr val="FFFFFF"/>
                      </a:gs>
                      <a:gs pos="30000">
                        <a:srgbClr val="FFFFFF"/>
                      </a:gs>
                    </a:gsLst>
                    <a:lin ang="5400000" scaled="0"/>
                  </a:gradFill>
                </a:rPr>
                <a:t>de 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616" y="2247235"/>
            <a:ext cx="1773510" cy="407795"/>
          </a:xfrm>
          <a:prstGeom prst="rect">
            <a:avLst/>
          </a:prstGeom>
        </p:spPr>
      </p:pic>
      <p:pic>
        <p:nvPicPr>
          <p:cNvPr id="115" name="Picture 114"/>
          <p:cNvPicPr>
            <a:picLocks noChangeAspect="1"/>
          </p:cNvPicPr>
          <p:nvPr/>
        </p:nvPicPr>
        <p:blipFill>
          <a:blip r:embed="rId4"/>
          <a:stretch>
            <a:fillRect/>
          </a:stretch>
        </p:blipFill>
        <p:spPr>
          <a:xfrm>
            <a:off x="3475037" y="4942735"/>
            <a:ext cx="2872629" cy="1645920"/>
          </a:xfrm>
          <a:prstGeom prst="rect">
            <a:avLst/>
          </a:prstGeom>
        </p:spPr>
      </p:pic>
      <p:sp>
        <p:nvSpPr>
          <p:cNvPr id="119" name="Rounded Rectangle 118"/>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20" name="Picture 119"/>
          <p:cNvPicPr>
            <a:picLocks noChangeAspect="1"/>
          </p:cNvPicPr>
          <p:nvPr/>
        </p:nvPicPr>
        <p:blipFill>
          <a:blip r:embed="rId5"/>
          <a:stretch>
            <a:fillRect/>
          </a:stretch>
        </p:blipFill>
        <p:spPr>
          <a:xfrm>
            <a:off x="9787204" y="2355738"/>
            <a:ext cx="2015267" cy="115227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4" name="Rectangle 73"/>
          <p:cNvSpPr/>
          <p:nvPr/>
        </p:nvSpPr>
        <p:spPr bwMode="auto">
          <a:xfrm>
            <a:off x="9800819" y="3705230"/>
            <a:ext cx="2001652"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a:p>
            <a:pPr defTabSz="932398" fontAlgn="base">
              <a:spcBef>
                <a:spcPct val="0"/>
              </a:spcBef>
              <a:spcAft>
                <a:spcPct val="0"/>
              </a:spcAft>
            </a:pPr>
            <a:r>
              <a:rPr lang="en-US" dirty="0">
                <a:gradFill>
                  <a:gsLst>
                    <a:gs pos="16814">
                      <a:srgbClr val="FFFFFF"/>
                    </a:gs>
                    <a:gs pos="46000">
                      <a:srgbClr val="FFFFFF"/>
                    </a:gs>
                  </a:gsLst>
                  <a:lin ang="5400000" scaled="0"/>
                </a:gradFill>
              </a:rPr>
              <a:t>C:\nodeJS</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9535"/>
            <a:ext cx="2872629" cy="1645920"/>
          </a:xfrm>
          <a:prstGeom prst="rect">
            <a:avLst/>
          </a:prstGeom>
        </p:spPr>
      </p:pic>
      <p:sp>
        <p:nvSpPr>
          <p:cNvPr id="80" name="TextBox 79"/>
          <p:cNvSpPr txBox="1"/>
          <p:nvPr/>
        </p:nvSpPr>
        <p:spPr>
          <a:xfrm>
            <a:off x="3886794" y="3508008"/>
            <a:ext cx="2065310"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75" name="Picture 74"/>
          <p:cNvPicPr>
            <a:picLocks noChangeAspect="1"/>
          </p:cNvPicPr>
          <p:nvPr/>
        </p:nvPicPr>
        <p:blipFill>
          <a:blip r:embed="rId6"/>
          <a:stretch>
            <a:fillRect/>
          </a:stretch>
        </p:blipFill>
        <p:spPr>
          <a:xfrm>
            <a:off x="3472336" y="1413269"/>
            <a:ext cx="2878638" cy="1645920"/>
          </a:xfrm>
          <a:prstGeom prst="rect">
            <a:avLst/>
          </a:prstGeom>
        </p:spPr>
      </p:pic>
      <p:sp>
        <p:nvSpPr>
          <p:cNvPr id="76" name="TextBox 75"/>
          <p:cNvSpPr txBox="1"/>
          <p:nvPr/>
        </p:nvSpPr>
        <p:spPr>
          <a:xfrm>
            <a:off x="3464241" y="1943019"/>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8" name="Rectangle 77"/>
          <p:cNvSpPr/>
          <p:nvPr/>
        </p:nvSpPr>
        <p:spPr bwMode="auto">
          <a:xfrm>
            <a:off x="6503483" y="187915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i="1" dirty="0">
                <a:gradFill>
                  <a:gsLst>
                    <a:gs pos="16814">
                      <a:srgbClr val="FFFFFF"/>
                    </a:gs>
                    <a:gs pos="46000">
                      <a:srgbClr val="FFFFFF"/>
                    </a:gs>
                  </a:gsLst>
                  <a:lin ang="5400000" scaled="0"/>
                </a:gradFill>
              </a:rPr>
              <a:t>Empty</a:t>
            </a:r>
          </a:p>
        </p:txBody>
      </p:sp>
      <p:sp>
        <p:nvSpPr>
          <p:cNvPr id="81" name="Rectangle 80"/>
          <p:cNvSpPr/>
          <p:nvPr/>
        </p:nvSpPr>
        <p:spPr bwMode="auto">
          <a:xfrm>
            <a:off x="9787204" y="1117413"/>
            <a:ext cx="2001652" cy="711784"/>
          </a:xfrm>
          <a:prstGeom prst="rect">
            <a:avLst/>
          </a:prstGeom>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dirty="0">
                <a:solidFill>
                  <a:srgbClr val="000000"/>
                </a:solidFill>
              </a:rPr>
              <a:t>C:\myApp</a:t>
            </a:r>
          </a:p>
        </p:txBody>
      </p:sp>
      <p:sp>
        <p:nvSpPr>
          <p:cNvPr id="82" name="Down Arrow 81"/>
          <p:cNvSpPr/>
          <p:nvPr/>
        </p:nvSpPr>
        <p:spPr bwMode="auto">
          <a:xfrm>
            <a:off x="10190032" y="1828011"/>
            <a:ext cx="1195996" cy="631068"/>
          </a:xfrm>
          <a:prstGeom prst="down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84" name="Right Arrow 83"/>
          <p:cNvSpPr/>
          <p:nvPr/>
        </p:nvSpPr>
        <p:spPr bwMode="auto">
          <a:xfrm>
            <a:off x="9179032" y="3784295"/>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60302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rapezoid 60"/>
          <p:cNvSpPr/>
          <p:nvPr/>
        </p:nvSpPr>
        <p:spPr bwMode="auto">
          <a:xfrm rot="16200000">
            <a:off x="1568699" y="2327731"/>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2" name="Rounded Rectangle 61"/>
          <p:cNvSpPr/>
          <p:nvPr/>
        </p:nvSpPr>
        <p:spPr bwMode="auto">
          <a:xfrm>
            <a:off x="526387" y="192971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3" name="Group 62"/>
          <p:cNvGrpSpPr/>
          <p:nvPr/>
        </p:nvGrpSpPr>
        <p:grpSpPr>
          <a:xfrm>
            <a:off x="686258" y="4285091"/>
            <a:ext cx="1882150" cy="951832"/>
            <a:chOff x="4962561" y="2484878"/>
            <a:chExt cx="2522622" cy="1409700"/>
          </a:xfrm>
        </p:grpSpPr>
        <p:grpSp>
          <p:nvGrpSpPr>
            <p:cNvPr id="64" name="Group 63"/>
            <p:cNvGrpSpPr/>
            <p:nvPr/>
          </p:nvGrpSpPr>
          <p:grpSpPr>
            <a:xfrm>
              <a:off x="4962561" y="2484878"/>
              <a:ext cx="2522622" cy="1409700"/>
              <a:chOff x="3703637" y="1744662"/>
              <a:chExt cx="5181600" cy="2895600"/>
            </a:xfrm>
          </p:grpSpPr>
          <p:sp>
            <p:nvSpPr>
              <p:cNvPr id="86" name="Rectangle 85"/>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ight Bracket 86"/>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8" name="Left Bracket 87"/>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5" name="Straight Connector 6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151321" y="2732528"/>
              <a:ext cx="364693" cy="914400"/>
              <a:chOff x="5528956" y="2849562"/>
              <a:chExt cx="729385" cy="1828800"/>
            </a:xfrm>
          </p:grpSpPr>
          <p:cxnSp>
            <p:nvCxnSpPr>
              <p:cNvPr id="70" name="Straight Connector 6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54730"/>
            <a:ext cx="1773510" cy="407795"/>
          </a:xfrm>
          <a:prstGeom prst="rect">
            <a:avLst/>
          </a:prstGeom>
        </p:spPr>
      </p:pic>
      <p:grpSp>
        <p:nvGrpSpPr>
          <p:cNvPr id="90" name="Group 89"/>
          <p:cNvGrpSpPr/>
          <p:nvPr/>
        </p:nvGrpSpPr>
        <p:grpSpPr>
          <a:xfrm>
            <a:off x="686258" y="3217449"/>
            <a:ext cx="1882150" cy="951832"/>
            <a:chOff x="686258" y="3413400"/>
            <a:chExt cx="1882150" cy="951832"/>
          </a:xfrm>
        </p:grpSpPr>
        <p:grpSp>
          <p:nvGrpSpPr>
            <p:cNvPr id="91" name="Group 90"/>
            <p:cNvGrpSpPr/>
            <p:nvPr/>
          </p:nvGrpSpPr>
          <p:grpSpPr>
            <a:xfrm>
              <a:off x="686258" y="3413400"/>
              <a:ext cx="1882150" cy="951832"/>
              <a:chOff x="4962561" y="2484878"/>
              <a:chExt cx="2522622" cy="1409700"/>
            </a:xfrm>
          </p:grpSpPr>
          <p:grpSp>
            <p:nvGrpSpPr>
              <p:cNvPr id="93" name="Group 92"/>
              <p:cNvGrpSpPr/>
              <p:nvPr/>
            </p:nvGrpSpPr>
            <p:grpSpPr>
              <a:xfrm>
                <a:off x="4962561" y="2484878"/>
                <a:ext cx="2522622" cy="1409700"/>
                <a:chOff x="3703637" y="1744662"/>
                <a:chExt cx="5181600" cy="2895600"/>
              </a:xfrm>
            </p:grpSpPr>
            <p:sp>
              <p:nvSpPr>
                <p:cNvPr id="104" name="Rectangle 10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ight Bracket 10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6" name="Left Bracket 10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94" name="Straight Connector 93"/>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5151321" y="2732528"/>
                <a:ext cx="364693" cy="914400"/>
                <a:chOff x="5528956" y="2849562"/>
                <a:chExt cx="729385" cy="1828800"/>
              </a:xfrm>
            </p:grpSpPr>
            <p:cxnSp>
              <p:nvCxnSpPr>
                <p:cNvPr id="99" name="Straight Connector 98"/>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2" name="Rectangle 91"/>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br>
                <a:rPr lang="en-US" dirty="0">
                  <a:gradFill>
                    <a:gsLst>
                      <a:gs pos="2917">
                        <a:srgbClr val="FFFFFF"/>
                      </a:gs>
                      <a:gs pos="30000">
                        <a:srgbClr val="FFFFFF"/>
                      </a:gs>
                    </a:gsLst>
                    <a:lin ang="5400000" scaled="0"/>
                  </a:gradFill>
                </a:rPr>
              </a:br>
              <a:r>
                <a:rPr lang="en-US" dirty="0">
                  <a:gradFill>
                    <a:gsLst>
                      <a:gs pos="2917">
                        <a:srgbClr val="FFFFFF"/>
                      </a:gs>
                      <a:gs pos="30000">
                        <a:srgbClr val="FFFFFF"/>
                      </a:gs>
                    </a:gsLst>
                    <a:lin ang="5400000" scaled="0"/>
                  </a:gradFill>
                </a:rPr>
                <a:t>de </a:t>
              </a:r>
              <a:r>
                <a:rPr lang="en-US" dirty="0" err="1">
                  <a:gradFill>
                    <a:gsLst>
                      <a:gs pos="2917">
                        <a:srgbClr val="FFFFFF"/>
                      </a:gs>
                      <a:gs pos="30000">
                        <a:srgbClr val="FFFFFF"/>
                      </a:gs>
                    </a:gsLst>
                    <a:lin ang="5400000" scaled="0"/>
                  </a:gradFill>
                </a:rPr>
                <a:t>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50279"/>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4"/>
          <a:stretch>
            <a:fillRect/>
          </a:stretch>
        </p:blipFill>
        <p:spPr>
          <a:xfrm>
            <a:off x="3475037" y="4942735"/>
            <a:ext cx="2872629" cy="164592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65351"/>
            <a:ext cx="1773510" cy="407795"/>
          </a:xfrm>
          <a:prstGeom prst="rect">
            <a:avLst/>
          </a:prstGeom>
        </p:spPr>
      </p:pic>
      <p:sp>
        <p:nvSpPr>
          <p:cNvPr id="3" name="TextBox 2"/>
          <p:cNvSpPr txBox="1"/>
          <p:nvPr/>
        </p:nvSpPr>
        <p:spPr>
          <a:xfrm>
            <a:off x="3823393" y="5101486"/>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2619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7" name="Rectangle 76"/>
          <p:cNvSpPr/>
          <p:nvPr/>
        </p:nvSpPr>
        <p:spPr bwMode="auto">
          <a:xfrm>
            <a:off x="6514280" y="3683327"/>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9535"/>
            <a:ext cx="2872629" cy="1645920"/>
          </a:xfrm>
          <a:prstGeom prst="rect">
            <a:avLst/>
          </a:prstGeom>
        </p:spPr>
      </p:pic>
      <p:sp>
        <p:nvSpPr>
          <p:cNvPr id="80" name="TextBox 79"/>
          <p:cNvSpPr txBox="1"/>
          <p:nvPr/>
        </p:nvSpPr>
        <p:spPr>
          <a:xfrm>
            <a:off x="3865953" y="3508008"/>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75" name="Picture 74"/>
          <p:cNvPicPr>
            <a:picLocks noChangeAspect="1"/>
          </p:cNvPicPr>
          <p:nvPr/>
        </p:nvPicPr>
        <p:blipFill>
          <a:blip r:embed="rId5"/>
          <a:stretch>
            <a:fillRect/>
          </a:stretch>
        </p:blipFill>
        <p:spPr>
          <a:xfrm>
            <a:off x="3472336" y="1413269"/>
            <a:ext cx="2878638" cy="1645920"/>
          </a:xfrm>
          <a:prstGeom prst="rect">
            <a:avLst/>
          </a:prstGeom>
        </p:spPr>
      </p:pic>
      <p:sp>
        <p:nvSpPr>
          <p:cNvPr id="76" name="TextBox 75"/>
          <p:cNvSpPr txBox="1"/>
          <p:nvPr/>
        </p:nvSpPr>
        <p:spPr>
          <a:xfrm>
            <a:off x="3464241" y="1943019"/>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8" name="Rectangle 77"/>
          <p:cNvSpPr/>
          <p:nvPr/>
        </p:nvSpPr>
        <p:spPr bwMode="auto">
          <a:xfrm>
            <a:off x="6503483" y="187915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C:\myApp</a:t>
            </a:r>
          </a:p>
        </p:txBody>
      </p:sp>
      <p:sp>
        <p:nvSpPr>
          <p:cNvPr id="107" name="Rounded Rectangle 106"/>
          <p:cNvSpPr/>
          <p:nvPr/>
        </p:nvSpPr>
        <p:spPr bwMode="auto">
          <a:xfrm>
            <a:off x="9679643" y="2021133"/>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108" name="Picture 107"/>
          <p:cNvPicPr>
            <a:picLocks noChangeAspect="1"/>
          </p:cNvPicPr>
          <p:nvPr/>
        </p:nvPicPr>
        <p:blipFill>
          <a:blip r:embed="rId6"/>
          <a:stretch>
            <a:fillRect/>
          </a:stretch>
        </p:blipFill>
        <p:spPr>
          <a:xfrm>
            <a:off x="9787204" y="2355738"/>
            <a:ext cx="2015267" cy="1152270"/>
          </a:xfrm>
          <a:prstGeom prst="rect">
            <a:avLst/>
          </a:prstGeom>
        </p:spPr>
      </p:pic>
      <p:sp>
        <p:nvSpPr>
          <p:cNvPr id="109" name="Rectangle 108"/>
          <p:cNvSpPr/>
          <p:nvPr/>
        </p:nvSpPr>
        <p:spPr bwMode="auto">
          <a:xfrm>
            <a:off x="9800819" y="3705230"/>
            <a:ext cx="2001652" cy="9973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32398" fontAlgn="base">
              <a:spcBef>
                <a:spcPct val="0"/>
              </a:spcBef>
              <a:spcAft>
                <a:spcPct val="0"/>
              </a:spcAft>
            </a:pPr>
            <a:r>
              <a:rPr lang="en-US" dirty="0">
                <a:gradFill>
                  <a:gsLst>
                    <a:gs pos="16814">
                      <a:srgbClr val="FFFFFF"/>
                    </a:gs>
                    <a:gs pos="46000">
                      <a:srgbClr val="FFFFFF"/>
                    </a:gs>
                  </a:gsLst>
                  <a:lin ang="5400000" scaled="0"/>
                </a:gradFill>
              </a:rPr>
              <a:t>C:\Windows\*</a:t>
            </a:r>
          </a:p>
          <a:p>
            <a:pPr defTabSz="932398" fontAlgn="base">
              <a:spcBef>
                <a:spcPct val="0"/>
              </a:spcBef>
              <a:spcAft>
                <a:spcPct val="0"/>
              </a:spcAft>
            </a:pPr>
            <a:r>
              <a:rPr lang="en-US" dirty="0">
                <a:gradFill>
                  <a:gsLst>
                    <a:gs pos="16814">
                      <a:srgbClr val="FFFFFF"/>
                    </a:gs>
                    <a:gs pos="46000">
                      <a:srgbClr val="FFFFFF"/>
                    </a:gs>
                  </a:gsLst>
                  <a:lin ang="5400000" scaled="0"/>
                </a:gradFill>
              </a:rPr>
              <a:t>C:\nodeJS</a:t>
            </a:r>
          </a:p>
          <a:p>
            <a:pPr defTabSz="932398" fontAlgn="base">
              <a:spcBef>
                <a:spcPct val="0"/>
              </a:spcBef>
              <a:spcAft>
                <a:spcPct val="0"/>
              </a:spcAft>
            </a:pPr>
            <a:r>
              <a:rPr lang="en-US" dirty="0">
                <a:gradFill>
                  <a:gsLst>
                    <a:gs pos="16814">
                      <a:srgbClr val="FFFFFF"/>
                    </a:gs>
                    <a:gs pos="46000">
                      <a:srgbClr val="FFFFFF"/>
                    </a:gs>
                  </a:gsLst>
                  <a:lin ang="5400000" scaled="0"/>
                </a:gradFill>
              </a:rPr>
              <a:t>C:\myApp</a:t>
            </a:r>
          </a:p>
        </p:txBody>
      </p:sp>
      <p:sp>
        <p:nvSpPr>
          <p:cNvPr id="110" name="Rectangle 109"/>
          <p:cNvSpPr/>
          <p:nvPr/>
        </p:nvSpPr>
        <p:spPr bwMode="auto">
          <a:xfrm>
            <a:off x="9787204" y="1117413"/>
            <a:ext cx="2001652" cy="711784"/>
          </a:xfrm>
          <a:prstGeom prst="rect">
            <a:avLst/>
          </a:prstGeom>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dirty="0">
                <a:solidFill>
                  <a:srgbClr val="000000"/>
                </a:solidFill>
              </a:rPr>
              <a:t>C:\myApp</a:t>
            </a:r>
          </a:p>
        </p:txBody>
      </p:sp>
      <p:sp>
        <p:nvSpPr>
          <p:cNvPr id="111" name="Down Arrow 110"/>
          <p:cNvSpPr/>
          <p:nvPr/>
        </p:nvSpPr>
        <p:spPr bwMode="auto">
          <a:xfrm>
            <a:off x="10190032" y="1828011"/>
            <a:ext cx="1195996" cy="631068"/>
          </a:xfrm>
          <a:prstGeom prst="downArrow">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12" name="Right Arrow 111"/>
          <p:cNvSpPr/>
          <p:nvPr/>
        </p:nvSpPr>
        <p:spPr bwMode="auto">
          <a:xfrm>
            <a:off x="9179032" y="3784295"/>
            <a:ext cx="500611" cy="484632"/>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4703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rapezoid 60"/>
          <p:cNvSpPr/>
          <p:nvPr/>
        </p:nvSpPr>
        <p:spPr bwMode="auto">
          <a:xfrm rot="16200000">
            <a:off x="1568699" y="2318400"/>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2" name="Rounded Rectangle 61"/>
          <p:cNvSpPr/>
          <p:nvPr/>
        </p:nvSpPr>
        <p:spPr bwMode="auto">
          <a:xfrm>
            <a:off x="526387" y="1920380"/>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63" name="Group 62"/>
          <p:cNvGrpSpPr/>
          <p:nvPr/>
        </p:nvGrpSpPr>
        <p:grpSpPr>
          <a:xfrm>
            <a:off x="686258" y="4275760"/>
            <a:ext cx="1882150" cy="951832"/>
            <a:chOff x="4962561" y="2484878"/>
            <a:chExt cx="2522622" cy="1409700"/>
          </a:xfrm>
        </p:grpSpPr>
        <p:grpSp>
          <p:nvGrpSpPr>
            <p:cNvPr id="64" name="Group 63"/>
            <p:cNvGrpSpPr/>
            <p:nvPr/>
          </p:nvGrpSpPr>
          <p:grpSpPr>
            <a:xfrm>
              <a:off x="4962561" y="2484878"/>
              <a:ext cx="2522622" cy="1409700"/>
              <a:chOff x="3703637" y="1744662"/>
              <a:chExt cx="5181600" cy="2895600"/>
            </a:xfrm>
          </p:grpSpPr>
          <p:sp>
            <p:nvSpPr>
              <p:cNvPr id="82" name="Rectangle 81"/>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Right Bracket 83"/>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5" name="Left Bracket 84"/>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65" name="Straight Connector 64"/>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151321" y="2732528"/>
              <a:ext cx="364693" cy="914400"/>
              <a:chOff x="5528956" y="2849562"/>
              <a:chExt cx="729385" cy="1828800"/>
            </a:xfrm>
          </p:grpSpPr>
          <p:cxnSp>
            <p:nvCxnSpPr>
              <p:cNvPr id="70" name="Straight Connector 69"/>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45399"/>
            <a:ext cx="1773510" cy="407795"/>
          </a:xfrm>
          <a:prstGeom prst="rect">
            <a:avLst/>
          </a:prstGeom>
        </p:spPr>
      </p:pic>
      <p:grpSp>
        <p:nvGrpSpPr>
          <p:cNvPr id="87" name="Group 86"/>
          <p:cNvGrpSpPr/>
          <p:nvPr/>
        </p:nvGrpSpPr>
        <p:grpSpPr>
          <a:xfrm>
            <a:off x="686258" y="3208118"/>
            <a:ext cx="1882150" cy="951832"/>
            <a:chOff x="686258" y="3413400"/>
            <a:chExt cx="1882150" cy="951832"/>
          </a:xfrm>
        </p:grpSpPr>
        <p:grpSp>
          <p:nvGrpSpPr>
            <p:cNvPr id="88" name="Group 87"/>
            <p:cNvGrpSpPr/>
            <p:nvPr/>
          </p:nvGrpSpPr>
          <p:grpSpPr>
            <a:xfrm>
              <a:off x="686258" y="3413400"/>
              <a:ext cx="1882150" cy="951832"/>
              <a:chOff x="4962561" y="2484878"/>
              <a:chExt cx="2522622" cy="1409700"/>
            </a:xfrm>
          </p:grpSpPr>
          <p:grpSp>
            <p:nvGrpSpPr>
              <p:cNvPr id="90" name="Group 89"/>
              <p:cNvGrpSpPr/>
              <p:nvPr/>
            </p:nvGrpSpPr>
            <p:grpSpPr>
              <a:xfrm>
                <a:off x="4962561" y="2484878"/>
                <a:ext cx="2522622" cy="1409700"/>
                <a:chOff x="3703637" y="1744662"/>
                <a:chExt cx="5181600" cy="2895600"/>
              </a:xfrm>
            </p:grpSpPr>
            <p:sp>
              <p:nvSpPr>
                <p:cNvPr id="100" name="Rectangle 99"/>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ight Bracket 100"/>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3" name="Left Bracket 102"/>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91" name="Straight Connector 90"/>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151321" y="2732528"/>
                <a:ext cx="364693" cy="914400"/>
                <a:chOff x="5528956" y="2849562"/>
                <a:chExt cx="729385" cy="1828800"/>
              </a:xfrm>
            </p:grpSpPr>
            <p:cxnSp>
              <p:nvCxnSpPr>
                <p:cNvPr id="96" name="Straight Connector 95"/>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9" name="Rectangle 88"/>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br>
                <a:rPr lang="en-US" dirty="0">
                  <a:gradFill>
                    <a:gsLst>
                      <a:gs pos="2917">
                        <a:srgbClr val="FFFFFF"/>
                      </a:gs>
                      <a:gs pos="30000">
                        <a:srgbClr val="FFFFFF"/>
                      </a:gs>
                    </a:gsLst>
                    <a:lin ang="5400000" scaled="0"/>
                  </a:gradFill>
                </a:rPr>
              </a:br>
              <a:r>
                <a:rPr lang="en-US" dirty="0">
                  <a:gradFill>
                    <a:gsLst>
                      <a:gs pos="2917">
                        <a:srgbClr val="FFFFFF"/>
                      </a:gs>
                      <a:gs pos="30000">
                        <a:srgbClr val="FFFFFF"/>
                      </a:gs>
                    </a:gsLst>
                    <a:lin ang="5400000" scaled="0"/>
                  </a:gradFill>
                </a:rPr>
                <a:t>de </a:t>
              </a:r>
              <a:r>
                <a:rPr lang="en-US" dirty="0" err="1">
                  <a:gradFill>
                    <a:gsLst>
                      <a:gs pos="2917">
                        <a:srgbClr val="FFFFFF"/>
                      </a:gs>
                      <a:gs pos="30000">
                        <a:srgbClr val="FFFFFF"/>
                      </a:gs>
                    </a:gsLst>
                    <a:lin ang="5400000" scaled="0"/>
                  </a:gradFill>
                </a:rPr>
                <a:t>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40948"/>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4"/>
          <a:stretch>
            <a:fillRect/>
          </a:stretch>
        </p:blipFill>
        <p:spPr>
          <a:xfrm>
            <a:off x="3475037" y="4933404"/>
            <a:ext cx="2872629" cy="164592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56020"/>
            <a:ext cx="1773510" cy="407795"/>
          </a:xfrm>
          <a:prstGeom prst="rect">
            <a:avLst/>
          </a:prstGeom>
        </p:spPr>
      </p:pic>
      <p:sp>
        <p:nvSpPr>
          <p:cNvPr id="3" name="TextBox 2"/>
          <p:cNvSpPr txBox="1"/>
          <p:nvPr/>
        </p:nvSpPr>
        <p:spPr>
          <a:xfrm>
            <a:off x="3823393" y="5092155"/>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1686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7" name="Rectangle 76"/>
          <p:cNvSpPr/>
          <p:nvPr/>
        </p:nvSpPr>
        <p:spPr bwMode="auto">
          <a:xfrm>
            <a:off x="6514280" y="367399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0204"/>
            <a:ext cx="2872629" cy="1645920"/>
          </a:xfrm>
          <a:prstGeom prst="rect">
            <a:avLst/>
          </a:prstGeom>
        </p:spPr>
      </p:pic>
      <p:sp>
        <p:nvSpPr>
          <p:cNvPr id="80" name="TextBox 79"/>
          <p:cNvSpPr txBox="1"/>
          <p:nvPr/>
        </p:nvSpPr>
        <p:spPr>
          <a:xfrm>
            <a:off x="3865953" y="3498677"/>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pic>
        <p:nvPicPr>
          <p:cNvPr id="75" name="Picture 74"/>
          <p:cNvPicPr>
            <a:picLocks noChangeAspect="1"/>
          </p:cNvPicPr>
          <p:nvPr/>
        </p:nvPicPr>
        <p:blipFill>
          <a:blip r:embed="rId5"/>
          <a:stretch>
            <a:fillRect/>
          </a:stretch>
        </p:blipFill>
        <p:spPr>
          <a:xfrm>
            <a:off x="3472336" y="1403938"/>
            <a:ext cx="2878638" cy="1645920"/>
          </a:xfrm>
          <a:prstGeom prst="rect">
            <a:avLst/>
          </a:prstGeom>
        </p:spPr>
      </p:pic>
      <p:sp>
        <p:nvSpPr>
          <p:cNvPr id="76" name="TextBox 75"/>
          <p:cNvSpPr txBox="1"/>
          <p:nvPr/>
        </p:nvSpPr>
        <p:spPr>
          <a:xfrm>
            <a:off x="3464241" y="1933688"/>
            <a:ext cx="287262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0078D7"/>
                </a:solidFill>
              </a:rPr>
              <a:t>Sandbox</a:t>
            </a:r>
          </a:p>
        </p:txBody>
      </p:sp>
      <p:sp>
        <p:nvSpPr>
          <p:cNvPr id="78" name="Rectangle 77"/>
          <p:cNvSpPr/>
          <p:nvPr/>
        </p:nvSpPr>
        <p:spPr bwMode="auto">
          <a:xfrm>
            <a:off x="6503483" y="1869825"/>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C:\myApp</a:t>
            </a:r>
          </a:p>
        </p:txBody>
      </p:sp>
      <p:sp>
        <p:nvSpPr>
          <p:cNvPr id="104" name="Rounded Rectangle 103"/>
          <p:cNvSpPr/>
          <p:nvPr/>
        </p:nvSpPr>
        <p:spPr bwMode="auto">
          <a:xfrm>
            <a:off x="9679643" y="2011802"/>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de Container</a:t>
            </a:r>
          </a:p>
        </p:txBody>
      </p:sp>
      <p:pic>
        <p:nvPicPr>
          <p:cNvPr id="105" name="Picture 104"/>
          <p:cNvPicPr>
            <a:picLocks noChangeAspect="1"/>
          </p:cNvPicPr>
          <p:nvPr/>
        </p:nvPicPr>
        <p:blipFill>
          <a:blip r:embed="rId6">
            <a:duotone>
              <a:schemeClr val="bg2">
                <a:shade val="45000"/>
                <a:satMod val="135000"/>
              </a:schemeClr>
              <a:prstClr val="white"/>
            </a:duotone>
          </a:blip>
          <a:stretch>
            <a:fillRect/>
          </a:stretch>
        </p:blipFill>
        <p:spPr>
          <a:xfrm>
            <a:off x="9787204" y="2346407"/>
            <a:ext cx="2015267" cy="1152270"/>
          </a:xfrm>
          <a:prstGeom prst="rect">
            <a:avLst/>
          </a:prstGeom>
        </p:spPr>
      </p:pic>
    </p:spTree>
    <p:extLst>
      <p:ext uri="{BB962C8B-B14F-4D97-AF65-F5344CB8AC3E}">
        <p14:creationId xmlns:p14="http://schemas.microsoft.com/office/powerpoint/2010/main" val="81047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rapezoid 81"/>
          <p:cNvSpPr/>
          <p:nvPr/>
        </p:nvSpPr>
        <p:spPr bwMode="auto">
          <a:xfrm rot="16200000">
            <a:off x="1568699" y="2318400"/>
            <a:ext cx="5329625" cy="3466783"/>
          </a:xfrm>
          <a:prstGeom prst="trapezoid">
            <a:avLst>
              <a:gd name="adj" fmla="val 39862"/>
            </a:avLst>
          </a:prstGeom>
          <a:solidFill>
            <a:schemeClr val="bg1">
              <a:lumMod val="85000"/>
              <a:alpha val="6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85" name="Rounded Rectangle 84"/>
          <p:cNvSpPr/>
          <p:nvPr/>
        </p:nvSpPr>
        <p:spPr bwMode="auto">
          <a:xfrm>
            <a:off x="526387" y="1920380"/>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86" name="Group 85"/>
          <p:cNvGrpSpPr/>
          <p:nvPr/>
        </p:nvGrpSpPr>
        <p:grpSpPr>
          <a:xfrm>
            <a:off x="686258" y="4275760"/>
            <a:ext cx="1882150" cy="951832"/>
            <a:chOff x="4962561" y="2484878"/>
            <a:chExt cx="2522622" cy="1409700"/>
          </a:xfrm>
        </p:grpSpPr>
        <p:grpSp>
          <p:nvGrpSpPr>
            <p:cNvPr id="87" name="Group 86"/>
            <p:cNvGrpSpPr/>
            <p:nvPr/>
          </p:nvGrpSpPr>
          <p:grpSpPr>
            <a:xfrm>
              <a:off x="4962561" y="2484878"/>
              <a:ext cx="2522622" cy="1409700"/>
              <a:chOff x="3703637" y="1744662"/>
              <a:chExt cx="5181600" cy="2895600"/>
            </a:xfrm>
          </p:grpSpPr>
          <p:sp>
            <p:nvSpPr>
              <p:cNvPr id="97" name="Rectangle 96"/>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Right Bracket 97"/>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9" name="Left Bracket 98"/>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88" name="Straight Connector 87"/>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5151321" y="2732528"/>
              <a:ext cx="364693" cy="914400"/>
              <a:chOff x="5528956" y="2849562"/>
              <a:chExt cx="729385" cy="1828800"/>
            </a:xfrm>
          </p:grpSpPr>
          <p:cxnSp>
            <p:nvCxnSpPr>
              <p:cNvPr id="93" name="Straight Connector 92"/>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00" name="Picture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1" y="4545399"/>
            <a:ext cx="1773510" cy="407795"/>
          </a:xfrm>
          <a:prstGeom prst="rect">
            <a:avLst/>
          </a:prstGeom>
        </p:spPr>
      </p:pic>
      <p:grpSp>
        <p:nvGrpSpPr>
          <p:cNvPr id="101" name="Group 100"/>
          <p:cNvGrpSpPr/>
          <p:nvPr/>
        </p:nvGrpSpPr>
        <p:grpSpPr>
          <a:xfrm>
            <a:off x="686258" y="3208118"/>
            <a:ext cx="1882150" cy="951832"/>
            <a:chOff x="686258" y="3413400"/>
            <a:chExt cx="1882150" cy="951832"/>
          </a:xfrm>
        </p:grpSpPr>
        <p:grpSp>
          <p:nvGrpSpPr>
            <p:cNvPr id="103" name="Group 102"/>
            <p:cNvGrpSpPr/>
            <p:nvPr/>
          </p:nvGrpSpPr>
          <p:grpSpPr>
            <a:xfrm>
              <a:off x="686258" y="3413400"/>
              <a:ext cx="1882150" cy="951832"/>
              <a:chOff x="4962561" y="2484878"/>
              <a:chExt cx="2522622" cy="1409700"/>
            </a:xfrm>
          </p:grpSpPr>
          <p:grpSp>
            <p:nvGrpSpPr>
              <p:cNvPr id="105" name="Group 104"/>
              <p:cNvGrpSpPr/>
              <p:nvPr/>
            </p:nvGrpSpPr>
            <p:grpSpPr>
              <a:xfrm>
                <a:off x="4962561" y="2484878"/>
                <a:ext cx="2522622" cy="1409700"/>
                <a:chOff x="3703637" y="1744662"/>
                <a:chExt cx="5181600" cy="2895600"/>
              </a:xfrm>
            </p:grpSpPr>
            <p:sp>
              <p:nvSpPr>
                <p:cNvPr id="116" name="Rectangle 115"/>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7" name="Right Bracket 116"/>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0" name="Left Bracket 119"/>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cxnSp>
            <p:nvCxnSpPr>
              <p:cNvPr id="106" name="Straight Connector 105"/>
              <p:cNvCxnSpPr/>
              <p:nvPr/>
            </p:nvCxnSpPr>
            <p:spPr>
              <a:xfrm>
                <a:off x="7288402"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166837"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045273"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923709" y="2732528"/>
                <a:ext cx="0" cy="9144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5151321" y="2732528"/>
                <a:ext cx="364693" cy="914400"/>
                <a:chOff x="5528956" y="2849562"/>
                <a:chExt cx="729385" cy="1828800"/>
              </a:xfrm>
            </p:grpSpPr>
            <p:cxnSp>
              <p:nvCxnSpPr>
                <p:cNvPr id="111" name="Straight Connector 110"/>
                <p:cNvCxnSpPr/>
                <p:nvPr/>
              </p:nvCxnSpPr>
              <p:spPr>
                <a:xfrm>
                  <a:off x="6258341"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6015212"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772084"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528956" y="2849562"/>
                  <a:ext cx="0" cy="182880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4" name="Rectangle 103"/>
            <p:cNvSpPr/>
            <p:nvPr/>
          </p:nvSpPr>
          <p:spPr>
            <a:xfrm>
              <a:off x="787738" y="3587515"/>
              <a:ext cx="1725836" cy="590931"/>
            </a:xfrm>
            <a:prstGeom prst="rect">
              <a:avLst/>
            </a:prstGeom>
          </p:spPr>
          <p:txBody>
            <a:bodyPr wrap="square">
              <a:spAutoFit/>
            </a:bodyPr>
            <a:lstStyle/>
            <a:p>
              <a:pPr algn="ctr">
                <a:lnSpc>
                  <a:spcPct val="90000"/>
                </a:lnSpc>
              </a:pPr>
              <a:r>
                <a:rPr lang="en-US" dirty="0">
                  <a:gradFill>
                    <a:gsLst>
                      <a:gs pos="2917">
                        <a:srgbClr val="FFFFFF"/>
                      </a:gs>
                      <a:gs pos="30000">
                        <a:srgbClr val="FFFFFF"/>
                      </a:gs>
                    </a:gsLst>
                    <a:lin ang="5400000" scaled="0"/>
                  </a:gradFill>
                </a:rPr>
                <a:t>Framework</a:t>
              </a:r>
              <a:br>
                <a:rPr lang="en-US" dirty="0">
                  <a:gradFill>
                    <a:gsLst>
                      <a:gs pos="2917">
                        <a:srgbClr val="FFFFFF"/>
                      </a:gs>
                      <a:gs pos="30000">
                        <a:srgbClr val="FFFFFF"/>
                      </a:gs>
                    </a:gsLst>
                    <a:lin ang="5400000" scaled="0"/>
                  </a:gradFill>
                </a:rPr>
              </a:br>
              <a:r>
                <a:rPr lang="en-US" dirty="0">
                  <a:gradFill>
                    <a:gsLst>
                      <a:gs pos="2917">
                        <a:srgbClr val="FFFFFF"/>
                      </a:gs>
                      <a:gs pos="30000">
                        <a:srgbClr val="FFFFFF"/>
                      </a:gs>
                    </a:gsLst>
                    <a:lin ang="5400000" scaled="0"/>
                  </a:gradFill>
                </a:rPr>
                <a:t>de </a:t>
              </a:r>
              <a:r>
                <a:rPr lang="en-US" dirty="0" err="1">
                  <a:gradFill>
                    <a:gsLst>
                      <a:gs pos="2917">
                        <a:srgbClr val="FFFFFF"/>
                      </a:gs>
                      <a:gs pos="30000">
                        <a:srgbClr val="FFFFFF"/>
                      </a:gs>
                    </a:gsLst>
                    <a:lin ang="5400000" scaled="0"/>
                  </a:gradFill>
                </a:rPr>
                <a:t>Aplicação</a:t>
              </a:r>
              <a:endParaRPr lang="en-US" dirty="0">
                <a:gradFill>
                  <a:gsLst>
                    <a:gs pos="2917">
                      <a:srgbClr val="FFFFFF"/>
                    </a:gs>
                    <a:gs pos="30000">
                      <a:srgbClr val="FFFFFF"/>
                    </a:gs>
                  </a:gsLst>
                  <a:lin ang="5400000" scaled="0"/>
                </a:gradFill>
              </a:endParaRPr>
            </a:p>
          </p:txBody>
        </p:sp>
      </p:grpSp>
      <p:sp>
        <p:nvSpPr>
          <p:cNvPr id="2" name="Title 1"/>
          <p:cNvSpPr>
            <a:spLocks noGrp="1"/>
          </p:cNvSpPr>
          <p:nvPr>
            <p:ph type="title"/>
          </p:nvPr>
        </p:nvSpPr>
        <p:spPr/>
        <p:txBody>
          <a:bodyPr/>
          <a:lstStyle/>
          <a:p>
            <a:r>
              <a:rPr lang="en-US" dirty="0" err="1"/>
              <a:t>Criação</a:t>
            </a:r>
            <a:r>
              <a:rPr lang="en-US" dirty="0"/>
              <a:t> de </a:t>
            </a:r>
            <a:r>
              <a:rPr lang="en-US" dirty="0" err="1"/>
              <a:t>Imagem</a:t>
            </a:r>
            <a:endParaRPr lang="en-US" dirty="0"/>
          </a:p>
        </p:txBody>
      </p:sp>
      <p:sp>
        <p:nvSpPr>
          <p:cNvPr id="72" name="Rounded Rectangle 71"/>
          <p:cNvSpPr/>
          <p:nvPr/>
        </p:nvSpPr>
        <p:spPr bwMode="auto">
          <a:xfrm>
            <a:off x="3315221" y="1240948"/>
            <a:ext cx="5874816" cy="5486400"/>
          </a:xfrm>
          <a:prstGeom prst="roundRect">
            <a:avLst>
              <a:gd name="adj" fmla="val 0"/>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endParaRPr lang="en-US" sz="2000" b="1" dirty="0">
              <a:solidFill>
                <a:srgbClr val="0078D7"/>
              </a:solidFill>
            </a:endParaRPr>
          </a:p>
        </p:txBody>
      </p:sp>
      <p:pic>
        <p:nvPicPr>
          <p:cNvPr id="115" name="Picture 114"/>
          <p:cNvPicPr>
            <a:picLocks noChangeAspect="1"/>
          </p:cNvPicPr>
          <p:nvPr/>
        </p:nvPicPr>
        <p:blipFill>
          <a:blip r:embed="rId4"/>
          <a:stretch>
            <a:fillRect/>
          </a:stretch>
        </p:blipFill>
        <p:spPr>
          <a:xfrm>
            <a:off x="3475037" y="4933404"/>
            <a:ext cx="2872629" cy="164592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596" y="5956020"/>
            <a:ext cx="1773510" cy="407795"/>
          </a:xfrm>
          <a:prstGeom prst="rect">
            <a:avLst/>
          </a:prstGeom>
        </p:spPr>
      </p:pic>
      <p:sp>
        <p:nvSpPr>
          <p:cNvPr id="3" name="TextBox 2"/>
          <p:cNvSpPr txBox="1"/>
          <p:nvPr/>
        </p:nvSpPr>
        <p:spPr>
          <a:xfrm>
            <a:off x="3823393" y="5092155"/>
            <a:ext cx="2385910" cy="960263"/>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de SO</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do container</a:t>
            </a:r>
          </a:p>
        </p:txBody>
      </p:sp>
      <p:sp>
        <p:nvSpPr>
          <p:cNvPr id="4" name="Rectangle 3"/>
          <p:cNvSpPr/>
          <p:nvPr/>
        </p:nvSpPr>
        <p:spPr bwMode="auto">
          <a:xfrm>
            <a:off x="6488916" y="541686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C:\Windows\*</a:t>
            </a:r>
          </a:p>
        </p:txBody>
      </p:sp>
      <p:sp>
        <p:nvSpPr>
          <p:cNvPr id="77" name="Rectangle 76"/>
          <p:cNvSpPr/>
          <p:nvPr/>
        </p:nvSpPr>
        <p:spPr bwMode="auto">
          <a:xfrm>
            <a:off x="6514280" y="3673996"/>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C:\nodeJs</a:t>
            </a:r>
          </a:p>
        </p:txBody>
      </p:sp>
      <p:pic>
        <p:nvPicPr>
          <p:cNvPr id="79" name="Picture 78"/>
          <p:cNvPicPr>
            <a:picLocks noChangeAspect="1"/>
          </p:cNvPicPr>
          <p:nvPr/>
        </p:nvPicPr>
        <p:blipFill>
          <a:blip r:embed="rId4"/>
          <a:stretch>
            <a:fillRect/>
          </a:stretch>
        </p:blipFill>
        <p:spPr>
          <a:xfrm>
            <a:off x="3483133" y="3150204"/>
            <a:ext cx="2872629" cy="1645920"/>
          </a:xfrm>
          <a:prstGeom prst="rect">
            <a:avLst/>
          </a:prstGeom>
        </p:spPr>
      </p:pic>
      <p:sp>
        <p:nvSpPr>
          <p:cNvPr id="80" name="TextBox 79"/>
          <p:cNvSpPr txBox="1"/>
          <p:nvPr/>
        </p:nvSpPr>
        <p:spPr>
          <a:xfrm>
            <a:off x="3865953" y="3498677"/>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a:gradFill>
                  <a:gsLst>
                    <a:gs pos="2917">
                      <a:srgbClr val="FFFFFF"/>
                    </a:gs>
                    <a:gs pos="30000">
                      <a:srgbClr val="FFFFFF"/>
                    </a:gs>
                  </a:gsLst>
                  <a:lin ang="5400000" scaled="0"/>
                </a:gradFill>
              </a:rPr>
              <a:t>Framework</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sp>
        <p:nvSpPr>
          <p:cNvPr id="78" name="Rectangle 77"/>
          <p:cNvSpPr/>
          <p:nvPr/>
        </p:nvSpPr>
        <p:spPr bwMode="auto">
          <a:xfrm>
            <a:off x="6503483" y="1869825"/>
            <a:ext cx="2530155" cy="71178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defTabSz="932398" fontAlgn="base">
              <a:spcBef>
                <a:spcPct val="0"/>
              </a:spcBef>
              <a:spcAft>
                <a:spcPct val="0"/>
              </a:spcAft>
            </a:pPr>
            <a:r>
              <a:rPr lang="en-US" sz="2000" dirty="0">
                <a:gradFill>
                  <a:gsLst>
                    <a:gs pos="16814">
                      <a:srgbClr val="FFFFFF"/>
                    </a:gs>
                    <a:gs pos="46000">
                      <a:srgbClr val="FFFFFF"/>
                    </a:gs>
                  </a:gsLst>
                  <a:lin ang="5400000" scaled="0"/>
                </a:gradFill>
              </a:rPr>
              <a:t>C:\myApp</a:t>
            </a:r>
          </a:p>
        </p:txBody>
      </p:sp>
      <p:sp>
        <p:nvSpPr>
          <p:cNvPr id="74" name="Rounded Rectangle 73"/>
          <p:cNvSpPr/>
          <p:nvPr/>
        </p:nvSpPr>
        <p:spPr bwMode="auto">
          <a:xfrm>
            <a:off x="9679643" y="2011802"/>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Visão</a:t>
            </a:r>
            <a:r>
              <a:rPr lang="en-US" sz="2000" b="1" dirty="0">
                <a:solidFill>
                  <a:schemeClr val="tx1"/>
                </a:solidFill>
              </a:rPr>
              <a:t> do Container</a:t>
            </a:r>
          </a:p>
        </p:txBody>
      </p:sp>
      <p:pic>
        <p:nvPicPr>
          <p:cNvPr id="81" name="Picture 80"/>
          <p:cNvPicPr>
            <a:picLocks noChangeAspect="1"/>
          </p:cNvPicPr>
          <p:nvPr/>
        </p:nvPicPr>
        <p:blipFill>
          <a:blip r:embed="rId5">
            <a:duotone>
              <a:schemeClr val="bg2">
                <a:shade val="45000"/>
                <a:satMod val="135000"/>
              </a:schemeClr>
              <a:prstClr val="white"/>
            </a:duotone>
          </a:blip>
          <a:stretch>
            <a:fillRect/>
          </a:stretch>
        </p:blipFill>
        <p:spPr>
          <a:xfrm>
            <a:off x="9787204" y="2346407"/>
            <a:ext cx="2015267" cy="1152270"/>
          </a:xfrm>
          <a:prstGeom prst="rect">
            <a:avLst/>
          </a:prstGeom>
        </p:spPr>
      </p:pic>
      <p:grpSp>
        <p:nvGrpSpPr>
          <p:cNvPr id="5" name="Group 4"/>
          <p:cNvGrpSpPr/>
          <p:nvPr/>
        </p:nvGrpSpPr>
        <p:grpSpPr>
          <a:xfrm>
            <a:off x="689388" y="2149101"/>
            <a:ext cx="1882150" cy="951832"/>
            <a:chOff x="689388" y="2354383"/>
            <a:chExt cx="1882150" cy="951832"/>
          </a:xfrm>
        </p:grpSpPr>
        <p:grpSp>
          <p:nvGrpSpPr>
            <p:cNvPr id="124" name="Group 123"/>
            <p:cNvGrpSpPr/>
            <p:nvPr/>
          </p:nvGrpSpPr>
          <p:grpSpPr>
            <a:xfrm>
              <a:off x="689388" y="2354383"/>
              <a:ext cx="1882150" cy="951832"/>
              <a:chOff x="3703637" y="1744662"/>
              <a:chExt cx="5181600" cy="2895600"/>
            </a:xfrm>
          </p:grpSpPr>
          <p:sp>
            <p:nvSpPr>
              <p:cNvPr id="134" name="Rectangle 133"/>
              <p:cNvSpPr/>
              <p:nvPr/>
            </p:nvSpPr>
            <p:spPr bwMode="auto">
              <a:xfrm>
                <a:off x="3789873" y="1829243"/>
                <a:ext cx="5013282" cy="2725204"/>
              </a:xfrm>
              <a:prstGeom prst="rect">
                <a:avLst/>
              </a:prstGeom>
              <a:solidFill>
                <a:schemeClr val="accent3"/>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ight Bracket 134"/>
              <p:cNvSpPr/>
              <p:nvPr/>
            </p:nvSpPr>
            <p:spPr>
              <a:xfrm>
                <a:off x="8512014" y="1744662"/>
                <a:ext cx="373223" cy="2895600"/>
              </a:xfrm>
              <a:prstGeom prst="righ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36" name="Left Bracket 135"/>
              <p:cNvSpPr/>
              <p:nvPr/>
            </p:nvSpPr>
            <p:spPr>
              <a:xfrm>
                <a:off x="3703637" y="1744662"/>
                <a:ext cx="373223" cy="2895600"/>
              </a:xfrm>
              <a:prstGeom prst="leftBracket">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grpSp>
          <p:nvGrpSpPr>
            <p:cNvPr id="137" name="Group 136"/>
            <p:cNvGrpSpPr/>
            <p:nvPr/>
          </p:nvGrpSpPr>
          <p:grpSpPr>
            <a:xfrm>
              <a:off x="1276795" y="2474358"/>
              <a:ext cx="693047" cy="711773"/>
              <a:chOff x="5624585" y="4372841"/>
              <a:chExt cx="1415904" cy="1454160"/>
            </a:xfrm>
          </p:grpSpPr>
          <p:pic>
            <p:nvPicPr>
              <p:cNvPr id="138" name="Picture 1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139" name="Picture 138" descr="\\MAGNUM\Projects\Microsoft\Cloud Power FY12\Design\ICONS_PNG\Application.png"/>
              <p:cNvPicPr>
                <a:picLocks noChangeAspect="1" noChangeArrowheads="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contrast="100000"/>
                        </a14:imgEffect>
                      </a14:imgLayer>
                    </a14:imgProps>
                  </a:ext>
                </a:extLst>
              </a:blip>
              <a:srcRect/>
              <a:stretch>
                <a:fillRect/>
              </a:stretch>
            </p:blipFill>
            <p:spPr bwMode="auto">
              <a:xfrm>
                <a:off x="5624585" y="4961010"/>
                <a:ext cx="669852" cy="669852"/>
              </a:xfrm>
              <a:prstGeom prst="rect">
                <a:avLst/>
              </a:prstGeom>
              <a:noFill/>
            </p:spPr>
          </p:pic>
          <p:pic>
            <p:nvPicPr>
              <p:cNvPr id="140" name="Picture 139" descr="\\MAGNUM\Projects\Microsoft\Cloud Power FY12\Design\ICONS_PNG\Application.png"/>
              <p:cNvPicPr>
                <a:picLocks noChangeAspect="1" noChangeArrowheads="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contrast="100000"/>
                        </a14:imgEffect>
                      </a14:imgLayer>
                    </a14:imgProps>
                  </a:ext>
                </a:extLst>
              </a:blip>
              <a:srcRect/>
              <a:stretch>
                <a:fillRect/>
              </a:stretch>
            </p:blipFill>
            <p:spPr bwMode="auto">
              <a:xfrm>
                <a:off x="6370637" y="4961010"/>
                <a:ext cx="669852" cy="669852"/>
              </a:xfrm>
              <a:prstGeom prst="rect">
                <a:avLst/>
              </a:prstGeom>
              <a:noFill/>
            </p:spPr>
          </p:pic>
          <p:pic>
            <p:nvPicPr>
              <p:cNvPr id="141" name="Picture 140" descr="\\MAGNUM\Projects\Microsoft\Cloud Power FY12\Design\ICONS_PNG\Application.png"/>
              <p:cNvPicPr>
                <a:picLocks noChangeAspect="1" noChangeArrowheads="1"/>
              </p:cNvPicPr>
              <p:nvPr/>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grpSp>
      <p:sp>
        <p:nvSpPr>
          <p:cNvPr id="142" name="Left Arrow 141"/>
          <p:cNvSpPr/>
          <p:nvPr/>
        </p:nvSpPr>
        <p:spPr bwMode="auto">
          <a:xfrm rot="20639054">
            <a:off x="2251825" y="2345624"/>
            <a:ext cx="1293647" cy="295035"/>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83" name="Picture 82"/>
          <p:cNvPicPr>
            <a:picLocks noChangeAspect="1"/>
          </p:cNvPicPr>
          <p:nvPr/>
        </p:nvPicPr>
        <p:blipFill>
          <a:blip r:embed="rId4"/>
          <a:stretch>
            <a:fillRect/>
          </a:stretch>
        </p:blipFill>
        <p:spPr>
          <a:xfrm>
            <a:off x="3474455" y="1436685"/>
            <a:ext cx="2872629" cy="1645920"/>
          </a:xfrm>
          <a:prstGeom prst="rect">
            <a:avLst/>
          </a:prstGeom>
        </p:spPr>
      </p:pic>
      <p:sp>
        <p:nvSpPr>
          <p:cNvPr id="84" name="TextBox 83"/>
          <p:cNvSpPr txBox="1"/>
          <p:nvPr/>
        </p:nvSpPr>
        <p:spPr>
          <a:xfrm>
            <a:off x="3857274" y="1785158"/>
            <a:ext cx="2106988"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err="1">
                <a:gradFill>
                  <a:gsLst>
                    <a:gs pos="2917">
                      <a:srgbClr val="FFFFFF"/>
                    </a:gs>
                    <a:gs pos="30000">
                      <a:srgbClr val="FFFFFF"/>
                    </a:gs>
                  </a:gsLst>
                  <a:lin ang="5400000" scaled="0"/>
                </a:gradFill>
              </a:rPr>
              <a:t>Imagem</a:t>
            </a:r>
            <a:r>
              <a:rPr lang="en-US" sz="2400" dirty="0">
                <a:gradFill>
                  <a:gsLst>
                    <a:gs pos="2917">
                      <a:srgbClr val="FFFFFF"/>
                    </a:gs>
                    <a:gs pos="30000">
                      <a:srgbClr val="FFFFFF"/>
                    </a:gs>
                  </a:gsLst>
                  <a:lin ang="5400000" scaled="0"/>
                </a:gradFill>
              </a:rPr>
              <a:t> </a:t>
            </a:r>
            <a:br>
              <a:rPr lang="en-US" sz="2400" dirty="0">
                <a:gradFill>
                  <a:gsLst>
                    <a:gs pos="2917">
                      <a:srgbClr val="FFFFFF"/>
                    </a:gs>
                    <a:gs pos="30000">
                      <a:srgbClr val="FFFFFF"/>
                    </a:gs>
                  </a:gsLst>
                  <a:lin ang="5400000" scaled="0"/>
                </a:gradFill>
              </a:rPr>
            </a:br>
            <a:r>
              <a:rPr lang="en-US" sz="2400" dirty="0">
                <a:gradFill>
                  <a:gsLst>
                    <a:gs pos="2917">
                      <a:srgbClr val="FFFFFF"/>
                    </a:gs>
                    <a:gs pos="30000">
                      <a:srgbClr val="FFFFFF"/>
                    </a:gs>
                  </a:gsLst>
                  <a:lin ang="5400000" scaled="0"/>
                </a:gradFill>
              </a:rPr>
              <a:t>de </a:t>
            </a:r>
            <a:r>
              <a:rPr lang="en-US" sz="2400" dirty="0" err="1">
                <a:gradFill>
                  <a:gsLst>
                    <a:gs pos="2917">
                      <a:srgbClr val="FFFFFF"/>
                    </a:gs>
                    <a:gs pos="30000">
                      <a:srgbClr val="FFFFFF"/>
                    </a:gs>
                  </a:gsLst>
                  <a:lin ang="5400000" scaled="0"/>
                </a:gradFill>
              </a:rPr>
              <a:t>Aplicação</a:t>
            </a:r>
            <a:endParaRPr lang="en-US" sz="24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52462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right)">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8580" y="2917177"/>
            <a:ext cx="11588620" cy="1831975"/>
          </a:xfrm>
        </p:spPr>
        <p:txBody>
          <a:bodyPr anchor="ctr"/>
          <a:lstStyle/>
          <a:p>
            <a:r>
              <a:rPr lang="da-DK" sz="7200" b="1" dirty="0"/>
              <a:t>Desenvolvimento com Containers.</a:t>
            </a:r>
          </a:p>
        </p:txBody>
      </p:sp>
    </p:spTree>
    <p:extLst>
      <p:ext uri="{BB962C8B-B14F-4D97-AF65-F5344CB8AC3E}">
        <p14:creationId xmlns:p14="http://schemas.microsoft.com/office/powerpoint/2010/main" val="30499356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grpSp>
        <p:nvGrpSpPr>
          <p:cNvPr id="429" name="Group 428"/>
          <p:cNvGrpSpPr/>
          <p:nvPr/>
        </p:nvGrpSpPr>
        <p:grpSpPr>
          <a:xfrm>
            <a:off x="503237" y="1139197"/>
            <a:ext cx="2338643" cy="1678829"/>
            <a:chOff x="503237" y="1297243"/>
            <a:chExt cx="2338643" cy="1678829"/>
          </a:xfrm>
        </p:grpSpPr>
        <p:sp>
          <p:nvSpPr>
            <p:cNvPr id="430" name="Freeform 429"/>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435"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6"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7"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8"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0"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1"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2"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68" name="Rounded Rectangle 56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570" name="Group 569"/>
          <p:cNvGrpSpPr/>
          <p:nvPr/>
        </p:nvGrpSpPr>
        <p:grpSpPr>
          <a:xfrm>
            <a:off x="8300747" y="4442351"/>
            <a:ext cx="1882150" cy="951832"/>
            <a:chOff x="4962561" y="2484878"/>
            <a:chExt cx="2522622" cy="1409700"/>
          </a:xfrm>
        </p:grpSpPr>
        <p:grpSp>
          <p:nvGrpSpPr>
            <p:cNvPr id="571" name="Group 570"/>
            <p:cNvGrpSpPr/>
            <p:nvPr/>
          </p:nvGrpSpPr>
          <p:grpSpPr>
            <a:xfrm>
              <a:off x="4962561" y="2484878"/>
              <a:ext cx="2522622" cy="1409700"/>
              <a:chOff x="3703637" y="1744662"/>
              <a:chExt cx="5181600" cy="2895600"/>
            </a:xfrm>
          </p:grpSpPr>
          <p:sp>
            <p:nvSpPr>
              <p:cNvPr id="581" name="Rectangle 58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2" name="Right Bracket 58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83" name="Left Bracket 58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2" name="Straight Connector 57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76" name="Group 575"/>
            <p:cNvGrpSpPr/>
            <p:nvPr/>
          </p:nvGrpSpPr>
          <p:grpSpPr>
            <a:xfrm>
              <a:off x="5151321" y="2732528"/>
              <a:ext cx="364693" cy="914400"/>
              <a:chOff x="5528956" y="2849562"/>
              <a:chExt cx="729385" cy="1828800"/>
            </a:xfrm>
          </p:grpSpPr>
          <p:cxnSp>
            <p:nvCxnSpPr>
              <p:cNvPr id="577" name="Straight Connector 57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84" name="Rectangle 583"/>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585" name="Group 584"/>
          <p:cNvGrpSpPr/>
          <p:nvPr/>
        </p:nvGrpSpPr>
        <p:grpSpPr>
          <a:xfrm>
            <a:off x="8296160" y="5533699"/>
            <a:ext cx="1882150" cy="951832"/>
            <a:chOff x="4962561" y="2484878"/>
            <a:chExt cx="2522622" cy="1409700"/>
          </a:xfrm>
        </p:grpSpPr>
        <p:grpSp>
          <p:nvGrpSpPr>
            <p:cNvPr id="586" name="Group 585"/>
            <p:cNvGrpSpPr/>
            <p:nvPr/>
          </p:nvGrpSpPr>
          <p:grpSpPr>
            <a:xfrm>
              <a:off x="4962561" y="2484878"/>
              <a:ext cx="2522622" cy="1409700"/>
              <a:chOff x="3703637" y="1744662"/>
              <a:chExt cx="5181600" cy="2895600"/>
            </a:xfrm>
          </p:grpSpPr>
          <p:sp>
            <p:nvSpPr>
              <p:cNvPr id="596" name="Rectangle 59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7" name="Right Bracket 59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98" name="Left Bracket 59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87" name="Straight Connector 58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9" name="Straight Connector 58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0" name="Straight Connector 58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1" name="Group 590"/>
            <p:cNvGrpSpPr/>
            <p:nvPr/>
          </p:nvGrpSpPr>
          <p:grpSpPr>
            <a:xfrm>
              <a:off x="5151321" y="2732528"/>
              <a:ext cx="364693" cy="914400"/>
              <a:chOff x="5528956" y="2849562"/>
              <a:chExt cx="729385" cy="1828800"/>
            </a:xfrm>
          </p:grpSpPr>
          <p:cxnSp>
            <p:nvCxnSpPr>
              <p:cNvPr id="592" name="Straight Connector 59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599" name="Picture 5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spTree>
    <p:extLst>
      <p:ext uri="{BB962C8B-B14F-4D97-AF65-F5344CB8AC3E}">
        <p14:creationId xmlns:p14="http://schemas.microsoft.com/office/powerpoint/2010/main" val="42218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grpSp>
        <p:nvGrpSpPr>
          <p:cNvPr id="575" name="Group 574"/>
          <p:cNvGrpSpPr/>
          <p:nvPr/>
        </p:nvGrpSpPr>
        <p:grpSpPr>
          <a:xfrm>
            <a:off x="547962" y="4122813"/>
            <a:ext cx="1882150" cy="951832"/>
            <a:chOff x="4962561" y="2484878"/>
            <a:chExt cx="2522622" cy="1409700"/>
          </a:xfrm>
        </p:grpSpPr>
        <p:grpSp>
          <p:nvGrpSpPr>
            <p:cNvPr id="576" name="Group 575"/>
            <p:cNvGrpSpPr/>
            <p:nvPr/>
          </p:nvGrpSpPr>
          <p:grpSpPr>
            <a:xfrm>
              <a:off x="4962561" y="2484878"/>
              <a:ext cx="2522622" cy="1409700"/>
              <a:chOff x="3703637" y="1744662"/>
              <a:chExt cx="5181600" cy="2895600"/>
            </a:xfrm>
          </p:grpSpPr>
          <p:sp>
            <p:nvSpPr>
              <p:cNvPr id="586" name="Rectangle 58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7" name="Right Bracket 58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88" name="Left Bracket 58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7" name="Straight Connector 57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1" name="Group 580"/>
            <p:cNvGrpSpPr/>
            <p:nvPr/>
          </p:nvGrpSpPr>
          <p:grpSpPr>
            <a:xfrm>
              <a:off x="5151321" y="2732528"/>
              <a:ext cx="364693" cy="914400"/>
              <a:chOff x="5528956" y="2849562"/>
              <a:chExt cx="729385" cy="1828800"/>
            </a:xfrm>
          </p:grpSpPr>
          <p:cxnSp>
            <p:nvCxnSpPr>
              <p:cNvPr id="582" name="Straight Connector 58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89" name="Rectangle 588"/>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grpSp>
        <p:nvGrpSpPr>
          <p:cNvPr id="429" name="Group 428"/>
          <p:cNvGrpSpPr/>
          <p:nvPr/>
        </p:nvGrpSpPr>
        <p:grpSpPr>
          <a:xfrm>
            <a:off x="503237" y="1139197"/>
            <a:ext cx="2338643" cy="1678829"/>
            <a:chOff x="503237" y="1297243"/>
            <a:chExt cx="2338643" cy="1678829"/>
          </a:xfrm>
        </p:grpSpPr>
        <p:sp>
          <p:nvSpPr>
            <p:cNvPr id="430" name="Freeform 429"/>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435"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6"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7"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8"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0"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1"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2"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68" name="Rounded Rectangle 56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600" name="Group 599"/>
          <p:cNvGrpSpPr/>
          <p:nvPr/>
        </p:nvGrpSpPr>
        <p:grpSpPr>
          <a:xfrm>
            <a:off x="8296160" y="5533699"/>
            <a:ext cx="1882150" cy="951832"/>
            <a:chOff x="4962561" y="2484878"/>
            <a:chExt cx="2522622" cy="1409700"/>
          </a:xfrm>
        </p:grpSpPr>
        <p:grpSp>
          <p:nvGrpSpPr>
            <p:cNvPr id="601" name="Group 600"/>
            <p:cNvGrpSpPr/>
            <p:nvPr/>
          </p:nvGrpSpPr>
          <p:grpSpPr>
            <a:xfrm>
              <a:off x="4962561" y="2484878"/>
              <a:ext cx="2522622" cy="1409700"/>
              <a:chOff x="3703637" y="1744662"/>
              <a:chExt cx="5181600" cy="2895600"/>
            </a:xfrm>
          </p:grpSpPr>
          <p:sp>
            <p:nvSpPr>
              <p:cNvPr id="623" name="Rectangle 622"/>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4" name="Right Bracket 623"/>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25" name="Left Bracket 624"/>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02" name="Straight Connector 60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4" name="Straight Connector 60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5" name="Straight Connector 60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8" name="Group 617"/>
            <p:cNvGrpSpPr/>
            <p:nvPr/>
          </p:nvGrpSpPr>
          <p:grpSpPr>
            <a:xfrm>
              <a:off x="5151321" y="2732528"/>
              <a:ext cx="364693" cy="914400"/>
              <a:chOff x="5528956" y="2849562"/>
              <a:chExt cx="729385" cy="1828800"/>
            </a:xfrm>
          </p:grpSpPr>
          <p:cxnSp>
            <p:nvCxnSpPr>
              <p:cNvPr id="619" name="Straight Connector 618"/>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26" name="Picture 6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cxnSp>
        <p:nvCxnSpPr>
          <p:cNvPr id="665" name="Straight Arrow Connector 664"/>
          <p:cNvCxnSpPr>
            <a:endCxn id="587" idx="2"/>
          </p:cNvCxnSpPr>
          <p:nvPr/>
        </p:nvCxnSpPr>
        <p:spPr>
          <a:xfrm flipH="1" flipV="1">
            <a:off x="2430112" y="4756775"/>
            <a:ext cx="5866049" cy="425553"/>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70" name="Group 569"/>
          <p:cNvGrpSpPr/>
          <p:nvPr/>
        </p:nvGrpSpPr>
        <p:grpSpPr>
          <a:xfrm>
            <a:off x="8300747" y="4442351"/>
            <a:ext cx="1882150" cy="951832"/>
            <a:chOff x="4962561" y="2484878"/>
            <a:chExt cx="2522622" cy="1409700"/>
          </a:xfrm>
        </p:grpSpPr>
        <p:grpSp>
          <p:nvGrpSpPr>
            <p:cNvPr id="571" name="Group 570"/>
            <p:cNvGrpSpPr/>
            <p:nvPr/>
          </p:nvGrpSpPr>
          <p:grpSpPr>
            <a:xfrm>
              <a:off x="4962561" y="2484878"/>
              <a:ext cx="2522622" cy="1409700"/>
              <a:chOff x="3703637" y="1744662"/>
              <a:chExt cx="5181600" cy="2895600"/>
            </a:xfrm>
          </p:grpSpPr>
          <p:sp>
            <p:nvSpPr>
              <p:cNvPr id="596" name="Rectangle 59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7" name="Right Bracket 59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98" name="Left Bracket 59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2" name="Straight Connector 57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0" name="Straight Connector 58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1" name="Group 590"/>
            <p:cNvGrpSpPr/>
            <p:nvPr/>
          </p:nvGrpSpPr>
          <p:grpSpPr>
            <a:xfrm>
              <a:off x="5151321" y="2732528"/>
              <a:ext cx="364693" cy="914400"/>
              <a:chOff x="5528956" y="2849562"/>
              <a:chExt cx="729385" cy="1828800"/>
            </a:xfrm>
          </p:grpSpPr>
          <p:cxnSp>
            <p:nvCxnSpPr>
              <p:cNvPr id="592" name="Straight Connector 59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99" name="Rectangle 598"/>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664" name="TextBox 17"/>
          <p:cNvSpPr txBox="1"/>
          <p:nvPr/>
        </p:nvSpPr>
        <p:spPr>
          <a:xfrm rot="205656">
            <a:off x="3674071" y="4236847"/>
            <a:ext cx="3287787"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solidFill>
                  <a:srgbClr val="FFFFFF"/>
                </a:solidFill>
              </a:rPr>
              <a:t>Desenvolvedores</a:t>
            </a:r>
            <a:r>
              <a:rPr lang="en-US" sz="1600" dirty="0">
                <a:solidFill>
                  <a:srgbClr val="FFFFFF"/>
                </a:solidFill>
              </a:rPr>
              <a:t> </a:t>
            </a:r>
            <a:r>
              <a:rPr lang="en-US" sz="1600" dirty="0" err="1">
                <a:solidFill>
                  <a:srgbClr val="FFFFFF"/>
                </a:solidFill>
              </a:rPr>
              <a:t>podem</a:t>
            </a:r>
            <a:r>
              <a:rPr lang="en-US" sz="1600" dirty="0">
                <a:solidFill>
                  <a:srgbClr val="FFFFFF"/>
                </a:solidFill>
              </a:rPr>
              <a:t> </a:t>
            </a:r>
            <a:r>
              <a:rPr lang="en-US" sz="1600" dirty="0" err="1">
                <a:solidFill>
                  <a:srgbClr val="FFFFFF"/>
                </a:solidFill>
              </a:rPr>
              <a:t>escolher</a:t>
            </a:r>
            <a:r>
              <a:rPr lang="en-US" sz="1600" dirty="0">
                <a:solidFill>
                  <a:srgbClr val="FFFFFF"/>
                </a:solidFill>
              </a:rPr>
              <a:t> </a:t>
            </a:r>
            <a:r>
              <a:rPr lang="en-US" sz="1600" dirty="0" err="1">
                <a:solidFill>
                  <a:srgbClr val="FFFFFF"/>
                </a:solidFill>
              </a:rPr>
              <a:t>seus</a:t>
            </a:r>
            <a:r>
              <a:rPr lang="en-US" sz="1600" dirty="0">
                <a:solidFill>
                  <a:srgbClr val="FFFFFF"/>
                </a:solidFill>
              </a:rPr>
              <a:t> frameworks de </a:t>
            </a:r>
            <a:r>
              <a:rPr lang="en-US" sz="1600" dirty="0" err="1">
                <a:solidFill>
                  <a:srgbClr val="FFFFFF"/>
                </a:solidFill>
              </a:rPr>
              <a:t>aplicação</a:t>
            </a:r>
            <a:r>
              <a:rPr lang="en-US" sz="1600" dirty="0">
                <a:solidFill>
                  <a:srgbClr val="FFFFFF"/>
                </a:solidFill>
              </a:rPr>
              <a:t> e </a:t>
            </a:r>
            <a:r>
              <a:rPr lang="en-US" sz="1600" dirty="0" err="1">
                <a:solidFill>
                  <a:srgbClr val="FFFFFF"/>
                </a:solidFill>
              </a:rPr>
              <a:t>puxá-los</a:t>
            </a:r>
            <a:r>
              <a:rPr lang="en-US" sz="1600" dirty="0">
                <a:solidFill>
                  <a:srgbClr val="FFFFFF"/>
                </a:solidFill>
              </a:rPr>
              <a:t> </a:t>
            </a:r>
            <a:r>
              <a:rPr lang="en-US" sz="1600" dirty="0" err="1">
                <a:solidFill>
                  <a:srgbClr val="FFFFFF"/>
                </a:solidFill>
              </a:rPr>
              <a:t>localmente</a:t>
            </a:r>
            <a:r>
              <a:rPr lang="en-US" sz="1600" dirty="0">
                <a:solidFill>
                  <a:srgbClr val="FFFFFF"/>
                </a:solidFill>
              </a:rPr>
              <a:t> </a:t>
            </a:r>
            <a:r>
              <a:rPr lang="en-US" sz="1600" dirty="0">
                <a:gradFill>
                  <a:gsLst>
                    <a:gs pos="2917">
                      <a:srgbClr val="FFFFFF"/>
                    </a:gs>
                    <a:gs pos="30000">
                      <a:srgbClr val="FFFFFF"/>
                    </a:gs>
                  </a:gsLst>
                  <a:lin ang="5400000" scaled="0"/>
                </a:gradFill>
              </a:rPr>
              <a:t>de </a:t>
            </a:r>
            <a:r>
              <a:rPr lang="en-US" sz="1600" dirty="0" err="1">
                <a:gradFill>
                  <a:gsLst>
                    <a:gs pos="2917">
                      <a:srgbClr val="FFFFFF"/>
                    </a:gs>
                    <a:gs pos="30000">
                      <a:srgbClr val="FFFFFF"/>
                    </a:gs>
                  </a:gsLst>
                  <a:lin ang="5400000" scaled="0"/>
                </a:gradFill>
              </a:rPr>
              <a:t>repositórios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centrais</a:t>
            </a:r>
            <a:endParaRPr lang="en-US" sz="16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399930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grpSp>
        <p:nvGrpSpPr>
          <p:cNvPr id="593" name="Group 592"/>
          <p:cNvGrpSpPr/>
          <p:nvPr/>
        </p:nvGrpSpPr>
        <p:grpSpPr>
          <a:xfrm>
            <a:off x="547962" y="4122813"/>
            <a:ext cx="1882150" cy="951832"/>
            <a:chOff x="4962561" y="2484878"/>
            <a:chExt cx="2522622" cy="1409700"/>
          </a:xfrm>
        </p:grpSpPr>
        <p:grpSp>
          <p:nvGrpSpPr>
            <p:cNvPr id="594" name="Group 593"/>
            <p:cNvGrpSpPr/>
            <p:nvPr/>
          </p:nvGrpSpPr>
          <p:grpSpPr>
            <a:xfrm>
              <a:off x="4962561" y="2484878"/>
              <a:ext cx="2522622" cy="1409700"/>
              <a:chOff x="3703637" y="1744662"/>
              <a:chExt cx="5181600" cy="2895600"/>
            </a:xfrm>
          </p:grpSpPr>
          <p:sp>
            <p:nvSpPr>
              <p:cNvPr id="604" name="Rectangle 603"/>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5" name="Right Bracket 604"/>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06" name="Left Bracket 605"/>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95" name="Straight Connector 594"/>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9" name="Group 598"/>
            <p:cNvGrpSpPr/>
            <p:nvPr/>
          </p:nvGrpSpPr>
          <p:grpSpPr>
            <a:xfrm>
              <a:off x="5151321" y="2732528"/>
              <a:ext cx="364693" cy="914400"/>
              <a:chOff x="5528956" y="2849562"/>
              <a:chExt cx="729385" cy="1828800"/>
            </a:xfrm>
          </p:grpSpPr>
          <p:cxnSp>
            <p:nvCxnSpPr>
              <p:cNvPr id="600" name="Straight Connector 599"/>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1" name="Straight Connector 600"/>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07" name="Rectangle 606"/>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608" name="Group 607"/>
          <p:cNvGrpSpPr/>
          <p:nvPr/>
        </p:nvGrpSpPr>
        <p:grpSpPr>
          <a:xfrm>
            <a:off x="543375" y="5214161"/>
            <a:ext cx="1882150" cy="951832"/>
            <a:chOff x="4962561" y="2484878"/>
            <a:chExt cx="2522622" cy="1409700"/>
          </a:xfrm>
        </p:grpSpPr>
        <p:grpSp>
          <p:nvGrpSpPr>
            <p:cNvPr id="609" name="Group 608"/>
            <p:cNvGrpSpPr/>
            <p:nvPr/>
          </p:nvGrpSpPr>
          <p:grpSpPr>
            <a:xfrm>
              <a:off x="4962561" y="2484878"/>
              <a:ext cx="2522622" cy="1409700"/>
              <a:chOff x="3703637" y="1744662"/>
              <a:chExt cx="5181600" cy="2895600"/>
            </a:xfrm>
          </p:grpSpPr>
          <p:sp>
            <p:nvSpPr>
              <p:cNvPr id="633" name="Rectangle 632"/>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8" name="Right Bracket 64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49" name="Left Bracket 64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10" name="Straight Connector 609"/>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4" name="Group 613"/>
            <p:cNvGrpSpPr/>
            <p:nvPr/>
          </p:nvGrpSpPr>
          <p:grpSpPr>
            <a:xfrm>
              <a:off x="5151321" y="2732528"/>
              <a:ext cx="364693" cy="914400"/>
              <a:chOff x="5528956" y="2849562"/>
              <a:chExt cx="729385" cy="1828800"/>
            </a:xfrm>
          </p:grpSpPr>
          <p:cxnSp>
            <p:nvCxnSpPr>
              <p:cNvPr id="615" name="Straight Connector 614"/>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50" name="Picture 6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grpSp>
        <p:nvGrpSpPr>
          <p:cNvPr id="429" name="Group 428"/>
          <p:cNvGrpSpPr/>
          <p:nvPr/>
        </p:nvGrpSpPr>
        <p:grpSpPr>
          <a:xfrm>
            <a:off x="503237" y="1139197"/>
            <a:ext cx="2338643" cy="1678829"/>
            <a:chOff x="503237" y="1297243"/>
            <a:chExt cx="2338643" cy="1678829"/>
          </a:xfrm>
        </p:grpSpPr>
        <p:sp>
          <p:nvSpPr>
            <p:cNvPr id="430" name="Freeform 429"/>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435"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6"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7"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8"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0"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1"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2"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68" name="Rounded Rectangle 56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cxnSp>
        <p:nvCxnSpPr>
          <p:cNvPr id="575" name="Straight Arrow Connector 14"/>
          <p:cNvCxnSpPr>
            <a:endCxn id="648" idx="2"/>
          </p:cNvCxnSpPr>
          <p:nvPr/>
        </p:nvCxnSpPr>
        <p:spPr>
          <a:xfrm flipH="1" flipV="1">
            <a:off x="2425525" y="5848123"/>
            <a:ext cx="5870635" cy="398561"/>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flipV="1">
            <a:off x="2430112" y="4756775"/>
            <a:ext cx="5866049" cy="425553"/>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89" name="Group 588"/>
          <p:cNvGrpSpPr/>
          <p:nvPr/>
        </p:nvGrpSpPr>
        <p:grpSpPr>
          <a:xfrm>
            <a:off x="8296160" y="5533699"/>
            <a:ext cx="1882150" cy="951832"/>
            <a:chOff x="4962561" y="2484878"/>
            <a:chExt cx="2522622" cy="1409700"/>
          </a:xfrm>
        </p:grpSpPr>
        <p:grpSp>
          <p:nvGrpSpPr>
            <p:cNvPr id="590" name="Group 589"/>
            <p:cNvGrpSpPr/>
            <p:nvPr/>
          </p:nvGrpSpPr>
          <p:grpSpPr>
            <a:xfrm>
              <a:off x="4962561" y="2484878"/>
              <a:ext cx="2522622" cy="1409700"/>
              <a:chOff x="3703637" y="1744662"/>
              <a:chExt cx="5181600" cy="2895600"/>
            </a:xfrm>
          </p:grpSpPr>
          <p:sp>
            <p:nvSpPr>
              <p:cNvPr id="625" name="Rectangle 62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6" name="Right Bracket 62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27" name="Left Bracket 62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91" name="Straight Connector 590"/>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0" name="Group 619"/>
            <p:cNvGrpSpPr/>
            <p:nvPr/>
          </p:nvGrpSpPr>
          <p:grpSpPr>
            <a:xfrm>
              <a:off x="5151321" y="2732528"/>
              <a:ext cx="364693" cy="914400"/>
              <a:chOff x="5528956" y="2849562"/>
              <a:chExt cx="729385" cy="1828800"/>
            </a:xfrm>
          </p:grpSpPr>
          <p:cxnSp>
            <p:nvCxnSpPr>
              <p:cNvPr id="621" name="Straight Connector 62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4" name="Straight Connector 62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28" name="Picture 6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570" name="Group 569"/>
          <p:cNvGrpSpPr/>
          <p:nvPr/>
        </p:nvGrpSpPr>
        <p:grpSpPr>
          <a:xfrm>
            <a:off x="8300747" y="4442351"/>
            <a:ext cx="1882150" cy="951832"/>
            <a:chOff x="4962561" y="2484878"/>
            <a:chExt cx="2522622" cy="1409700"/>
          </a:xfrm>
        </p:grpSpPr>
        <p:grpSp>
          <p:nvGrpSpPr>
            <p:cNvPr id="571" name="Group 570"/>
            <p:cNvGrpSpPr/>
            <p:nvPr/>
          </p:nvGrpSpPr>
          <p:grpSpPr>
            <a:xfrm>
              <a:off x="4962561" y="2484878"/>
              <a:ext cx="2522622" cy="1409700"/>
              <a:chOff x="3703637" y="1744662"/>
              <a:chExt cx="5181600" cy="2895600"/>
            </a:xfrm>
          </p:grpSpPr>
          <p:sp>
            <p:nvSpPr>
              <p:cNvPr id="585" name="Rectangle 58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6" name="Right Bracket 58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87" name="Left Bracket 58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2" name="Straight Connector 57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0" name="Group 579"/>
            <p:cNvGrpSpPr/>
            <p:nvPr/>
          </p:nvGrpSpPr>
          <p:grpSpPr>
            <a:xfrm>
              <a:off x="5151321" y="2732528"/>
              <a:ext cx="364693" cy="914400"/>
              <a:chOff x="5528956" y="2849562"/>
              <a:chExt cx="729385" cy="1828800"/>
            </a:xfrm>
          </p:grpSpPr>
          <p:cxnSp>
            <p:nvCxnSpPr>
              <p:cNvPr id="581" name="Straight Connector 58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88" name="Rectangle 587"/>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576" name="TextBox 18"/>
          <p:cNvSpPr txBox="1"/>
          <p:nvPr/>
        </p:nvSpPr>
        <p:spPr>
          <a:xfrm rot="217229">
            <a:off x="3807243" y="5415612"/>
            <a:ext cx="2925106"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gradFill>
                  <a:gsLst>
                    <a:gs pos="2917">
                      <a:srgbClr val="FFFFFF"/>
                    </a:gs>
                    <a:gs pos="30000">
                      <a:srgbClr val="FFFFFF"/>
                    </a:gs>
                  </a:gsLst>
                  <a:lin ang="5400000" scaled="0"/>
                </a:gradFill>
              </a:rPr>
              <a:t>Dependências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necessárias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são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automaticamente</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identificadas</a:t>
            </a:r>
            <a:r>
              <a:rPr lang="en-US" sz="1600" dirty="0">
                <a:gradFill>
                  <a:gsLst>
                    <a:gs pos="2917">
                      <a:srgbClr val="FFFFFF"/>
                    </a:gs>
                    <a:gs pos="30000">
                      <a:srgbClr val="FFFFFF"/>
                    </a:gs>
                  </a:gsLst>
                  <a:lin ang="5400000" scaled="0"/>
                </a:gradFill>
              </a:rPr>
              <a:t> e </a:t>
            </a:r>
            <a:r>
              <a:rPr lang="en-US" sz="1600" dirty="0" err="1">
                <a:gradFill>
                  <a:gsLst>
                    <a:gs pos="2917">
                      <a:srgbClr val="FFFFFF"/>
                    </a:gs>
                    <a:gs pos="30000">
                      <a:srgbClr val="FFFFFF"/>
                    </a:gs>
                  </a:gsLst>
                  <a:lin ang="5400000" scaled="0"/>
                </a:gradFill>
              </a:rPr>
              <a:t>baixadas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localmente</a:t>
            </a:r>
            <a:endParaRPr lang="en-US" sz="1600" dirty="0">
              <a:gradFill>
                <a:gsLst>
                  <a:gs pos="2917">
                    <a:srgbClr val="FFFFFF"/>
                  </a:gs>
                  <a:gs pos="30000">
                    <a:srgbClr val="FFFFFF"/>
                  </a:gs>
                </a:gsLst>
                <a:lin ang="5400000" scaled="0"/>
              </a:gradFill>
            </a:endParaRPr>
          </a:p>
        </p:txBody>
      </p:sp>
      <p:sp>
        <p:nvSpPr>
          <p:cNvPr id="98" name="TextBox 17"/>
          <p:cNvSpPr txBox="1"/>
          <p:nvPr/>
        </p:nvSpPr>
        <p:spPr>
          <a:xfrm rot="205656">
            <a:off x="3674071" y="4236846"/>
            <a:ext cx="3287787"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solidFill>
                  <a:srgbClr val="FFFFFF"/>
                </a:solidFill>
              </a:rPr>
              <a:t>Desenvolvedores</a:t>
            </a:r>
            <a:r>
              <a:rPr lang="en-US" sz="1600" dirty="0">
                <a:solidFill>
                  <a:srgbClr val="FFFFFF"/>
                </a:solidFill>
              </a:rPr>
              <a:t> </a:t>
            </a:r>
            <a:r>
              <a:rPr lang="en-US" sz="1600" dirty="0" err="1">
                <a:solidFill>
                  <a:srgbClr val="FFFFFF"/>
                </a:solidFill>
              </a:rPr>
              <a:t>podem</a:t>
            </a:r>
            <a:r>
              <a:rPr lang="en-US" sz="1600" dirty="0">
                <a:solidFill>
                  <a:srgbClr val="FFFFFF"/>
                </a:solidFill>
              </a:rPr>
              <a:t> </a:t>
            </a:r>
            <a:r>
              <a:rPr lang="en-US" sz="1600" dirty="0" err="1">
                <a:solidFill>
                  <a:srgbClr val="FFFFFF"/>
                </a:solidFill>
              </a:rPr>
              <a:t>escolher</a:t>
            </a:r>
            <a:r>
              <a:rPr lang="en-US" sz="1600" dirty="0">
                <a:solidFill>
                  <a:srgbClr val="FFFFFF"/>
                </a:solidFill>
              </a:rPr>
              <a:t> </a:t>
            </a:r>
            <a:r>
              <a:rPr lang="en-US" sz="1600" dirty="0" err="1">
                <a:solidFill>
                  <a:srgbClr val="FFFFFF"/>
                </a:solidFill>
              </a:rPr>
              <a:t>seus</a:t>
            </a:r>
            <a:r>
              <a:rPr lang="en-US" sz="1600" dirty="0">
                <a:solidFill>
                  <a:srgbClr val="FFFFFF"/>
                </a:solidFill>
              </a:rPr>
              <a:t> frameworks de </a:t>
            </a:r>
            <a:r>
              <a:rPr lang="en-US" sz="1600" dirty="0" err="1">
                <a:solidFill>
                  <a:srgbClr val="FFFFFF"/>
                </a:solidFill>
              </a:rPr>
              <a:t>aplicação</a:t>
            </a:r>
            <a:r>
              <a:rPr lang="en-US" sz="1600" dirty="0">
                <a:solidFill>
                  <a:srgbClr val="FFFFFF"/>
                </a:solidFill>
              </a:rPr>
              <a:t> e </a:t>
            </a:r>
            <a:r>
              <a:rPr lang="en-US" sz="1600" dirty="0" err="1">
                <a:solidFill>
                  <a:srgbClr val="FFFFFF"/>
                </a:solidFill>
              </a:rPr>
              <a:t>puxá-los</a:t>
            </a:r>
            <a:r>
              <a:rPr lang="en-US" sz="1600" dirty="0">
                <a:solidFill>
                  <a:srgbClr val="FFFFFF"/>
                </a:solidFill>
              </a:rPr>
              <a:t> </a:t>
            </a:r>
            <a:r>
              <a:rPr lang="en-US" sz="1600" dirty="0" err="1">
                <a:solidFill>
                  <a:srgbClr val="FFFFFF"/>
                </a:solidFill>
              </a:rPr>
              <a:t>localmente</a:t>
            </a:r>
            <a:r>
              <a:rPr lang="en-US" sz="1600" dirty="0">
                <a:solidFill>
                  <a:srgbClr val="FFFFFF"/>
                </a:solidFill>
              </a:rPr>
              <a:t> </a:t>
            </a:r>
            <a:r>
              <a:rPr lang="en-US" sz="1600" dirty="0">
                <a:gradFill>
                  <a:gsLst>
                    <a:gs pos="2917">
                      <a:srgbClr val="FFFFFF"/>
                    </a:gs>
                    <a:gs pos="30000">
                      <a:srgbClr val="FFFFFF"/>
                    </a:gs>
                  </a:gsLst>
                  <a:lin ang="5400000" scaled="0"/>
                </a:gradFill>
              </a:rPr>
              <a:t>de </a:t>
            </a:r>
            <a:r>
              <a:rPr lang="en-US" sz="1600" dirty="0" err="1">
                <a:gradFill>
                  <a:gsLst>
                    <a:gs pos="2917">
                      <a:srgbClr val="FFFFFF"/>
                    </a:gs>
                    <a:gs pos="30000">
                      <a:srgbClr val="FFFFFF"/>
                    </a:gs>
                  </a:gsLst>
                  <a:lin ang="5400000" scaled="0"/>
                </a:gradFill>
              </a:rPr>
              <a:t>repositórios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centrais</a:t>
            </a:r>
            <a:endParaRPr lang="en-US" sz="16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401140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bwMode="auto">
          <a:xfrm rot="20107192" flipV="1">
            <a:off x="5801625" y="3747978"/>
            <a:ext cx="3349079" cy="2319865"/>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rot="873293">
            <a:off x="6181664" y="2153232"/>
            <a:ext cx="2685361" cy="2122136"/>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bg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Por que Containers?</a:t>
            </a:r>
            <a:br>
              <a:rPr lang="en-US" dirty="0"/>
            </a:br>
            <a:r>
              <a:rPr lang="en-US" sz="2800" spc="0" dirty="0" err="1">
                <a:gradFill>
                  <a:gsLst>
                    <a:gs pos="7619">
                      <a:srgbClr val="00188F"/>
                    </a:gs>
                    <a:gs pos="35000">
                      <a:srgbClr val="00188F"/>
                    </a:gs>
                  </a:gsLst>
                  <a:lin ang="5400000" scaled="0"/>
                </a:gradFill>
              </a:rPr>
              <a:t>Aplicações</a:t>
            </a:r>
            <a:r>
              <a:rPr lang="en-US" sz="2800" spc="0" dirty="0">
                <a:gradFill>
                  <a:gsLst>
                    <a:gs pos="7619">
                      <a:srgbClr val="00188F"/>
                    </a:gs>
                    <a:gs pos="35000">
                      <a:srgbClr val="00188F"/>
                    </a:gs>
                  </a:gsLst>
                  <a:lin ang="5400000" scaled="0"/>
                </a:gradFill>
              </a:rPr>
              <a:t> com </a:t>
            </a:r>
            <a:r>
              <a:rPr lang="en-US" sz="2800" spc="0" dirty="0" err="1">
                <a:gradFill>
                  <a:gsLst>
                    <a:gs pos="7619">
                      <a:srgbClr val="00188F"/>
                    </a:gs>
                    <a:gs pos="35000">
                      <a:srgbClr val="00188F"/>
                    </a:gs>
                  </a:gsLst>
                  <a:lin ang="5400000" scaled="0"/>
                </a:gradFill>
              </a:rPr>
              <a:t>alta</a:t>
            </a:r>
            <a:r>
              <a:rPr lang="en-US" sz="2800" spc="0" dirty="0">
                <a:gradFill>
                  <a:gsLst>
                    <a:gs pos="7619">
                      <a:srgbClr val="00188F"/>
                    </a:gs>
                    <a:gs pos="35000">
                      <a:srgbClr val="00188F"/>
                    </a:gs>
                  </a:gsLst>
                  <a:lin ang="5400000" scaled="0"/>
                </a:gradFill>
              </a:rPr>
              <a:t> </a:t>
            </a:r>
            <a:r>
              <a:rPr lang="en-US" sz="2800" spc="0" dirty="0" err="1">
                <a:gradFill>
                  <a:gsLst>
                    <a:gs pos="7619">
                      <a:srgbClr val="00188F"/>
                    </a:gs>
                    <a:gs pos="35000">
                      <a:srgbClr val="00188F"/>
                    </a:gs>
                  </a:gsLst>
                  <a:lin ang="5400000" scaled="0"/>
                </a:gradFill>
              </a:rPr>
              <a:t>inovação</a:t>
            </a:r>
            <a:r>
              <a:rPr lang="en-US" sz="2800" spc="0" dirty="0">
                <a:gradFill>
                  <a:gsLst>
                    <a:gs pos="7619">
                      <a:srgbClr val="00188F"/>
                    </a:gs>
                    <a:gs pos="35000">
                      <a:srgbClr val="00188F"/>
                    </a:gs>
                  </a:gsLst>
                  <a:lin ang="5400000" scaled="0"/>
                </a:gradFill>
              </a:rPr>
              <a:t> para um </a:t>
            </a:r>
            <a:r>
              <a:rPr lang="en-US" sz="2800" spc="0" dirty="0" err="1">
                <a:gradFill>
                  <a:gsLst>
                    <a:gs pos="7619">
                      <a:srgbClr val="00188F"/>
                    </a:gs>
                    <a:gs pos="35000">
                      <a:srgbClr val="00188F"/>
                    </a:gs>
                  </a:gsLst>
                  <a:lin ang="5400000" scaled="0"/>
                </a:gradFill>
              </a:rPr>
              <a:t>mundo</a:t>
            </a:r>
            <a:r>
              <a:rPr lang="en-US" sz="2800" spc="0" dirty="0">
                <a:gradFill>
                  <a:gsLst>
                    <a:gs pos="7619">
                      <a:srgbClr val="00188F"/>
                    </a:gs>
                    <a:gs pos="35000">
                      <a:srgbClr val="00188F"/>
                    </a:gs>
                  </a:gsLst>
                  <a:lin ang="5400000" scaled="0"/>
                </a:gradFill>
              </a:rPr>
              <a:t> </a:t>
            </a:r>
            <a:r>
              <a:rPr lang="en-US" sz="2800" spc="0" dirty="0" err="1">
                <a:gradFill>
                  <a:gsLst>
                    <a:gs pos="7619">
                      <a:srgbClr val="00188F"/>
                    </a:gs>
                    <a:gs pos="35000">
                      <a:srgbClr val="00188F"/>
                    </a:gs>
                  </a:gsLst>
                  <a:lin ang="5400000" scaled="0"/>
                </a:gradFill>
              </a:rPr>
              <a:t>móvel</a:t>
            </a:r>
            <a:r>
              <a:rPr lang="en-US" sz="2800" spc="0" dirty="0">
                <a:gradFill>
                  <a:gsLst>
                    <a:gs pos="7619">
                      <a:srgbClr val="00188F"/>
                    </a:gs>
                    <a:gs pos="35000">
                      <a:srgbClr val="00188F"/>
                    </a:gs>
                  </a:gsLst>
                  <a:lin ang="5400000" scaled="0"/>
                </a:gradFill>
              </a:rPr>
              <a:t> </a:t>
            </a:r>
            <a:r>
              <a:rPr lang="en-US" sz="2800" spc="0" dirty="0" err="1">
                <a:gradFill>
                  <a:gsLst>
                    <a:gs pos="7619">
                      <a:srgbClr val="00188F"/>
                    </a:gs>
                    <a:gs pos="35000">
                      <a:srgbClr val="00188F"/>
                    </a:gs>
                  </a:gsLst>
                  <a:lin ang="5400000" scaled="0"/>
                </a:gradFill>
              </a:rPr>
              <a:t>baseado</a:t>
            </a:r>
            <a:r>
              <a:rPr lang="en-US" sz="2800" spc="0" dirty="0">
                <a:gradFill>
                  <a:gsLst>
                    <a:gs pos="7619">
                      <a:srgbClr val="00188F"/>
                    </a:gs>
                    <a:gs pos="35000">
                      <a:srgbClr val="00188F"/>
                    </a:gs>
                  </a:gsLst>
                  <a:lin ang="5400000" scaled="0"/>
                </a:gradFill>
              </a:rPr>
              <a:t> em Cloud</a:t>
            </a:r>
            <a:endParaRPr lang="en-US" sz="4800" dirty="0"/>
          </a:p>
        </p:txBody>
      </p:sp>
      <p:grpSp>
        <p:nvGrpSpPr>
          <p:cNvPr id="18" name="Group 17"/>
          <p:cNvGrpSpPr/>
          <p:nvPr/>
        </p:nvGrpSpPr>
        <p:grpSpPr>
          <a:xfrm>
            <a:off x="429964" y="1850690"/>
            <a:ext cx="6087569" cy="2299091"/>
            <a:chOff x="274320" y="1850690"/>
            <a:chExt cx="6087569" cy="2299091"/>
          </a:xfrm>
        </p:grpSpPr>
        <p:sp>
          <p:nvSpPr>
            <p:cNvPr id="8" name="Rectangle 7"/>
            <p:cNvSpPr/>
            <p:nvPr/>
          </p:nvSpPr>
          <p:spPr bwMode="auto">
            <a:xfrm>
              <a:off x="274320" y="1850691"/>
              <a:ext cx="6087569" cy="2123914"/>
            </a:xfrm>
            <a:prstGeom prst="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332688" y="2025674"/>
              <a:ext cx="1985544" cy="1903339"/>
              <a:chOff x="399450" y="1873274"/>
              <a:chExt cx="1985544" cy="1903339"/>
            </a:xfrm>
          </p:grpSpPr>
          <p:sp>
            <p:nvSpPr>
              <p:cNvPr id="3" name="Oval 2"/>
              <p:cNvSpPr/>
              <p:nvPr/>
            </p:nvSpPr>
            <p:spPr bwMode="auto">
              <a:xfrm>
                <a:off x="720437" y="1873274"/>
                <a:ext cx="1343570" cy="134357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reeform 3"/>
              <p:cNvSpPr>
                <a:spLocks noChangeAspect="1" noEditPoints="1"/>
              </p:cNvSpPr>
              <p:nvPr/>
            </p:nvSpPr>
            <p:spPr bwMode="auto">
              <a:xfrm>
                <a:off x="968996" y="2194743"/>
                <a:ext cx="846453" cy="7006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5" name="TextBox 4"/>
              <p:cNvSpPr txBox="1"/>
              <p:nvPr/>
            </p:nvSpPr>
            <p:spPr>
              <a:xfrm>
                <a:off x="399450" y="3148749"/>
                <a:ext cx="198554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2"/>
                        </a:gs>
                        <a:gs pos="30000">
                          <a:schemeClr val="tx2"/>
                        </a:gs>
                      </a:gsLst>
                      <a:lin ang="5400000" scaled="0"/>
                    </a:gradFill>
                  </a:rPr>
                  <a:t>Developers</a:t>
                </a:r>
              </a:p>
            </p:txBody>
          </p:sp>
        </p:grpSp>
        <p:sp>
          <p:nvSpPr>
            <p:cNvPr id="13" name="TextBox 12"/>
            <p:cNvSpPr txBox="1"/>
            <p:nvPr/>
          </p:nvSpPr>
          <p:spPr>
            <a:xfrm>
              <a:off x="2240091" y="1850690"/>
              <a:ext cx="3979011" cy="229909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Containers </a:t>
              </a:r>
              <a:r>
                <a:rPr lang="en-US" sz="1600" dirty="0" err="1">
                  <a:gradFill>
                    <a:gsLst>
                      <a:gs pos="2917">
                        <a:schemeClr val="tx1"/>
                      </a:gs>
                      <a:gs pos="30000">
                        <a:schemeClr val="tx1"/>
                      </a:gs>
                    </a:gsLst>
                    <a:lin ang="5400000" scaled="0"/>
                  </a:gradFill>
                </a:rPr>
                <a:t>oferecem</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produtividade</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liberdade</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err="1">
                  <a:gradFill>
                    <a:gsLst>
                      <a:gs pos="2917">
                        <a:schemeClr val="tx1"/>
                      </a:gs>
                      <a:gs pos="30000">
                        <a:schemeClr val="tx1"/>
                      </a:gs>
                    </a:gsLst>
                    <a:lin ang="5400000" scaled="0"/>
                  </a:gradFill>
                </a:rPr>
                <a:t>Permite</a:t>
              </a:r>
              <a:r>
                <a:rPr lang="en-US" sz="1600" dirty="0">
                  <a:gradFill>
                    <a:gsLst>
                      <a:gs pos="2917">
                        <a:schemeClr val="tx1"/>
                      </a:gs>
                      <a:gs pos="30000">
                        <a:schemeClr val="tx1"/>
                      </a:gs>
                    </a:gsLst>
                    <a:lin ang="5400000" scaled="0"/>
                  </a:gradFill>
                </a:rPr>
                <a:t> apps ‘write-once, run-anywhere’</a:t>
              </a:r>
            </a:p>
            <a:p>
              <a:pPr>
                <a:lnSpc>
                  <a:spcPct val="90000"/>
                </a:lnSpc>
                <a:spcAft>
                  <a:spcPts val="600"/>
                </a:spcAft>
              </a:pPr>
              <a:r>
                <a:rPr lang="en-US" sz="1600" dirty="0" err="1">
                  <a:gradFill>
                    <a:gsLst>
                      <a:gs pos="2917">
                        <a:schemeClr val="tx1"/>
                      </a:gs>
                      <a:gs pos="30000">
                        <a:schemeClr val="tx1"/>
                      </a:gs>
                    </a:gsLst>
                    <a:lin ang="5400000" scaled="0"/>
                  </a:gradFill>
                </a:rPr>
                <a:t>Pode</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ser</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implantada</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como</a:t>
              </a:r>
              <a:r>
                <a:rPr lang="en-US" sz="1600" dirty="0">
                  <a:gradFill>
                    <a:gsLst>
                      <a:gs pos="2917">
                        <a:schemeClr val="tx1"/>
                      </a:gs>
                      <a:gs pos="30000">
                        <a:schemeClr val="tx1"/>
                      </a:gs>
                    </a:gsLst>
                    <a:lin ang="5400000" scaled="0"/>
                  </a:gradFill>
                </a:rPr>
                <a:t> app </a:t>
              </a:r>
              <a:r>
                <a:rPr lang="en-US" sz="1600" dirty="0" err="1">
                  <a:gradFill>
                    <a:gsLst>
                      <a:gs pos="2917">
                        <a:schemeClr val="tx1"/>
                      </a:gs>
                      <a:gs pos="30000">
                        <a:schemeClr val="tx1"/>
                      </a:gs>
                    </a:gsLst>
                    <a:lin ang="5400000" scaled="0"/>
                  </a:gradFill>
                </a:rPr>
                <a:t>distribuída</a:t>
              </a:r>
              <a:r>
                <a:rPr lang="en-US" sz="1600" dirty="0">
                  <a:gradFill>
                    <a:gsLst>
                      <a:gs pos="2917">
                        <a:schemeClr val="tx1"/>
                      </a:gs>
                      <a:gs pos="30000">
                        <a:schemeClr val="tx1"/>
                      </a:gs>
                    </a:gsLst>
                    <a:lin ang="5400000" scaled="0"/>
                  </a:gradFill>
                </a:rPr>
                <a:t> multi-tier em </a:t>
              </a:r>
              <a:r>
                <a:rPr lang="en-US" sz="1600" dirty="0" err="1">
                  <a:gradFill>
                    <a:gsLst>
                      <a:gs pos="2917">
                        <a:schemeClr val="tx1"/>
                      </a:gs>
                      <a:gs pos="30000">
                        <a:schemeClr val="tx1"/>
                      </a:gs>
                    </a:gsLst>
                    <a:lin ang="5400000" scaled="0"/>
                  </a:gradFill>
                </a:rPr>
                <a:t>modelos</a:t>
              </a:r>
              <a:r>
                <a:rPr lang="en-US" sz="1600" dirty="0">
                  <a:gradFill>
                    <a:gsLst>
                      <a:gs pos="2917">
                        <a:schemeClr val="tx1"/>
                      </a:gs>
                      <a:gs pos="30000">
                        <a:schemeClr val="tx1"/>
                      </a:gs>
                    </a:gsLst>
                    <a:lin ang="5400000" scaled="0"/>
                  </a:gradFill>
                </a:rPr>
                <a:t> IaaS/PaaS</a:t>
              </a:r>
            </a:p>
            <a:p>
              <a:pPr>
                <a:lnSpc>
                  <a:spcPct val="90000"/>
                </a:lnSpc>
                <a:spcAft>
                  <a:spcPts val="600"/>
                </a:spcAft>
              </a:pPr>
              <a:r>
                <a:rPr lang="en-US" sz="1600" dirty="0">
                  <a:gradFill>
                    <a:gsLst>
                      <a:gs pos="2917">
                        <a:schemeClr val="tx1"/>
                      </a:gs>
                      <a:gs pos="30000">
                        <a:schemeClr val="tx1"/>
                      </a:gs>
                    </a:gsLst>
                    <a:lin ang="5400000" scaled="0"/>
                  </a:gradFill>
                </a:rPr>
                <a:t>Containers </a:t>
              </a:r>
              <a:r>
                <a:rPr lang="en-US" sz="1600" dirty="0" err="1">
                  <a:gradFill>
                    <a:gsLst>
                      <a:gs pos="2917">
                        <a:schemeClr val="tx1"/>
                      </a:gs>
                      <a:gs pos="30000">
                        <a:schemeClr val="tx1"/>
                      </a:gs>
                    </a:gsLst>
                    <a:lin ang="5400000" scaled="0"/>
                  </a:gradFill>
                </a:rPr>
                <a:t>oferecem</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alta</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abstração</a:t>
              </a:r>
              <a:r>
                <a:rPr lang="en-US" sz="1600" dirty="0">
                  <a:gradFill>
                    <a:gsLst>
                      <a:gs pos="2917">
                        <a:schemeClr val="tx1"/>
                      </a:gs>
                      <a:gs pos="30000">
                        <a:schemeClr val="tx1"/>
                      </a:gs>
                    </a:gsLst>
                    <a:lin ang="5400000" scaled="0"/>
                  </a:gradFill>
                </a:rPr>
                <a:t> para micro </a:t>
              </a:r>
              <a:r>
                <a:rPr lang="en-US" sz="1600" dirty="0" err="1">
                  <a:gradFill>
                    <a:gsLst>
                      <a:gs pos="2917">
                        <a:schemeClr val="tx1"/>
                      </a:gs>
                      <a:gs pos="30000">
                        <a:schemeClr val="tx1"/>
                      </a:gs>
                    </a:gsLst>
                    <a:lin ang="5400000" scaled="0"/>
                  </a:gradFill>
                </a:rPr>
                <a:t>serviços</a:t>
              </a:r>
              <a:endParaRPr lang="en-US" sz="1600" dirty="0">
                <a:gradFill>
                  <a:gsLst>
                    <a:gs pos="2917">
                      <a:schemeClr val="tx1"/>
                    </a:gs>
                    <a:gs pos="30000">
                      <a:schemeClr val="tx1"/>
                    </a:gs>
                  </a:gsLst>
                  <a:lin ang="5400000" scaled="0"/>
                </a:gradFill>
              </a:endParaRPr>
            </a:p>
          </p:txBody>
        </p:sp>
      </p:grpSp>
      <p:grpSp>
        <p:nvGrpSpPr>
          <p:cNvPr id="17" name="Group 16"/>
          <p:cNvGrpSpPr/>
          <p:nvPr/>
        </p:nvGrpSpPr>
        <p:grpSpPr>
          <a:xfrm>
            <a:off x="429964" y="4226323"/>
            <a:ext cx="6087569" cy="2542135"/>
            <a:chOff x="284932" y="4081493"/>
            <a:chExt cx="6087569" cy="2542135"/>
          </a:xfrm>
        </p:grpSpPr>
        <p:sp>
          <p:nvSpPr>
            <p:cNvPr id="16" name="Rectangle 15"/>
            <p:cNvSpPr/>
            <p:nvPr/>
          </p:nvSpPr>
          <p:spPr bwMode="auto">
            <a:xfrm>
              <a:off x="284932" y="4081493"/>
              <a:ext cx="6087569" cy="2397480"/>
            </a:xfrm>
            <a:prstGeom prst="rect">
              <a:avLst/>
            </a:prstGeom>
            <a:solidFill>
              <a:schemeClr val="bg1">
                <a:lumMod val="95000"/>
              </a:schemeClr>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53028" y="4401028"/>
              <a:ext cx="1884170" cy="1886410"/>
              <a:chOff x="506602" y="4248628"/>
              <a:chExt cx="1884170" cy="1886410"/>
            </a:xfrm>
          </p:grpSpPr>
          <p:grpSp>
            <p:nvGrpSpPr>
              <p:cNvPr id="9" name="Group 8"/>
              <p:cNvGrpSpPr/>
              <p:nvPr/>
            </p:nvGrpSpPr>
            <p:grpSpPr>
              <a:xfrm>
                <a:off x="816977" y="4248628"/>
                <a:ext cx="1343570" cy="1343570"/>
                <a:chOff x="730166" y="4326498"/>
                <a:chExt cx="1343570" cy="1343570"/>
              </a:xfrm>
            </p:grpSpPr>
            <p:sp>
              <p:nvSpPr>
                <p:cNvPr id="6" name="Oval 5"/>
                <p:cNvSpPr/>
                <p:nvPr/>
              </p:nvSpPr>
              <p:spPr bwMode="auto">
                <a:xfrm>
                  <a:off x="730166" y="4326498"/>
                  <a:ext cx="1343570" cy="134357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5"/>
                <p:cNvSpPr>
                  <a:spLocks noEditPoints="1"/>
                </p:cNvSpPr>
                <p:nvPr/>
              </p:nvSpPr>
              <p:spPr bwMode="auto">
                <a:xfrm>
                  <a:off x="1064166" y="4633658"/>
                  <a:ext cx="675570" cy="72925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0" name="TextBox 9"/>
              <p:cNvSpPr txBox="1"/>
              <p:nvPr/>
            </p:nvSpPr>
            <p:spPr>
              <a:xfrm>
                <a:off x="506602" y="5507174"/>
                <a:ext cx="1884170"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0">
                          <a:schemeClr val="accent4"/>
                        </a:gs>
                        <a:gs pos="100000">
                          <a:schemeClr val="accent4"/>
                        </a:gs>
                      </a:gsLst>
                      <a:lin ang="5400000" scaled="0"/>
                    </a:gradFill>
                  </a:rPr>
                  <a:t>Operações</a:t>
                </a:r>
                <a:endParaRPr lang="en-US" sz="2400" b="1" dirty="0">
                  <a:gradFill>
                    <a:gsLst>
                      <a:gs pos="0">
                        <a:schemeClr val="accent4"/>
                      </a:gs>
                      <a:gs pos="100000">
                        <a:schemeClr val="accent4"/>
                      </a:gs>
                    </a:gsLst>
                    <a:lin ang="5400000" scaled="0"/>
                  </a:gradFill>
                </a:endParaRPr>
              </a:p>
            </p:txBody>
          </p:sp>
        </p:grpSp>
        <p:sp>
          <p:nvSpPr>
            <p:cNvPr id="14" name="TextBox 13"/>
            <p:cNvSpPr txBox="1"/>
            <p:nvPr/>
          </p:nvSpPr>
          <p:spPr>
            <a:xfrm>
              <a:off x="2240090" y="4102938"/>
              <a:ext cx="4121799" cy="2520690"/>
            </a:xfrm>
            <a:prstGeom prst="rect">
              <a:avLst/>
            </a:prstGeom>
            <a:noFill/>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Melhora</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familiaridade</a:t>
              </a:r>
              <a:r>
                <a:rPr lang="en-US" sz="1600" dirty="0">
                  <a:gradFill>
                    <a:gsLst>
                      <a:gs pos="2917">
                        <a:schemeClr val="tx1"/>
                      </a:gs>
                      <a:gs pos="30000">
                        <a:schemeClr val="tx1"/>
                      </a:gs>
                    </a:gsLst>
                    <a:lin ang="5400000" scaled="0"/>
                  </a:gradFill>
                </a:rPr>
                <a:t> com </a:t>
              </a:r>
              <a:r>
                <a:rPr lang="en-US" sz="1600" dirty="0" err="1">
                  <a:gradFill>
                    <a:gsLst>
                      <a:gs pos="2917">
                        <a:schemeClr val="tx1"/>
                      </a:gs>
                      <a:gs pos="30000">
                        <a:schemeClr val="tx1"/>
                      </a:gs>
                    </a:gsLst>
                    <a:lin ang="5400000" scaled="0"/>
                  </a:gradFill>
                </a:rPr>
                <a:t>modelos</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implantação</a:t>
              </a:r>
              <a:r>
                <a:rPr lang="en-US" sz="1600" dirty="0">
                  <a:gradFill>
                    <a:gsLst>
                      <a:gs pos="2917">
                        <a:schemeClr val="tx1"/>
                      </a:gs>
                      <a:gs pos="30000">
                        <a:schemeClr val="tx1"/>
                      </a:gs>
                    </a:gsLst>
                    <a:lin ang="5400000" scaled="0"/>
                  </a:gradFill>
                </a:rPr>
                <a:t> em IT</a:t>
              </a:r>
            </a:p>
            <a:p>
              <a:pPr>
                <a:lnSpc>
                  <a:spcPct val="90000"/>
                </a:lnSpc>
                <a:spcAft>
                  <a:spcPts val="600"/>
                </a:spcAft>
              </a:pPr>
              <a:r>
                <a:rPr lang="en-US" sz="1600" dirty="0" err="1">
                  <a:gradFill>
                    <a:gsLst>
                      <a:gs pos="2917">
                        <a:schemeClr val="tx1"/>
                      </a:gs>
                      <a:gs pos="30000">
                        <a:schemeClr val="tx1"/>
                      </a:gs>
                    </a:gsLst>
                    <a:lin ang="5400000" scaled="0"/>
                  </a:gradFill>
                </a:rPr>
                <a:t>Provê</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ambiente</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padronizado</a:t>
              </a:r>
              <a:r>
                <a:rPr lang="en-US" sz="1600" dirty="0">
                  <a:gradFill>
                    <a:gsLst>
                      <a:gs pos="2917">
                        <a:schemeClr val="tx1"/>
                      </a:gs>
                      <a:gs pos="30000">
                        <a:schemeClr val="tx1"/>
                      </a:gs>
                    </a:gsLst>
                    <a:lin ang="5400000" scaled="0"/>
                  </a:gradFill>
                </a:rPr>
                <a:t> para </a:t>
              </a:r>
              <a:r>
                <a:rPr lang="en-US" sz="1600" dirty="0" err="1">
                  <a:gradFill>
                    <a:gsLst>
                      <a:gs pos="2917">
                        <a:schemeClr val="tx1"/>
                      </a:gs>
                      <a:gs pos="30000">
                        <a:schemeClr val="tx1"/>
                      </a:gs>
                    </a:gsLst>
                    <a:lin ang="5400000" scaled="0"/>
                  </a:gradFill>
                </a:rPr>
                <a:t>desenvolvimento</a:t>
              </a:r>
              <a:r>
                <a:rPr lang="en-US" sz="1600" dirty="0">
                  <a:gradFill>
                    <a:gsLst>
                      <a:gs pos="2917">
                        <a:schemeClr val="tx1"/>
                      </a:gs>
                      <a:gs pos="30000">
                        <a:schemeClr val="tx1"/>
                      </a:gs>
                    </a:gsLst>
                    <a:lin ang="5400000" scaled="0"/>
                  </a:gradFill>
                </a:rPr>
                <a:t>, QA e times de </a:t>
              </a:r>
              <a:r>
                <a:rPr lang="en-US" sz="1600" dirty="0" err="1">
                  <a:gradFill>
                    <a:gsLst>
                      <a:gs pos="2917">
                        <a:schemeClr val="tx1"/>
                      </a:gs>
                      <a:gs pos="30000">
                        <a:schemeClr val="tx1"/>
                      </a:gs>
                    </a:gsLst>
                    <a:lin ang="5400000" scaled="0"/>
                  </a:gradFill>
                </a:rPr>
                <a:t>produção</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err="1">
                  <a:gradFill>
                    <a:gsLst>
                      <a:gs pos="2917">
                        <a:schemeClr val="tx1"/>
                      </a:gs>
                      <a:gs pos="30000">
                        <a:schemeClr val="tx1"/>
                      </a:gs>
                    </a:gsLst>
                    <a:lin ang="5400000" scaled="0"/>
                  </a:gradFill>
                </a:rPr>
                <a:t>Abstrai</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diferenças</a:t>
              </a:r>
              <a:r>
                <a:rPr lang="en-US" sz="1600" dirty="0">
                  <a:gradFill>
                    <a:gsLst>
                      <a:gs pos="2917">
                        <a:schemeClr val="tx1"/>
                      </a:gs>
                      <a:gs pos="30000">
                        <a:schemeClr val="tx1"/>
                      </a:gs>
                    </a:gsLst>
                    <a:lin ang="5400000" scaled="0"/>
                  </a:gradFill>
                </a:rPr>
                <a:t> em </a:t>
              </a:r>
              <a:r>
                <a:rPr lang="en-US" sz="1600" dirty="0" err="1">
                  <a:gradFill>
                    <a:gsLst>
                      <a:gs pos="2917">
                        <a:schemeClr val="tx1"/>
                      </a:gs>
                      <a:gs pos="30000">
                        <a:schemeClr val="tx1"/>
                      </a:gs>
                    </a:gsLst>
                    <a:lin ang="5400000" scaled="0"/>
                  </a:gradFill>
                </a:rPr>
                <a:t>distribuições</a:t>
              </a:r>
              <a:r>
                <a:rPr lang="en-US" sz="1600" dirty="0">
                  <a:gradFill>
                    <a:gsLst>
                      <a:gs pos="2917">
                        <a:schemeClr val="tx1"/>
                      </a:gs>
                      <a:gs pos="30000">
                        <a:schemeClr val="tx1"/>
                      </a:gs>
                    </a:gsLst>
                    <a:lin ang="5400000" scaled="0"/>
                  </a:gradFill>
                </a:rPr>
                <a:t> de SO e </a:t>
              </a:r>
              <a:r>
                <a:rPr lang="en-US" sz="1600" dirty="0" err="1">
                  <a:gradFill>
                    <a:gsLst>
                      <a:gs pos="2917">
                        <a:schemeClr val="tx1"/>
                      </a:gs>
                      <a:gs pos="30000">
                        <a:schemeClr val="tx1"/>
                      </a:gs>
                    </a:gsLst>
                    <a:lin ang="5400000" scaled="0"/>
                  </a:gradFill>
                </a:rPr>
                <a:t>infraestrutura</a:t>
              </a: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Alta </a:t>
              </a:r>
              <a:r>
                <a:rPr lang="en-US" sz="1600" dirty="0" err="1">
                  <a:gradFill>
                    <a:gsLst>
                      <a:gs pos="2917">
                        <a:schemeClr val="tx1"/>
                      </a:gs>
                      <a:gs pos="30000">
                        <a:schemeClr val="tx1"/>
                      </a:gs>
                    </a:gsLst>
                    <a:lin ang="5400000" scaled="0"/>
                  </a:gradFill>
                </a:rPr>
                <a:t>utilização</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densidade</a:t>
              </a:r>
              <a:r>
                <a:rPr lang="en-US" sz="1600" dirty="0">
                  <a:gradFill>
                    <a:gsLst>
                      <a:gs pos="2917">
                        <a:schemeClr val="tx1"/>
                      </a:gs>
                      <a:gs pos="30000">
                        <a:schemeClr val="tx1"/>
                      </a:gs>
                    </a:gsLst>
                    <a:lin ang="5400000" scaled="0"/>
                  </a:gradFill>
                </a:rPr>
                <a:t> de </a:t>
              </a:r>
              <a:r>
                <a:rPr lang="en-US" sz="1600" dirty="0" err="1">
                  <a:gradFill>
                    <a:gsLst>
                      <a:gs pos="2917">
                        <a:schemeClr val="tx1"/>
                      </a:gs>
                      <a:gs pos="30000">
                        <a:schemeClr val="tx1"/>
                      </a:gs>
                    </a:gsLst>
                    <a:lin ang="5400000" scaled="0"/>
                  </a:gradFill>
                </a:rPr>
                <a:t>computação</a:t>
              </a:r>
              <a:r>
                <a:rPr lang="en-US" sz="1600" dirty="0">
                  <a:gradFill>
                    <a:gsLst>
                      <a:gs pos="2917">
                        <a:schemeClr val="tx1"/>
                      </a:gs>
                      <a:gs pos="30000">
                        <a:schemeClr val="tx1"/>
                      </a:gs>
                    </a:gsLst>
                    <a:lin ang="5400000" scaled="0"/>
                  </a:gradFill>
                </a:rPr>
                <a:t> | </a:t>
              </a:r>
              <a:r>
                <a:rPr lang="en-US" sz="1600" dirty="0" err="1">
                  <a:gradFill>
                    <a:gsLst>
                      <a:gs pos="2917">
                        <a:schemeClr val="tx1"/>
                      </a:gs>
                      <a:gs pos="30000">
                        <a:schemeClr val="tx1"/>
                      </a:gs>
                    </a:gsLst>
                    <a:lin ang="5400000" scaled="0"/>
                  </a:gradFill>
                </a:rPr>
                <a:t>escalabilidade</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avançada</a:t>
              </a:r>
              <a:endParaRPr lang="en-US" sz="1600" dirty="0">
                <a:gradFill>
                  <a:gsLst>
                    <a:gs pos="2917">
                      <a:schemeClr val="tx1"/>
                    </a:gs>
                    <a:gs pos="30000">
                      <a:schemeClr val="tx1"/>
                    </a:gs>
                  </a:gsLst>
                  <a:lin ang="5400000" scaled="0"/>
                </a:gradFill>
              </a:endParaRPr>
            </a:p>
          </p:txBody>
        </p:sp>
      </p:grpSp>
      <p:sp>
        <p:nvSpPr>
          <p:cNvPr id="19" name="Oval 18"/>
          <p:cNvSpPr/>
          <p:nvPr/>
        </p:nvSpPr>
        <p:spPr bwMode="auto">
          <a:xfrm>
            <a:off x="8184873" y="2539979"/>
            <a:ext cx="2596226" cy="2596226"/>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8738070" y="1932056"/>
            <a:ext cx="148983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0">
                      <a:srgbClr val="00188F"/>
                    </a:gs>
                    <a:gs pos="100000">
                      <a:srgbClr val="00188F"/>
                    </a:gs>
                  </a:gsLst>
                  <a:lin ang="5400000" scaled="0"/>
                </a:gradFill>
              </a:rPr>
              <a:t>DevOps</a:t>
            </a:r>
          </a:p>
        </p:txBody>
      </p:sp>
      <p:sp>
        <p:nvSpPr>
          <p:cNvPr id="22" name="TextBox 21"/>
          <p:cNvSpPr txBox="1"/>
          <p:nvPr/>
        </p:nvSpPr>
        <p:spPr>
          <a:xfrm>
            <a:off x="7083455" y="5120196"/>
            <a:ext cx="4799059" cy="1778949"/>
          </a:xfrm>
          <a:prstGeom prst="rect">
            <a:avLst/>
          </a:prstGeom>
          <a:noFill/>
        </p:spPr>
        <p:txBody>
          <a:bodyPr wrap="squar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Integrar</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pessoas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processos</a:t>
            </a:r>
            <a:r>
              <a:rPr lang="en-US" sz="1600" dirty="0">
                <a:gradFill>
                  <a:gsLst>
                    <a:gs pos="2917">
                      <a:schemeClr val="tx1"/>
                    </a:gs>
                    <a:gs pos="30000">
                      <a:schemeClr val="tx1"/>
                    </a:gs>
                  </a:gsLst>
                  <a:lin ang="5400000" scaled="0"/>
                </a:gradFill>
              </a:rPr>
              <a:t> e </a:t>
            </a:r>
            <a:r>
              <a:rPr lang="en-US" sz="1600" dirty="0" err="1">
                <a:gradFill>
                  <a:gsLst>
                    <a:gs pos="2917">
                      <a:schemeClr val="tx1"/>
                    </a:gs>
                    <a:gs pos="30000">
                      <a:schemeClr val="tx1"/>
                    </a:gs>
                  </a:gsLst>
                  <a:lin ang="5400000" scaled="0"/>
                </a:gradFill>
              </a:rPr>
              <a:t>ferramentas</a:t>
            </a:r>
            <a:r>
              <a:rPr lang="en-US" sz="1600" dirty="0">
                <a:gradFill>
                  <a:gsLst>
                    <a:gs pos="2917">
                      <a:schemeClr val="tx1"/>
                    </a:gs>
                    <a:gs pos="30000">
                      <a:schemeClr val="tx1"/>
                    </a:gs>
                  </a:gsLst>
                  <a:lin ang="5400000" scaled="0"/>
                </a:gradFill>
              </a:rPr>
              <a:t> para </a:t>
            </a:r>
            <a:r>
              <a:rPr lang="en-US" sz="1600" dirty="0" err="1">
                <a:gradFill>
                  <a:gsLst>
                    <a:gs pos="2917">
                      <a:schemeClr val="tx1"/>
                    </a:gs>
                    <a:gs pos="30000">
                      <a:schemeClr val="tx1"/>
                    </a:gs>
                  </a:gsLst>
                  <a:lin ang="5400000" scaled="0"/>
                </a:gradFill>
              </a:rPr>
              <a:t>processos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otimizados</a:t>
            </a:r>
            <a:r>
              <a:rPr lang="en-US" sz="1600" dirty="0">
                <a:gradFill>
                  <a:gsLst>
                    <a:gs pos="2917">
                      <a:schemeClr val="tx1"/>
                    </a:gs>
                    <a:gs pos="30000">
                      <a:schemeClr val="tx1"/>
                    </a:gs>
                  </a:gsLst>
                  <a:lin ang="5400000" scaled="0"/>
                </a:gradFill>
              </a:rPr>
              <a:t> de Desenvolvimento de apps</a:t>
            </a:r>
          </a:p>
          <a:p>
            <a:pPr algn="ctr">
              <a:lnSpc>
                <a:spcPct val="90000"/>
              </a:lnSpc>
              <a:spcAft>
                <a:spcPts val="600"/>
              </a:spcAft>
            </a:pPr>
            <a:r>
              <a:rPr lang="en-US" sz="1600" dirty="0" err="1">
                <a:gradFill>
                  <a:gsLst>
                    <a:gs pos="2917">
                      <a:schemeClr val="tx1"/>
                    </a:gs>
                    <a:gs pos="30000">
                      <a:schemeClr val="tx1"/>
                    </a:gs>
                  </a:gsLst>
                  <a:lin ang="5400000" scaled="0"/>
                </a:gradFill>
              </a:rPr>
              <a:t>Operações</a:t>
            </a:r>
            <a:r>
              <a:rPr lang="en-US" sz="1600" dirty="0">
                <a:gradFill>
                  <a:gsLst>
                    <a:gs pos="2917">
                      <a:schemeClr val="tx1"/>
                    </a:gs>
                    <a:gs pos="30000">
                      <a:schemeClr val="tx1"/>
                    </a:gs>
                  </a:gsLst>
                  <a:lin ang="5400000" scaled="0"/>
                </a:gradFill>
              </a:rPr>
              <a:t> </a:t>
            </a:r>
            <a:r>
              <a:rPr lang="en-US" sz="1600" dirty="0" err="1">
                <a:gradFill>
                  <a:gsLst>
                    <a:gs pos="2917">
                      <a:schemeClr val="tx1"/>
                    </a:gs>
                    <a:gs pos="30000">
                      <a:schemeClr val="tx1"/>
                    </a:gs>
                  </a:gsLst>
                  <a:lin ang="5400000" scaled="0"/>
                </a:gradFill>
              </a:rPr>
              <a:t>focam</a:t>
            </a:r>
            <a:r>
              <a:rPr lang="en-US" sz="1600" dirty="0">
                <a:gradFill>
                  <a:gsLst>
                    <a:gs pos="2917">
                      <a:schemeClr val="tx1"/>
                    </a:gs>
                    <a:gs pos="30000">
                      <a:schemeClr val="tx1"/>
                    </a:gs>
                  </a:gsLst>
                  <a:lin ang="5400000" scaled="0"/>
                </a:gradFill>
              </a:rPr>
              <a:t> em Infraestrutura </a:t>
            </a:r>
            <a:r>
              <a:rPr lang="en-US" sz="1600" dirty="0" err="1">
                <a:gradFill>
                  <a:gsLst>
                    <a:gs pos="2917">
                      <a:schemeClr val="tx1"/>
                    </a:gs>
                    <a:gs pos="30000">
                      <a:schemeClr val="tx1"/>
                    </a:gs>
                  </a:gsLst>
                  <a:lin ang="5400000" scaled="0"/>
                </a:gradFill>
              </a:rPr>
              <a:t>padronizada</a:t>
            </a:r>
            <a:endParaRPr lang="en-US" sz="1600" dirty="0">
              <a:gradFill>
                <a:gsLst>
                  <a:gs pos="2917">
                    <a:schemeClr val="tx1"/>
                  </a:gs>
                  <a:gs pos="30000">
                    <a:schemeClr val="tx1"/>
                  </a:gs>
                </a:gsLst>
                <a:lin ang="5400000" scaled="0"/>
              </a:gradFill>
            </a:endParaRPr>
          </a:p>
          <a:p>
            <a:pPr algn="ctr">
              <a:lnSpc>
                <a:spcPct val="90000"/>
              </a:lnSpc>
              <a:spcAft>
                <a:spcPts val="600"/>
              </a:spcAft>
            </a:pPr>
            <a:r>
              <a:rPr lang="en-US" sz="1600" dirty="0">
                <a:gradFill>
                  <a:gsLst>
                    <a:gs pos="2917">
                      <a:schemeClr val="tx1"/>
                    </a:gs>
                    <a:gs pos="30000">
                      <a:schemeClr val="tx1"/>
                    </a:gs>
                  </a:gsLst>
                  <a:lin ang="5400000" scaled="0"/>
                </a:gradFill>
              </a:rPr>
              <a:t>Developers </a:t>
            </a:r>
            <a:r>
              <a:rPr lang="en-US" sz="1600" dirty="0" err="1">
                <a:gradFill>
                  <a:gsLst>
                    <a:gs pos="2917">
                      <a:schemeClr val="tx1"/>
                    </a:gs>
                    <a:gs pos="30000">
                      <a:schemeClr val="tx1"/>
                    </a:gs>
                  </a:gsLst>
                  <a:lin ang="5400000" scaled="0"/>
                </a:gradFill>
              </a:rPr>
              <a:t>focam</a:t>
            </a:r>
            <a:r>
              <a:rPr lang="en-US" sz="1600" dirty="0">
                <a:gradFill>
                  <a:gsLst>
                    <a:gs pos="2917">
                      <a:schemeClr val="tx1"/>
                    </a:gs>
                    <a:gs pos="30000">
                      <a:schemeClr val="tx1"/>
                    </a:gs>
                  </a:gsLst>
                  <a:lin ang="5400000" scaled="0"/>
                </a:gradFill>
              </a:rPr>
              <a:t> em </a:t>
            </a:r>
            <a:r>
              <a:rPr lang="en-US" sz="1600" dirty="0" err="1">
                <a:gradFill>
                  <a:gsLst>
                    <a:gs pos="2917">
                      <a:schemeClr val="tx1"/>
                    </a:gs>
                    <a:gs pos="30000">
                      <a:schemeClr val="tx1"/>
                    </a:gs>
                  </a:gsLst>
                  <a:lin ang="5400000" scaled="0"/>
                </a:gradFill>
              </a:rPr>
              <a:t>contruir</a:t>
            </a:r>
            <a:r>
              <a:rPr lang="en-US" sz="1600" dirty="0">
                <a:gradFill>
                  <a:gsLst>
                    <a:gs pos="2917">
                      <a:schemeClr val="tx1"/>
                    </a:gs>
                    <a:gs pos="30000">
                      <a:schemeClr val="tx1"/>
                    </a:gs>
                  </a:gsLst>
                  <a:lin ang="5400000" scaled="0"/>
                </a:gradFill>
              </a:rPr>
              <a:t>, implanter e </a:t>
            </a:r>
            <a:r>
              <a:rPr lang="en-US" sz="1600" dirty="0" err="1">
                <a:gradFill>
                  <a:gsLst>
                    <a:gs pos="2917">
                      <a:schemeClr val="tx1"/>
                    </a:gs>
                    <a:gs pos="30000">
                      <a:schemeClr val="tx1"/>
                    </a:gs>
                  </a:gsLst>
                  <a:lin ang="5400000" scaled="0"/>
                </a:gradFill>
              </a:rPr>
              <a:t>testar</a:t>
            </a:r>
            <a:r>
              <a:rPr lang="en-US" sz="1600" dirty="0">
                <a:gradFill>
                  <a:gsLst>
                    <a:gs pos="2917">
                      <a:schemeClr val="tx1"/>
                    </a:gs>
                    <a:gs pos="30000">
                      <a:schemeClr val="tx1"/>
                    </a:gs>
                  </a:gsLst>
                  <a:lin ang="5400000" scaled="0"/>
                </a:gradFill>
              </a:rPr>
              <a:t> apps</a:t>
            </a:r>
          </a:p>
        </p:txBody>
      </p:sp>
      <p:sp>
        <p:nvSpPr>
          <p:cNvPr id="23" name="Freeform 6"/>
          <p:cNvSpPr>
            <a:spLocks noChangeAspect="1" noEditPoints="1"/>
          </p:cNvSpPr>
          <p:nvPr/>
        </p:nvSpPr>
        <p:spPr bwMode="auto">
          <a:xfrm>
            <a:off x="8576160" y="3387034"/>
            <a:ext cx="1813653" cy="902116"/>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55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769634" y="1927291"/>
            <a:ext cx="3657917" cy="4822354"/>
          </a:xfrm>
          <a:prstGeom prst="rect">
            <a:avLst/>
          </a:prstGeom>
        </p:spPr>
      </p:pic>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grpSp>
        <p:nvGrpSpPr>
          <p:cNvPr id="14" name="Group 13"/>
          <p:cNvGrpSpPr/>
          <p:nvPr/>
        </p:nvGrpSpPr>
        <p:grpSpPr>
          <a:xfrm>
            <a:off x="503237" y="1139197"/>
            <a:ext cx="2338643" cy="1678829"/>
            <a:chOff x="503237" y="1297243"/>
            <a:chExt cx="2338643" cy="1678829"/>
          </a:xfrm>
        </p:grpSpPr>
        <p:sp>
          <p:nvSpPr>
            <p:cNvPr id="4" name="Freeform 3"/>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7"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6"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6"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6" cstate="print">
              <a:biLevel thresh="25000"/>
            </a:blip>
            <a:srcRect/>
            <a:stretch>
              <a:fillRect/>
            </a:stretch>
          </p:blipFill>
          <p:spPr bwMode="auto">
            <a:xfrm>
              <a:off x="10624011" y="2497498"/>
              <a:ext cx="247374" cy="247374"/>
            </a:xfrm>
            <a:prstGeom prst="rect">
              <a:avLst/>
            </a:prstGeom>
            <a:noFill/>
          </p:spPr>
        </p:pic>
      </p:grpSp>
      <p:sp>
        <p:nvSpPr>
          <p:cNvPr id="593" name="TextBox 592"/>
          <p:cNvSpPr txBox="1"/>
          <p:nvPr/>
        </p:nvSpPr>
        <p:spPr>
          <a:xfrm>
            <a:off x="611159" y="1579610"/>
            <a:ext cx="1145185" cy="1021818"/>
          </a:xfrm>
          <a:prstGeom prst="rect">
            <a:avLst/>
          </a:prstGeom>
          <a:noFill/>
        </p:spPr>
        <p:txBody>
          <a:bodyPr wrap="none" lIns="182880" tIns="146304" rIns="182880" bIns="146304" rtlCol="0">
            <a:spAutoFit/>
          </a:bodyPr>
          <a:lstStyle/>
          <a:p>
            <a:r>
              <a:rPr lang="en-US" sz="500" dirty="0">
                <a:solidFill>
                  <a:srgbClr val="FFFFFF"/>
                </a:solidFill>
                <a:latin typeface="Consolas" panose="020B0609020204030204" pitchFamily="49" charset="0"/>
                <a:cs typeface="Consolas" panose="020B0609020204030204" pitchFamily="49" charset="0"/>
              </a:rPr>
              <a:t>using System;</a:t>
            </a:r>
          </a:p>
          <a:p>
            <a:r>
              <a:rPr lang="en-US" sz="500" dirty="0">
                <a:solidFill>
                  <a:srgbClr val="FFFFFF"/>
                </a:solidFill>
                <a:latin typeface="Consolas" panose="020B0609020204030204" pitchFamily="49" charset="0"/>
                <a:cs typeface="Consolas" panose="020B0609020204030204" pitchFamily="49" charset="0"/>
              </a:rPr>
              <a:t>class Program</a:t>
            </a:r>
          </a:p>
          <a:p>
            <a:r>
              <a:rPr lang="en-US" sz="500" dirty="0">
                <a:solidFill>
                  <a:srgbClr val="FFFFFF"/>
                </a:solidFill>
                <a:latin typeface="Consolas" panose="020B0609020204030204" pitchFamily="49" charset="0"/>
                <a:cs typeface="Consolas" panose="020B0609020204030204" pitchFamily="49" charset="0"/>
              </a:rPr>
              <a:t>{</a:t>
            </a:r>
          </a:p>
          <a:p>
            <a:r>
              <a:rPr lang="en-US" sz="500" dirty="0">
                <a:solidFill>
                  <a:srgbClr val="FFFFFF"/>
                </a:solidFill>
                <a:latin typeface="Consolas" panose="020B0609020204030204" pitchFamily="49" charset="0"/>
                <a:cs typeface="Consolas" panose="020B0609020204030204" pitchFamily="49" charset="0"/>
              </a:rPr>
              <a:t>    static void Main()</a:t>
            </a:r>
          </a:p>
          <a:p>
            <a:r>
              <a:rPr lang="en-US" sz="500" dirty="0">
                <a:solidFill>
                  <a:srgbClr val="FFFFFF"/>
                </a:solidFill>
                <a:latin typeface="Consolas" panose="020B0609020204030204" pitchFamily="49" charset="0"/>
                <a:cs typeface="Consolas" panose="020B0609020204030204" pitchFamily="49" charset="0"/>
              </a:rPr>
              <a:t>    {</a:t>
            </a:r>
          </a:p>
          <a:p>
            <a:endParaRPr lang="en-US" sz="500" dirty="0">
              <a:solidFill>
                <a:srgbClr val="FFFFFF"/>
              </a:solidFill>
              <a:latin typeface="Consolas" panose="020B0609020204030204" pitchFamily="49" charset="0"/>
              <a:cs typeface="Consolas" panose="020B0609020204030204" pitchFamily="49" charset="0"/>
            </a:endParaRPr>
          </a:p>
          <a:p>
            <a:r>
              <a:rPr lang="en-US" sz="500" dirty="0">
                <a:solidFill>
                  <a:srgbClr val="FFFFFF"/>
                </a:solidFill>
                <a:latin typeface="Consolas" panose="020B0609020204030204" pitchFamily="49" charset="0"/>
                <a:cs typeface="Consolas" panose="020B0609020204030204" pitchFamily="49" charset="0"/>
              </a:rPr>
              <a:t>    }</a:t>
            </a:r>
          </a:p>
          <a:p>
            <a:r>
              <a:rPr lang="en-US" sz="500" dirty="0">
                <a:solidFill>
                  <a:srgbClr val="FFFFFF"/>
                </a:solidFill>
                <a:latin typeface="Consolas" panose="020B0609020204030204" pitchFamily="49" charset="0"/>
                <a:cs typeface="Consolas" panose="020B0609020204030204" pitchFamily="49" charset="0"/>
              </a:rPr>
              <a:t>}</a:t>
            </a:r>
          </a:p>
          <a:p>
            <a:pPr>
              <a:lnSpc>
                <a:spcPct val="90000"/>
              </a:lnSpc>
              <a:spcAft>
                <a:spcPts val="600"/>
              </a:spcAft>
            </a:pPr>
            <a:endParaRPr lang="en-US" sz="700" dirty="0">
              <a:gradFill>
                <a:gsLst>
                  <a:gs pos="2917">
                    <a:srgbClr val="FFFFFF"/>
                  </a:gs>
                  <a:gs pos="30000">
                    <a:srgbClr val="FFFFFF"/>
                  </a:gs>
                </a:gsLst>
                <a:lin ang="5400000" scaled="0"/>
              </a:gradFill>
              <a:latin typeface="Consolas" panose="020B0609020204030204" pitchFamily="49" charset="0"/>
              <a:cs typeface="Consolas" panose="020B0609020204030204" pitchFamily="49" charset="0"/>
            </a:endParaRPr>
          </a:p>
        </p:txBody>
      </p:sp>
      <p:pic>
        <p:nvPicPr>
          <p:cNvPr id="594" name="Picture 7" descr="\\MAGNUM\Projects\Microsoft\Cloud Power FY12\Design\ICONS_PNG\Gears.png"/>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a:off x="4678285" y="1143201"/>
            <a:ext cx="2057263" cy="2057263"/>
          </a:xfrm>
          <a:prstGeom prst="rect">
            <a:avLst/>
          </a:prstGeom>
          <a:noFill/>
        </p:spPr>
      </p:pic>
      <p:cxnSp>
        <p:nvCxnSpPr>
          <p:cNvPr id="595" name="Straight Arrow Connector 594"/>
          <p:cNvCxnSpPr>
            <a:endCxn id="594" idx="1"/>
          </p:cNvCxnSpPr>
          <p:nvPr/>
        </p:nvCxnSpPr>
        <p:spPr>
          <a:xfrm flipV="1">
            <a:off x="2841880" y="2171833"/>
            <a:ext cx="1836405" cy="5185"/>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96" name="TextBox 14"/>
          <p:cNvSpPr txBox="1"/>
          <p:nvPr/>
        </p:nvSpPr>
        <p:spPr>
          <a:xfrm>
            <a:off x="4378250" y="2856405"/>
            <a:ext cx="3287787"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gradFill>
                  <a:gsLst>
                    <a:gs pos="2917">
                      <a:srgbClr val="FFFFFF"/>
                    </a:gs>
                    <a:gs pos="30000">
                      <a:srgbClr val="FFFFFF"/>
                    </a:gs>
                  </a:gsLst>
                  <a:lin ang="5400000" scaled="0"/>
                </a:gradFill>
              </a:rPr>
              <a:t>Desenvolvedores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usam</a:t>
            </a:r>
            <a:r>
              <a:rPr lang="en-US" sz="1600" dirty="0">
                <a:gradFill>
                  <a:gsLst>
                    <a:gs pos="2917">
                      <a:srgbClr val="FFFFFF"/>
                    </a:gs>
                    <a:gs pos="30000">
                      <a:srgbClr val="FFFFFF"/>
                    </a:gs>
                  </a:gsLst>
                  <a:lin ang="5400000" scaled="0"/>
                </a:gradFill>
              </a:rPr>
              <a:t> a </a:t>
            </a:r>
            <a:r>
              <a:rPr lang="en-US" sz="1600" dirty="0" err="1">
                <a:gradFill>
                  <a:gsLst>
                    <a:gs pos="2917">
                      <a:srgbClr val="FFFFFF"/>
                    </a:gs>
                    <a:gs pos="30000">
                      <a:srgbClr val="FFFFFF"/>
                    </a:gs>
                  </a:gsLst>
                  <a:lin ang="5400000" scaled="0"/>
                </a:gradFill>
              </a:rPr>
              <a:t>mesma</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linguagem</a:t>
            </a:r>
            <a:r>
              <a:rPr lang="en-US" sz="1600" dirty="0">
                <a:gradFill>
                  <a:gsLst>
                    <a:gs pos="2917">
                      <a:srgbClr val="FFFFFF"/>
                    </a:gs>
                    <a:gs pos="30000">
                      <a:srgbClr val="FFFFFF"/>
                    </a:gs>
                  </a:gsLst>
                  <a:lin ang="5400000" scaled="0"/>
                </a:gradFill>
              </a:rPr>
              <a:t> de </a:t>
            </a:r>
            <a:r>
              <a:rPr lang="en-US" sz="1600" dirty="0" err="1">
                <a:gradFill>
                  <a:gsLst>
                    <a:gs pos="2917">
                      <a:srgbClr val="FFFFFF"/>
                    </a:gs>
                    <a:gs pos="30000">
                      <a:srgbClr val="FFFFFF"/>
                    </a:gs>
                  </a:gsLst>
                  <a:lin ang="5400000" scaled="0"/>
                </a:gradFill>
              </a:rPr>
              <a:t>programação</a:t>
            </a:r>
            <a:r>
              <a:rPr lang="en-US" sz="1600" dirty="0">
                <a:gradFill>
                  <a:gsLst>
                    <a:gs pos="2917">
                      <a:srgbClr val="FFFFFF"/>
                    </a:gs>
                    <a:gs pos="30000">
                      <a:srgbClr val="FFFFFF"/>
                    </a:gs>
                  </a:gsLst>
                  <a:lin ang="5400000" scaled="0"/>
                </a:gradFill>
              </a:rPr>
              <a:t> e </a:t>
            </a:r>
            <a:r>
              <a:rPr lang="en-US" sz="1600" dirty="0" err="1">
                <a:gradFill>
                  <a:gsLst>
                    <a:gs pos="2917">
                      <a:srgbClr val="FFFFFF"/>
                    </a:gs>
                    <a:gs pos="30000">
                      <a:srgbClr val="FFFFFF"/>
                    </a:gs>
                  </a:gsLst>
                  <a:lin ang="5400000" scaled="0"/>
                </a:gradFill>
              </a:rPr>
              <a:t>ambientes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aos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quais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estão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habituados</a:t>
            </a:r>
            <a:endParaRPr lang="en-US" sz="1600" dirty="0">
              <a:gradFill>
                <a:gsLst>
                  <a:gs pos="2917">
                    <a:srgbClr val="FFFFFF"/>
                  </a:gs>
                  <a:gs pos="30000">
                    <a:srgbClr val="FFFFFF"/>
                  </a:gs>
                </a:gsLst>
                <a:lin ang="5400000" scaled="0"/>
              </a:gradFill>
            </a:endParaRPr>
          </a:p>
        </p:txBody>
      </p:sp>
      <p:grpSp>
        <p:nvGrpSpPr>
          <p:cNvPr id="597" name="Group 596"/>
          <p:cNvGrpSpPr/>
          <p:nvPr/>
        </p:nvGrpSpPr>
        <p:grpSpPr>
          <a:xfrm>
            <a:off x="547962" y="4122813"/>
            <a:ext cx="1882150" cy="951832"/>
            <a:chOff x="4962561" y="2484878"/>
            <a:chExt cx="2522622" cy="1409700"/>
          </a:xfrm>
        </p:grpSpPr>
        <p:grpSp>
          <p:nvGrpSpPr>
            <p:cNvPr id="598" name="Group 597"/>
            <p:cNvGrpSpPr/>
            <p:nvPr/>
          </p:nvGrpSpPr>
          <p:grpSpPr>
            <a:xfrm>
              <a:off x="4962561" y="2484878"/>
              <a:ext cx="2522622" cy="1409700"/>
              <a:chOff x="3703637" y="1744662"/>
              <a:chExt cx="5181600" cy="2895600"/>
            </a:xfrm>
          </p:grpSpPr>
          <p:sp>
            <p:nvSpPr>
              <p:cNvPr id="608" name="Rectangle 607"/>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9" name="Right Bracket 608"/>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10" name="Left Bracket 609"/>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99" name="Straight Connector 598"/>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1" name="Straight Connector 600"/>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03" name="Group 602"/>
            <p:cNvGrpSpPr/>
            <p:nvPr/>
          </p:nvGrpSpPr>
          <p:grpSpPr>
            <a:xfrm>
              <a:off x="5151321" y="2732528"/>
              <a:ext cx="364693" cy="914400"/>
              <a:chOff x="5528956" y="2849562"/>
              <a:chExt cx="729385" cy="1828800"/>
            </a:xfrm>
          </p:grpSpPr>
          <p:cxnSp>
            <p:nvCxnSpPr>
              <p:cNvPr id="604" name="Straight Connector 603"/>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5" name="Straight Connector 604"/>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6" name="Straight Connector 605"/>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7" name="Straight Connector 606"/>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11" name="Rectangle 610"/>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612" name="Group 611"/>
          <p:cNvGrpSpPr/>
          <p:nvPr/>
        </p:nvGrpSpPr>
        <p:grpSpPr>
          <a:xfrm>
            <a:off x="543375" y="5214161"/>
            <a:ext cx="1882150" cy="951832"/>
            <a:chOff x="4962561" y="2484878"/>
            <a:chExt cx="2522622" cy="1409700"/>
          </a:xfrm>
        </p:grpSpPr>
        <p:grpSp>
          <p:nvGrpSpPr>
            <p:cNvPr id="613" name="Group 612"/>
            <p:cNvGrpSpPr/>
            <p:nvPr/>
          </p:nvGrpSpPr>
          <p:grpSpPr>
            <a:xfrm>
              <a:off x="4962561" y="2484878"/>
              <a:ext cx="2522622" cy="1409700"/>
              <a:chOff x="3703637" y="1744662"/>
              <a:chExt cx="5181600" cy="2895600"/>
            </a:xfrm>
          </p:grpSpPr>
          <p:sp>
            <p:nvSpPr>
              <p:cNvPr id="651" name="Rectangle 65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2" name="Right Bracket 65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53" name="Left Bracket 65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14" name="Straight Connector 613"/>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2" name="Group 631"/>
            <p:cNvGrpSpPr/>
            <p:nvPr/>
          </p:nvGrpSpPr>
          <p:grpSpPr>
            <a:xfrm>
              <a:off x="5151321" y="2732528"/>
              <a:ext cx="364693" cy="914400"/>
              <a:chOff x="5528956" y="2849562"/>
              <a:chExt cx="729385" cy="1828800"/>
            </a:xfrm>
          </p:grpSpPr>
          <p:cxnSp>
            <p:nvCxnSpPr>
              <p:cNvPr id="633" name="Straight Connector 63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54" name="Picture 6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sp>
        <p:nvSpPr>
          <p:cNvPr id="98" name="Rounded Rectangle 9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99" name="Group 98"/>
          <p:cNvGrpSpPr/>
          <p:nvPr/>
        </p:nvGrpSpPr>
        <p:grpSpPr>
          <a:xfrm>
            <a:off x="8296160" y="5533699"/>
            <a:ext cx="1882150" cy="951832"/>
            <a:chOff x="4962561" y="2484878"/>
            <a:chExt cx="2522622" cy="1409700"/>
          </a:xfrm>
        </p:grpSpPr>
        <p:grpSp>
          <p:nvGrpSpPr>
            <p:cNvPr id="100" name="Group 99"/>
            <p:cNvGrpSpPr/>
            <p:nvPr/>
          </p:nvGrpSpPr>
          <p:grpSpPr>
            <a:xfrm>
              <a:off x="4962561" y="2484878"/>
              <a:ext cx="2522622" cy="1409700"/>
              <a:chOff x="3703637" y="1744662"/>
              <a:chExt cx="5181600" cy="2895600"/>
            </a:xfrm>
          </p:grpSpPr>
          <p:sp>
            <p:nvSpPr>
              <p:cNvPr id="110" name="Rectangle 109"/>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ight Bracket 110"/>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12" name="Left Bracket 111"/>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01" name="Straight Connector 100"/>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151321" y="2732528"/>
              <a:ext cx="364693" cy="914400"/>
              <a:chOff x="5528956" y="2849562"/>
              <a:chExt cx="729385" cy="1828800"/>
            </a:xfrm>
          </p:grpSpPr>
          <p:cxnSp>
            <p:nvCxnSpPr>
              <p:cNvPr id="106" name="Straight Connector 105"/>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13" name="Picture 1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14" name="Group 113"/>
          <p:cNvGrpSpPr/>
          <p:nvPr/>
        </p:nvGrpSpPr>
        <p:grpSpPr>
          <a:xfrm>
            <a:off x="8300747" y="4442351"/>
            <a:ext cx="1882150" cy="951832"/>
            <a:chOff x="4962561" y="2484878"/>
            <a:chExt cx="2522622" cy="1409700"/>
          </a:xfrm>
        </p:grpSpPr>
        <p:grpSp>
          <p:nvGrpSpPr>
            <p:cNvPr id="115" name="Group 114"/>
            <p:cNvGrpSpPr/>
            <p:nvPr/>
          </p:nvGrpSpPr>
          <p:grpSpPr>
            <a:xfrm>
              <a:off x="4962561" y="2484878"/>
              <a:ext cx="2522622" cy="1409700"/>
              <a:chOff x="3703637" y="1744662"/>
              <a:chExt cx="5181600" cy="2895600"/>
            </a:xfrm>
          </p:grpSpPr>
          <p:sp>
            <p:nvSpPr>
              <p:cNvPr id="125" name="Rectangle 12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ight Bracket 12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7" name="Left Bracket 12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6" name="Straight Connector 115"/>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5151321" y="2732528"/>
              <a:ext cx="364693" cy="914400"/>
              <a:chOff x="5528956" y="2849562"/>
              <a:chExt cx="729385" cy="1828800"/>
            </a:xfrm>
          </p:grpSpPr>
          <p:cxnSp>
            <p:nvCxnSpPr>
              <p:cNvPr id="121" name="Straight Connector 12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8" name="Rectangle 127"/>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Tree>
    <p:extLst>
      <p:ext uri="{BB962C8B-B14F-4D97-AF65-F5344CB8AC3E}">
        <p14:creationId xmlns:p14="http://schemas.microsoft.com/office/powerpoint/2010/main" val="90109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cxnSp>
        <p:nvCxnSpPr>
          <p:cNvPr id="595" name="Straight Arrow Connector 594"/>
          <p:cNvCxnSpPr/>
          <p:nvPr/>
        </p:nvCxnSpPr>
        <p:spPr>
          <a:xfrm flipV="1">
            <a:off x="2841880" y="2171833"/>
            <a:ext cx="1836405" cy="5185"/>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73" name="Straight Arrow Connector 572"/>
          <p:cNvCxnSpPr/>
          <p:nvPr/>
        </p:nvCxnSpPr>
        <p:spPr>
          <a:xfrm>
            <a:off x="6294191" y="2955483"/>
            <a:ext cx="7048" cy="1126502"/>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99" name="TextBox 14"/>
          <p:cNvSpPr txBox="1"/>
          <p:nvPr/>
        </p:nvSpPr>
        <p:spPr>
          <a:xfrm>
            <a:off x="4643779" y="5600136"/>
            <a:ext cx="3287787" cy="1181862"/>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err="1">
                <a:gradFill>
                  <a:gsLst>
                    <a:gs pos="2917">
                      <a:srgbClr val="FFFFFF"/>
                    </a:gs>
                    <a:gs pos="30000">
                      <a:srgbClr val="FFFFFF"/>
                    </a:gs>
                  </a:gsLst>
                  <a:lin ang="5400000" scaled="0"/>
                </a:gradFill>
              </a:rPr>
              <a:t>Aplicações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são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compiladas</a:t>
            </a:r>
            <a:r>
              <a:rPr lang="en-US" sz="1600" dirty="0">
                <a:gradFill>
                  <a:gsLst>
                    <a:gs pos="2917">
                      <a:srgbClr val="FFFFFF"/>
                    </a:gs>
                    <a:gs pos="30000">
                      <a:srgbClr val="FFFFFF"/>
                    </a:gs>
                  </a:gsLst>
                  <a:lin ang="5400000" scaled="0"/>
                </a:gradFill>
              </a:rPr>
              <a:t> e </a:t>
            </a:r>
            <a:r>
              <a:rPr lang="en-US" sz="1600" dirty="0" err="1">
                <a:gradFill>
                  <a:gsLst>
                    <a:gs pos="2917">
                      <a:srgbClr val="FFFFFF"/>
                    </a:gs>
                    <a:gs pos="30000">
                      <a:srgbClr val="FFFFFF"/>
                    </a:gs>
                  </a:gsLst>
                  <a:lin ang="5400000" scaled="0"/>
                </a:gradFill>
              </a:rPr>
              <a:t>feito</a:t>
            </a:r>
            <a:r>
              <a:rPr lang="en-US" sz="1600" dirty="0">
                <a:gradFill>
                  <a:gsLst>
                    <a:gs pos="2917">
                      <a:srgbClr val="FFFFFF"/>
                    </a:gs>
                    <a:gs pos="30000">
                      <a:srgbClr val="FFFFFF"/>
                    </a:gs>
                  </a:gsLst>
                  <a:lin ang="5400000" scaled="0"/>
                </a:gradFill>
              </a:rPr>
              <a:t> assembled do </a:t>
            </a:r>
            <a:r>
              <a:rPr lang="en-US" sz="1600" dirty="0" err="1">
                <a:gradFill>
                  <a:gsLst>
                    <a:gs pos="2917">
                      <a:srgbClr val="FFFFFF"/>
                    </a:gs>
                    <a:gs pos="30000">
                      <a:srgbClr val="FFFFFF"/>
                    </a:gs>
                  </a:gsLst>
                  <a:lin ang="5400000" scaled="0"/>
                </a:gradFill>
              </a:rPr>
              <a:t>mesmo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jeito</a:t>
            </a:r>
            <a:r>
              <a:rPr lang="en-US" sz="1600" dirty="0">
                <a:gradFill>
                  <a:gsLst>
                    <a:gs pos="2917">
                      <a:srgbClr val="FFFFFF"/>
                    </a:gs>
                    <a:gs pos="30000">
                      <a:srgbClr val="FFFFFF"/>
                    </a:gs>
                  </a:gsLst>
                  <a:lin ang="5400000" scaled="0"/>
                </a:gradFill>
              </a:rPr>
              <a:t> que </a:t>
            </a:r>
            <a:r>
              <a:rPr lang="en-US" sz="1600" dirty="0" err="1">
                <a:gradFill>
                  <a:gsLst>
                    <a:gs pos="2917">
                      <a:srgbClr val="FFFFFF"/>
                    </a:gs>
                    <a:gs pos="30000">
                      <a:srgbClr val="FFFFFF"/>
                    </a:gs>
                  </a:gsLst>
                  <a:lin ang="5400000" scaled="0"/>
                </a:gradFill>
              </a:rPr>
              <a:t>os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desenvolvedores</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estão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habituados</a:t>
            </a:r>
            <a:endParaRPr lang="en-US" sz="1600" dirty="0">
              <a:gradFill>
                <a:gsLst>
                  <a:gs pos="2917">
                    <a:srgbClr val="FFFFFF"/>
                  </a:gs>
                  <a:gs pos="30000">
                    <a:srgbClr val="FFFFFF"/>
                  </a:gs>
                </a:gsLst>
                <a:lin ang="5400000" scaled="0"/>
              </a:gradFill>
            </a:endParaRPr>
          </a:p>
        </p:txBody>
      </p:sp>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grpSp>
        <p:nvGrpSpPr>
          <p:cNvPr id="3" name="Group 2"/>
          <p:cNvGrpSpPr/>
          <p:nvPr/>
        </p:nvGrpSpPr>
        <p:grpSpPr>
          <a:xfrm>
            <a:off x="5602007" y="4214795"/>
            <a:ext cx="1398357" cy="1454160"/>
            <a:chOff x="5602007" y="4372841"/>
            <a:chExt cx="1398357" cy="1454160"/>
          </a:xfrm>
        </p:grpSpPr>
        <p:pic>
          <p:nvPicPr>
            <p:cNvPr id="575" name="Picture 574"/>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597" name="Picture 596"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5602007" y="4972299"/>
              <a:ext cx="669852" cy="669852"/>
            </a:xfrm>
            <a:prstGeom prst="rect">
              <a:avLst/>
            </a:prstGeom>
            <a:noFill/>
          </p:spPr>
        </p:pic>
        <p:pic>
          <p:nvPicPr>
            <p:cNvPr id="104" name="Picture 103"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6324563" y="4972299"/>
              <a:ext cx="669852" cy="669852"/>
            </a:xfrm>
            <a:prstGeom prst="rect">
              <a:avLst/>
            </a:prstGeom>
            <a:noFill/>
          </p:spPr>
        </p:pic>
        <p:pic>
          <p:nvPicPr>
            <p:cNvPr id="105" name="Picture 104"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sp>
        <p:nvSpPr>
          <p:cNvPr id="106" name="Rounded Rectangle 105"/>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107" name="Group 106"/>
          <p:cNvGrpSpPr/>
          <p:nvPr/>
        </p:nvGrpSpPr>
        <p:grpSpPr>
          <a:xfrm>
            <a:off x="503237" y="1139197"/>
            <a:ext cx="2338643" cy="1678829"/>
            <a:chOff x="503237" y="1297243"/>
            <a:chExt cx="2338643" cy="1678829"/>
          </a:xfrm>
        </p:grpSpPr>
        <p:sp>
          <p:nvSpPr>
            <p:cNvPr id="108" name="Freeform 107"/>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109"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16" name="TextBox 115"/>
          <p:cNvSpPr txBox="1"/>
          <p:nvPr/>
        </p:nvSpPr>
        <p:spPr>
          <a:xfrm>
            <a:off x="611159" y="1579610"/>
            <a:ext cx="1145185" cy="1021818"/>
          </a:xfrm>
          <a:prstGeom prst="rect">
            <a:avLst/>
          </a:prstGeom>
          <a:noFill/>
        </p:spPr>
        <p:txBody>
          <a:bodyPr wrap="none" lIns="182880" tIns="146304" rIns="182880" bIns="146304" rtlCol="0">
            <a:spAutoFit/>
          </a:bodyPr>
          <a:lstStyle/>
          <a:p>
            <a:r>
              <a:rPr lang="en-US" sz="500" dirty="0">
                <a:solidFill>
                  <a:srgbClr val="FFFFFF"/>
                </a:solidFill>
                <a:latin typeface="Consolas" panose="020B0609020204030204" pitchFamily="49" charset="0"/>
                <a:cs typeface="Consolas" panose="020B0609020204030204" pitchFamily="49" charset="0"/>
              </a:rPr>
              <a:t>using System;</a:t>
            </a:r>
          </a:p>
          <a:p>
            <a:r>
              <a:rPr lang="en-US" sz="500" dirty="0">
                <a:solidFill>
                  <a:srgbClr val="FFFFFF"/>
                </a:solidFill>
                <a:latin typeface="Consolas" panose="020B0609020204030204" pitchFamily="49" charset="0"/>
                <a:cs typeface="Consolas" panose="020B0609020204030204" pitchFamily="49" charset="0"/>
              </a:rPr>
              <a:t>class Program</a:t>
            </a:r>
          </a:p>
          <a:p>
            <a:r>
              <a:rPr lang="en-US" sz="500" dirty="0">
                <a:solidFill>
                  <a:srgbClr val="FFFFFF"/>
                </a:solidFill>
                <a:latin typeface="Consolas" panose="020B0609020204030204" pitchFamily="49" charset="0"/>
                <a:cs typeface="Consolas" panose="020B0609020204030204" pitchFamily="49" charset="0"/>
              </a:rPr>
              <a:t>{</a:t>
            </a:r>
          </a:p>
          <a:p>
            <a:r>
              <a:rPr lang="en-US" sz="500" dirty="0">
                <a:solidFill>
                  <a:srgbClr val="FFFFFF"/>
                </a:solidFill>
                <a:latin typeface="Consolas" panose="020B0609020204030204" pitchFamily="49" charset="0"/>
                <a:cs typeface="Consolas" panose="020B0609020204030204" pitchFamily="49" charset="0"/>
              </a:rPr>
              <a:t>    static void Main()</a:t>
            </a:r>
          </a:p>
          <a:p>
            <a:r>
              <a:rPr lang="en-US" sz="500" dirty="0">
                <a:solidFill>
                  <a:srgbClr val="FFFFFF"/>
                </a:solidFill>
                <a:latin typeface="Consolas" panose="020B0609020204030204" pitchFamily="49" charset="0"/>
                <a:cs typeface="Consolas" panose="020B0609020204030204" pitchFamily="49" charset="0"/>
              </a:rPr>
              <a:t>    {</a:t>
            </a:r>
          </a:p>
          <a:p>
            <a:endParaRPr lang="en-US" sz="500" dirty="0">
              <a:solidFill>
                <a:srgbClr val="FFFFFF"/>
              </a:solidFill>
              <a:latin typeface="Consolas" panose="020B0609020204030204" pitchFamily="49" charset="0"/>
              <a:cs typeface="Consolas" panose="020B0609020204030204" pitchFamily="49" charset="0"/>
            </a:endParaRPr>
          </a:p>
          <a:p>
            <a:r>
              <a:rPr lang="en-US" sz="500" dirty="0">
                <a:solidFill>
                  <a:srgbClr val="FFFFFF"/>
                </a:solidFill>
                <a:latin typeface="Consolas" panose="020B0609020204030204" pitchFamily="49" charset="0"/>
                <a:cs typeface="Consolas" panose="020B0609020204030204" pitchFamily="49" charset="0"/>
              </a:rPr>
              <a:t>    }</a:t>
            </a:r>
          </a:p>
          <a:p>
            <a:r>
              <a:rPr lang="en-US" sz="500" dirty="0">
                <a:solidFill>
                  <a:srgbClr val="FFFFFF"/>
                </a:solidFill>
                <a:latin typeface="Consolas" panose="020B0609020204030204" pitchFamily="49" charset="0"/>
                <a:cs typeface="Consolas" panose="020B0609020204030204" pitchFamily="49" charset="0"/>
              </a:rPr>
              <a:t>}</a:t>
            </a:r>
          </a:p>
          <a:p>
            <a:pPr>
              <a:lnSpc>
                <a:spcPct val="90000"/>
              </a:lnSpc>
              <a:spcAft>
                <a:spcPts val="600"/>
              </a:spcAft>
            </a:pPr>
            <a:endParaRPr lang="en-US" sz="700" dirty="0">
              <a:gradFill>
                <a:gsLst>
                  <a:gs pos="2917">
                    <a:srgbClr val="FFFFFF"/>
                  </a:gs>
                  <a:gs pos="30000">
                    <a:srgbClr val="FFFFFF"/>
                  </a:gs>
                </a:gsLst>
                <a:lin ang="5400000" scaled="0"/>
              </a:gradFill>
              <a:latin typeface="Consolas" panose="020B0609020204030204" pitchFamily="49" charset="0"/>
              <a:cs typeface="Consolas" panose="020B0609020204030204" pitchFamily="49" charset="0"/>
            </a:endParaRPr>
          </a:p>
        </p:txBody>
      </p:sp>
      <p:grpSp>
        <p:nvGrpSpPr>
          <p:cNvPr id="117" name="Group 116"/>
          <p:cNvGrpSpPr/>
          <p:nvPr/>
        </p:nvGrpSpPr>
        <p:grpSpPr>
          <a:xfrm>
            <a:off x="547962" y="4122813"/>
            <a:ext cx="1882150" cy="951832"/>
            <a:chOff x="4962561" y="2484878"/>
            <a:chExt cx="2522622" cy="1409700"/>
          </a:xfrm>
        </p:grpSpPr>
        <p:grpSp>
          <p:nvGrpSpPr>
            <p:cNvPr id="118" name="Group 117"/>
            <p:cNvGrpSpPr/>
            <p:nvPr/>
          </p:nvGrpSpPr>
          <p:grpSpPr>
            <a:xfrm>
              <a:off x="4962561" y="2484878"/>
              <a:ext cx="2522622" cy="1409700"/>
              <a:chOff x="3703637" y="1744662"/>
              <a:chExt cx="5181600" cy="2895600"/>
            </a:xfrm>
          </p:grpSpPr>
          <p:sp>
            <p:nvSpPr>
              <p:cNvPr id="128" name="Rectangle 127"/>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ight Bracket 128"/>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30" name="Left Bracket 129"/>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9" name="Straight Connector 118"/>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5151321" y="2732528"/>
              <a:ext cx="364693" cy="914400"/>
              <a:chOff x="5528956" y="2849562"/>
              <a:chExt cx="729385" cy="1828800"/>
            </a:xfrm>
          </p:grpSpPr>
          <p:cxnSp>
            <p:nvCxnSpPr>
              <p:cNvPr id="124" name="Straight Connector 123"/>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1" name="Rectangle 130"/>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132" name="Group 131"/>
          <p:cNvGrpSpPr/>
          <p:nvPr/>
        </p:nvGrpSpPr>
        <p:grpSpPr>
          <a:xfrm>
            <a:off x="543375" y="5214161"/>
            <a:ext cx="1882150" cy="951832"/>
            <a:chOff x="4962561" y="2484878"/>
            <a:chExt cx="2522622" cy="1409700"/>
          </a:xfrm>
        </p:grpSpPr>
        <p:grpSp>
          <p:nvGrpSpPr>
            <p:cNvPr id="133" name="Group 132"/>
            <p:cNvGrpSpPr/>
            <p:nvPr/>
          </p:nvGrpSpPr>
          <p:grpSpPr>
            <a:xfrm>
              <a:off x="4962561" y="2484878"/>
              <a:ext cx="2522622" cy="1409700"/>
              <a:chOff x="3703637" y="1744662"/>
              <a:chExt cx="5181600" cy="2895600"/>
            </a:xfrm>
          </p:grpSpPr>
          <p:sp>
            <p:nvSpPr>
              <p:cNvPr id="143" name="Rectangle 142"/>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ight Bracket 143"/>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45" name="Left Bracket 144"/>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34" name="Straight Connector 133"/>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5151321" y="2732528"/>
              <a:ext cx="364693" cy="914400"/>
              <a:chOff x="5528956" y="2849562"/>
              <a:chExt cx="729385" cy="1828800"/>
            </a:xfrm>
          </p:grpSpPr>
          <p:cxnSp>
            <p:nvCxnSpPr>
              <p:cNvPr id="139" name="Straight Connector 138"/>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46" name="Picture 1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pic>
        <p:nvPicPr>
          <p:cNvPr id="147" name="Picture 7" descr="\\MAGNUM\Projects\Microsoft\Cloud Power FY12\Design\ICONS_PNG\Gears.png"/>
          <p:cNvPicPr>
            <a:picLocks noChangeAspect="1" noChangeArrowheads="1"/>
          </p:cNvPicPr>
          <p:nvPr/>
        </p:nvPicPr>
        <p:blipFill>
          <a:blip r:embed="rId11" cstate="print">
            <a:duotone>
              <a:prstClr val="black"/>
              <a:schemeClr val="tx2">
                <a:tint val="45000"/>
                <a:satMod val="400000"/>
              </a:schemeClr>
            </a:duotone>
          </a:blip>
          <a:srcRect/>
          <a:stretch>
            <a:fillRect/>
          </a:stretch>
        </p:blipFill>
        <p:spPr bwMode="auto">
          <a:xfrm>
            <a:off x="4678285" y="1143201"/>
            <a:ext cx="2057263" cy="2057263"/>
          </a:xfrm>
          <a:prstGeom prst="rect">
            <a:avLst/>
          </a:prstGeom>
          <a:noFill/>
        </p:spPr>
      </p:pic>
      <p:sp>
        <p:nvSpPr>
          <p:cNvPr id="148" name="Rounded Rectangle 147"/>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149" name="Group 148"/>
          <p:cNvGrpSpPr/>
          <p:nvPr/>
        </p:nvGrpSpPr>
        <p:grpSpPr>
          <a:xfrm>
            <a:off x="8296160" y="5533699"/>
            <a:ext cx="1882150" cy="951832"/>
            <a:chOff x="4962561" y="2484878"/>
            <a:chExt cx="2522622" cy="1409700"/>
          </a:xfrm>
        </p:grpSpPr>
        <p:grpSp>
          <p:nvGrpSpPr>
            <p:cNvPr id="150" name="Group 149"/>
            <p:cNvGrpSpPr/>
            <p:nvPr/>
          </p:nvGrpSpPr>
          <p:grpSpPr>
            <a:xfrm>
              <a:off x="4962561" y="2484878"/>
              <a:ext cx="2522622" cy="1409700"/>
              <a:chOff x="3703637" y="1744662"/>
              <a:chExt cx="5181600" cy="2895600"/>
            </a:xfrm>
          </p:grpSpPr>
          <p:sp>
            <p:nvSpPr>
              <p:cNvPr id="160" name="Rectangle 159"/>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ight Bracket 160"/>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62" name="Left Bracket 161"/>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51" name="Straight Connector 150"/>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5" name="Group 154"/>
            <p:cNvGrpSpPr/>
            <p:nvPr/>
          </p:nvGrpSpPr>
          <p:grpSpPr>
            <a:xfrm>
              <a:off x="5151321" y="2732528"/>
              <a:ext cx="364693" cy="914400"/>
              <a:chOff x="5528956" y="2849562"/>
              <a:chExt cx="729385" cy="1828800"/>
            </a:xfrm>
          </p:grpSpPr>
          <p:cxnSp>
            <p:nvCxnSpPr>
              <p:cNvPr id="156" name="Straight Connector 155"/>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63" name="Picture 1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64" name="Group 163"/>
          <p:cNvGrpSpPr/>
          <p:nvPr/>
        </p:nvGrpSpPr>
        <p:grpSpPr>
          <a:xfrm>
            <a:off x="8300747" y="4442351"/>
            <a:ext cx="1882150" cy="951832"/>
            <a:chOff x="4962561" y="2484878"/>
            <a:chExt cx="2522622" cy="1409700"/>
          </a:xfrm>
        </p:grpSpPr>
        <p:grpSp>
          <p:nvGrpSpPr>
            <p:cNvPr id="165" name="Group 164"/>
            <p:cNvGrpSpPr/>
            <p:nvPr/>
          </p:nvGrpSpPr>
          <p:grpSpPr>
            <a:xfrm>
              <a:off x="4962561" y="2484878"/>
              <a:ext cx="2522622" cy="1409700"/>
              <a:chOff x="3703637" y="1744662"/>
              <a:chExt cx="5181600" cy="2895600"/>
            </a:xfrm>
          </p:grpSpPr>
          <p:sp>
            <p:nvSpPr>
              <p:cNvPr id="175" name="Rectangle 17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ight Bracket 17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77" name="Left Bracket 17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66" name="Straight Connector 165"/>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5151321" y="2732528"/>
              <a:ext cx="364693" cy="914400"/>
              <a:chOff x="5528956" y="2849562"/>
              <a:chExt cx="729385" cy="1828800"/>
            </a:xfrm>
          </p:grpSpPr>
          <p:cxnSp>
            <p:nvCxnSpPr>
              <p:cNvPr id="171" name="Straight Connector 17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78" name="Rectangle 177"/>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Tree>
    <p:extLst>
      <p:ext uri="{BB962C8B-B14F-4D97-AF65-F5344CB8AC3E}">
        <p14:creationId xmlns:p14="http://schemas.microsoft.com/office/powerpoint/2010/main" val="51729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r>
              <a:rPr lang="en-US" sz="2000" b="1" dirty="0">
                <a:solidFill>
                  <a:schemeClr val="tx1"/>
                </a:solidFill>
              </a:rPr>
              <a:t> Local</a:t>
            </a:r>
          </a:p>
        </p:txBody>
      </p:sp>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cxnSp>
        <p:nvCxnSpPr>
          <p:cNvPr id="595" name="Straight Arrow Connector 594"/>
          <p:cNvCxnSpPr/>
          <p:nvPr/>
        </p:nvCxnSpPr>
        <p:spPr>
          <a:xfrm flipV="1">
            <a:off x="2841880" y="2171833"/>
            <a:ext cx="1836405" cy="5185"/>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573" name="Straight Arrow Connector 572"/>
          <p:cNvCxnSpPr/>
          <p:nvPr/>
        </p:nvCxnSpPr>
        <p:spPr>
          <a:xfrm>
            <a:off x="6294191" y="2955483"/>
            <a:ext cx="7048" cy="1126502"/>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547962" y="4122813"/>
            <a:ext cx="1882150" cy="951832"/>
            <a:chOff x="4962561" y="2484878"/>
            <a:chExt cx="2522622" cy="1409700"/>
          </a:xfrm>
        </p:grpSpPr>
        <p:grpSp>
          <p:nvGrpSpPr>
            <p:cNvPr id="429" name="Group 428"/>
            <p:cNvGrpSpPr/>
            <p:nvPr/>
          </p:nvGrpSpPr>
          <p:grpSpPr>
            <a:xfrm>
              <a:off x="4962561" y="2484878"/>
              <a:ext cx="2522622" cy="1409700"/>
              <a:chOff x="3703637" y="1744662"/>
              <a:chExt cx="5181600" cy="2895600"/>
            </a:xfrm>
          </p:grpSpPr>
          <p:sp>
            <p:nvSpPr>
              <p:cNvPr id="569" name="Rectangle 568"/>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ight Bracket 569"/>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71" name="Left Bracket 570"/>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430" name="Straight Connector 429"/>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8" name="Group 437"/>
            <p:cNvGrpSpPr/>
            <p:nvPr/>
          </p:nvGrpSpPr>
          <p:grpSpPr>
            <a:xfrm>
              <a:off x="5151321" y="2732528"/>
              <a:ext cx="364693" cy="914400"/>
              <a:chOff x="5528956" y="2849562"/>
              <a:chExt cx="729385" cy="1828800"/>
            </a:xfrm>
          </p:grpSpPr>
          <p:cxnSp>
            <p:nvCxnSpPr>
              <p:cNvPr id="440" name="Straight Connector 439"/>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72" name="Rectangle 571"/>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577" name="Group 576"/>
          <p:cNvGrpSpPr/>
          <p:nvPr/>
        </p:nvGrpSpPr>
        <p:grpSpPr>
          <a:xfrm>
            <a:off x="543375" y="5214161"/>
            <a:ext cx="1882150" cy="951832"/>
            <a:chOff x="4962561" y="2484878"/>
            <a:chExt cx="2522622" cy="1409700"/>
          </a:xfrm>
        </p:grpSpPr>
        <p:grpSp>
          <p:nvGrpSpPr>
            <p:cNvPr id="578" name="Group 577"/>
            <p:cNvGrpSpPr/>
            <p:nvPr/>
          </p:nvGrpSpPr>
          <p:grpSpPr>
            <a:xfrm>
              <a:off x="4962561" y="2484878"/>
              <a:ext cx="2522622" cy="1409700"/>
              <a:chOff x="3703637" y="1744662"/>
              <a:chExt cx="5181600" cy="2895600"/>
            </a:xfrm>
          </p:grpSpPr>
          <p:sp>
            <p:nvSpPr>
              <p:cNvPr id="588" name="Rectangle 587"/>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9" name="Right Bracket 588"/>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591" name="Left Bracket 590"/>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579" name="Straight Connector 578"/>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3" name="Group 582"/>
            <p:cNvGrpSpPr/>
            <p:nvPr/>
          </p:nvGrpSpPr>
          <p:grpSpPr>
            <a:xfrm>
              <a:off x="5151321" y="2732528"/>
              <a:ext cx="364693" cy="914400"/>
              <a:chOff x="5528956" y="2849562"/>
              <a:chExt cx="729385" cy="1828800"/>
            </a:xfrm>
          </p:grpSpPr>
          <p:cxnSp>
            <p:nvCxnSpPr>
              <p:cNvPr id="584" name="Straight Connector 583"/>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7" name="Straight Connector 586"/>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592" name="Picture 5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grpSp>
        <p:nvGrpSpPr>
          <p:cNvPr id="608" name="Group 607"/>
          <p:cNvGrpSpPr/>
          <p:nvPr/>
        </p:nvGrpSpPr>
        <p:grpSpPr>
          <a:xfrm>
            <a:off x="553592" y="3022572"/>
            <a:ext cx="1882150" cy="951832"/>
            <a:chOff x="3703637" y="1744662"/>
            <a:chExt cx="5181600" cy="2895600"/>
          </a:xfrm>
        </p:grpSpPr>
        <p:sp>
          <p:nvSpPr>
            <p:cNvPr id="632" name="Rectangle 631"/>
            <p:cNvSpPr/>
            <p:nvPr/>
          </p:nvSpPr>
          <p:spPr bwMode="auto">
            <a:xfrm>
              <a:off x="3789873" y="1829242"/>
              <a:ext cx="5013283" cy="2598061"/>
            </a:xfrm>
            <a:prstGeom prst="rect">
              <a:avLst/>
            </a:prstGeom>
            <a:solidFill>
              <a:schemeClr val="accent1"/>
            </a:solidFill>
            <a:ln w="76200" cmpd="sng">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3" name="Right Bracket 632"/>
            <p:cNvSpPr/>
            <p:nvPr/>
          </p:nvSpPr>
          <p:spPr>
            <a:xfrm>
              <a:off x="8512014" y="1744662"/>
              <a:ext cx="373223" cy="2895600"/>
            </a:xfrm>
            <a:prstGeom prst="righ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48" name="Left Bracket 647"/>
            <p:cNvSpPr/>
            <p:nvPr/>
          </p:nvSpPr>
          <p:spPr>
            <a:xfrm>
              <a:off x="3703637" y="1744662"/>
              <a:ext cx="373223" cy="2895600"/>
            </a:xfrm>
            <a:prstGeom prst="lef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79" name="Straight Arrow Connector 678"/>
          <p:cNvCxnSpPr/>
          <p:nvPr/>
        </p:nvCxnSpPr>
        <p:spPr>
          <a:xfrm flipH="1" flipV="1">
            <a:off x="2631090" y="3796416"/>
            <a:ext cx="3005406" cy="1036636"/>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80" name="TextBox 14"/>
          <p:cNvSpPr txBox="1"/>
          <p:nvPr/>
        </p:nvSpPr>
        <p:spPr>
          <a:xfrm rot="1122519">
            <a:off x="2998711" y="3645551"/>
            <a:ext cx="2457954" cy="1403461"/>
          </a:xfrm>
          <a:prstGeom prst="rect">
            <a:avLst/>
          </a:prstGeom>
          <a:solidFill>
            <a:schemeClr val="tx2"/>
          </a:solidFill>
        </p:spPr>
        <p:txBody>
          <a:bodyPr wrap="square" lIns="182880" tIns="146304" rIns="182880" bIns="146304" rtlCol="0">
            <a:spAutoFit/>
          </a:bodyPr>
          <a:lstStyle/>
          <a:p>
            <a:pPr algn="ctr">
              <a:lnSpc>
                <a:spcPct val="90000"/>
              </a:lnSpc>
              <a:spcAft>
                <a:spcPts val="600"/>
              </a:spcAft>
            </a:pPr>
            <a:r>
              <a:rPr lang="en-US" sz="1600" dirty="0">
                <a:gradFill>
                  <a:gsLst>
                    <a:gs pos="2917">
                      <a:srgbClr val="FFFFFF"/>
                    </a:gs>
                    <a:gs pos="30000">
                      <a:srgbClr val="FFFFFF"/>
                    </a:gs>
                  </a:gsLst>
                  <a:lin ang="5400000" scaled="0"/>
                </a:gradFill>
              </a:rPr>
              <a:t>Uma nova </a:t>
            </a:r>
            <a:r>
              <a:rPr lang="en-US" sz="1600" dirty="0" err="1">
                <a:gradFill>
                  <a:gsLst>
                    <a:gs pos="2917">
                      <a:srgbClr val="FFFFFF"/>
                    </a:gs>
                    <a:gs pos="30000">
                      <a:srgbClr val="FFFFFF"/>
                    </a:gs>
                  </a:gsLst>
                  <a:lin ang="5400000" scaled="0"/>
                </a:gradFill>
              </a:rPr>
              <a:t>imagem</a:t>
            </a:r>
            <a:r>
              <a:rPr lang="en-US" sz="1600" dirty="0">
                <a:gradFill>
                  <a:gsLst>
                    <a:gs pos="2917">
                      <a:srgbClr val="FFFFFF"/>
                    </a:gs>
                    <a:gs pos="30000">
                      <a:srgbClr val="FFFFFF"/>
                    </a:gs>
                  </a:gsLst>
                  <a:lin ang="5400000" scaled="0"/>
                </a:gradFill>
              </a:rPr>
              <a:t> de container é </a:t>
            </a:r>
            <a:r>
              <a:rPr lang="en-US" sz="1600" dirty="0" err="1">
                <a:gradFill>
                  <a:gsLst>
                    <a:gs pos="2917">
                      <a:srgbClr val="FFFFFF"/>
                    </a:gs>
                    <a:gs pos="30000">
                      <a:srgbClr val="FFFFFF"/>
                    </a:gs>
                  </a:gsLst>
                  <a:lin ang="5400000" scaled="0"/>
                </a:gradFill>
              </a:rPr>
              <a:t>feita</a:t>
            </a:r>
            <a:r>
              <a:rPr lang="en-US" sz="1600" dirty="0">
                <a:gradFill>
                  <a:gsLst>
                    <a:gs pos="2917">
                      <a:srgbClr val="FFFFFF"/>
                    </a:gs>
                    <a:gs pos="30000">
                      <a:srgbClr val="FFFFFF"/>
                    </a:gs>
                  </a:gsLst>
                  <a:lin ang="5400000" scaled="0"/>
                </a:gradFill>
              </a:rPr>
              <a:t> contend a </a:t>
            </a:r>
            <a:r>
              <a:rPr lang="en-US" sz="1600" dirty="0" err="1">
                <a:gradFill>
                  <a:gsLst>
                    <a:gs pos="2917">
                      <a:srgbClr val="FFFFFF"/>
                    </a:gs>
                    <a:gs pos="30000">
                      <a:srgbClr val="FFFFFF"/>
                    </a:gs>
                  </a:gsLst>
                  <a:lin ang="5400000" scaled="0"/>
                </a:gradFill>
              </a:rPr>
              <a:t>aplicação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escrita</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por</a:t>
            </a:r>
            <a:r>
              <a:rPr lang="en-US" sz="1600" dirty="0">
                <a:gradFill>
                  <a:gsLst>
                    <a:gs pos="2917">
                      <a:srgbClr val="FFFFFF"/>
                    </a:gs>
                    <a:gs pos="30000">
                      <a:srgbClr val="FFFFFF"/>
                    </a:gs>
                  </a:gsLst>
                  <a:lin ang="5400000" scaled="0"/>
                </a:gradFill>
              </a:rPr>
              <a:t> um </a:t>
            </a:r>
            <a:r>
              <a:rPr lang="en-US" sz="1600" dirty="0" err="1">
                <a:gradFill>
                  <a:gsLst>
                    <a:gs pos="2917">
                      <a:srgbClr val="FFFFFF"/>
                    </a:gs>
                    <a:gs pos="30000">
                      <a:srgbClr val="FFFFFF"/>
                    </a:gs>
                  </a:gsLst>
                  <a:lin ang="5400000" scaled="0"/>
                </a:gradFill>
              </a:rPr>
              <a:t>desenvolvedor</a:t>
            </a:r>
            <a:endParaRPr lang="en-US" sz="1600" dirty="0">
              <a:gradFill>
                <a:gsLst>
                  <a:gs pos="2917">
                    <a:srgbClr val="FFFFFF"/>
                  </a:gs>
                  <a:gs pos="30000">
                    <a:srgbClr val="FFFFFF"/>
                  </a:gs>
                </a:gsLst>
                <a:lin ang="5400000" scaled="0"/>
              </a:gradFill>
            </a:endParaRPr>
          </a:p>
        </p:txBody>
      </p:sp>
      <p:pic>
        <p:nvPicPr>
          <p:cNvPr id="590" name="Picture 589"/>
          <p:cNvPicPr>
            <a:picLocks noChangeAspect="1"/>
          </p:cNvPicPr>
          <p:nvPr/>
        </p:nvPicPr>
        <p:blipFill>
          <a:blip r:embed="rId6"/>
          <a:stretch>
            <a:fillRect/>
          </a:stretch>
        </p:blipFill>
        <p:spPr>
          <a:xfrm>
            <a:off x="8769634" y="1927291"/>
            <a:ext cx="3657917" cy="4822354"/>
          </a:xfrm>
          <a:prstGeom prst="rect">
            <a:avLst/>
          </a:prstGeom>
        </p:spPr>
      </p:pic>
      <p:grpSp>
        <p:nvGrpSpPr>
          <p:cNvPr id="599" name="Group 598"/>
          <p:cNvGrpSpPr/>
          <p:nvPr/>
        </p:nvGrpSpPr>
        <p:grpSpPr>
          <a:xfrm>
            <a:off x="503237" y="1139197"/>
            <a:ext cx="2338643" cy="1678829"/>
            <a:chOff x="503237" y="1297243"/>
            <a:chExt cx="2338643" cy="1678829"/>
          </a:xfrm>
        </p:grpSpPr>
        <p:sp>
          <p:nvSpPr>
            <p:cNvPr id="603" name="Freeform 602"/>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604"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5"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6"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7"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9"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0"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1"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12" name="Rounded Rectangle 611"/>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sp>
        <p:nvSpPr>
          <p:cNvPr id="613" name="TextBox 612"/>
          <p:cNvSpPr txBox="1"/>
          <p:nvPr/>
        </p:nvSpPr>
        <p:spPr>
          <a:xfrm>
            <a:off x="611159" y="1579610"/>
            <a:ext cx="1145185" cy="1021818"/>
          </a:xfrm>
          <a:prstGeom prst="rect">
            <a:avLst/>
          </a:prstGeom>
          <a:noFill/>
        </p:spPr>
        <p:txBody>
          <a:bodyPr wrap="none" lIns="182880" tIns="146304" rIns="182880" bIns="146304" rtlCol="0">
            <a:spAutoFit/>
          </a:bodyPr>
          <a:lstStyle/>
          <a:p>
            <a:r>
              <a:rPr lang="en-US" sz="500" dirty="0">
                <a:solidFill>
                  <a:srgbClr val="FFFFFF"/>
                </a:solidFill>
                <a:latin typeface="Consolas" panose="020B0609020204030204" pitchFamily="49" charset="0"/>
                <a:cs typeface="Consolas" panose="020B0609020204030204" pitchFamily="49" charset="0"/>
              </a:rPr>
              <a:t>using System;</a:t>
            </a:r>
          </a:p>
          <a:p>
            <a:r>
              <a:rPr lang="en-US" sz="500" dirty="0">
                <a:solidFill>
                  <a:srgbClr val="FFFFFF"/>
                </a:solidFill>
                <a:latin typeface="Consolas" panose="020B0609020204030204" pitchFamily="49" charset="0"/>
                <a:cs typeface="Consolas" panose="020B0609020204030204" pitchFamily="49" charset="0"/>
              </a:rPr>
              <a:t>class Program</a:t>
            </a:r>
          </a:p>
          <a:p>
            <a:r>
              <a:rPr lang="en-US" sz="500" dirty="0">
                <a:solidFill>
                  <a:srgbClr val="FFFFFF"/>
                </a:solidFill>
                <a:latin typeface="Consolas" panose="020B0609020204030204" pitchFamily="49" charset="0"/>
                <a:cs typeface="Consolas" panose="020B0609020204030204" pitchFamily="49" charset="0"/>
              </a:rPr>
              <a:t>{</a:t>
            </a:r>
          </a:p>
          <a:p>
            <a:r>
              <a:rPr lang="en-US" sz="500" dirty="0">
                <a:solidFill>
                  <a:srgbClr val="FFFFFF"/>
                </a:solidFill>
                <a:latin typeface="Consolas" panose="020B0609020204030204" pitchFamily="49" charset="0"/>
                <a:cs typeface="Consolas" panose="020B0609020204030204" pitchFamily="49" charset="0"/>
              </a:rPr>
              <a:t>    static void Main()</a:t>
            </a:r>
          </a:p>
          <a:p>
            <a:r>
              <a:rPr lang="en-US" sz="500" dirty="0">
                <a:solidFill>
                  <a:srgbClr val="FFFFFF"/>
                </a:solidFill>
                <a:latin typeface="Consolas" panose="020B0609020204030204" pitchFamily="49" charset="0"/>
                <a:cs typeface="Consolas" panose="020B0609020204030204" pitchFamily="49" charset="0"/>
              </a:rPr>
              <a:t>    {</a:t>
            </a:r>
          </a:p>
          <a:p>
            <a:endParaRPr lang="en-US" sz="500" dirty="0">
              <a:solidFill>
                <a:srgbClr val="FFFFFF"/>
              </a:solidFill>
              <a:latin typeface="Consolas" panose="020B0609020204030204" pitchFamily="49" charset="0"/>
              <a:cs typeface="Consolas" panose="020B0609020204030204" pitchFamily="49" charset="0"/>
            </a:endParaRPr>
          </a:p>
          <a:p>
            <a:r>
              <a:rPr lang="en-US" sz="500" dirty="0">
                <a:solidFill>
                  <a:srgbClr val="FFFFFF"/>
                </a:solidFill>
                <a:latin typeface="Consolas" panose="020B0609020204030204" pitchFamily="49" charset="0"/>
                <a:cs typeface="Consolas" panose="020B0609020204030204" pitchFamily="49" charset="0"/>
              </a:rPr>
              <a:t>    }</a:t>
            </a:r>
          </a:p>
          <a:p>
            <a:r>
              <a:rPr lang="en-US" sz="500" dirty="0">
                <a:solidFill>
                  <a:srgbClr val="FFFFFF"/>
                </a:solidFill>
                <a:latin typeface="Consolas" panose="020B0609020204030204" pitchFamily="49" charset="0"/>
                <a:cs typeface="Consolas" panose="020B0609020204030204" pitchFamily="49" charset="0"/>
              </a:rPr>
              <a:t>}</a:t>
            </a:r>
          </a:p>
          <a:p>
            <a:pPr>
              <a:lnSpc>
                <a:spcPct val="90000"/>
              </a:lnSpc>
              <a:spcAft>
                <a:spcPts val="600"/>
              </a:spcAft>
            </a:pPr>
            <a:endParaRPr lang="en-US" sz="700" dirty="0">
              <a:gradFill>
                <a:gsLst>
                  <a:gs pos="2917">
                    <a:srgbClr val="FFFFFF"/>
                  </a:gs>
                  <a:gs pos="30000">
                    <a:srgbClr val="FFFFFF"/>
                  </a:gs>
                </a:gsLst>
                <a:lin ang="5400000" scaled="0"/>
              </a:gradFill>
              <a:latin typeface="Consolas" panose="020B0609020204030204" pitchFamily="49" charset="0"/>
              <a:cs typeface="Consolas" panose="020B0609020204030204" pitchFamily="49" charset="0"/>
            </a:endParaRPr>
          </a:p>
        </p:txBody>
      </p:sp>
      <p:grpSp>
        <p:nvGrpSpPr>
          <p:cNvPr id="614" name="Group 613"/>
          <p:cNvGrpSpPr/>
          <p:nvPr/>
        </p:nvGrpSpPr>
        <p:grpSpPr>
          <a:xfrm>
            <a:off x="8300747" y="4442351"/>
            <a:ext cx="1882150" cy="951832"/>
            <a:chOff x="4962561" y="2484878"/>
            <a:chExt cx="2522622" cy="1409700"/>
          </a:xfrm>
        </p:grpSpPr>
        <p:grpSp>
          <p:nvGrpSpPr>
            <p:cNvPr id="615" name="Group 614"/>
            <p:cNvGrpSpPr/>
            <p:nvPr/>
          </p:nvGrpSpPr>
          <p:grpSpPr>
            <a:xfrm>
              <a:off x="4962561" y="2484878"/>
              <a:ext cx="2522622" cy="1409700"/>
              <a:chOff x="3703637" y="1744662"/>
              <a:chExt cx="5181600" cy="2895600"/>
            </a:xfrm>
          </p:grpSpPr>
          <p:sp>
            <p:nvSpPr>
              <p:cNvPr id="625" name="Rectangle 624"/>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6" name="Right Bracket 62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27" name="Left Bracket 626"/>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16" name="Straight Connector 615"/>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0" name="Group 619"/>
            <p:cNvGrpSpPr/>
            <p:nvPr/>
          </p:nvGrpSpPr>
          <p:grpSpPr>
            <a:xfrm>
              <a:off x="5151321" y="2732528"/>
              <a:ext cx="364693" cy="914400"/>
              <a:chOff x="5528956" y="2849562"/>
              <a:chExt cx="729385" cy="1828800"/>
            </a:xfrm>
          </p:grpSpPr>
          <p:cxnSp>
            <p:nvCxnSpPr>
              <p:cNvPr id="621" name="Straight Connector 620"/>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4" name="Straight Connector 623"/>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28" name="Rectangle 627"/>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629" name="Group 628"/>
          <p:cNvGrpSpPr/>
          <p:nvPr/>
        </p:nvGrpSpPr>
        <p:grpSpPr>
          <a:xfrm>
            <a:off x="8296160" y="5533699"/>
            <a:ext cx="1882150" cy="951832"/>
            <a:chOff x="4962561" y="2484878"/>
            <a:chExt cx="2522622" cy="1409700"/>
          </a:xfrm>
        </p:grpSpPr>
        <p:grpSp>
          <p:nvGrpSpPr>
            <p:cNvPr id="630" name="Group 629"/>
            <p:cNvGrpSpPr/>
            <p:nvPr/>
          </p:nvGrpSpPr>
          <p:grpSpPr>
            <a:xfrm>
              <a:off x="4962561" y="2484878"/>
              <a:ext cx="2522622" cy="1409700"/>
              <a:chOff x="3703637" y="1744662"/>
              <a:chExt cx="5181600" cy="2895600"/>
            </a:xfrm>
          </p:grpSpPr>
          <p:sp>
            <p:nvSpPr>
              <p:cNvPr id="642" name="Rectangle 641"/>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3" name="Right Bracket 64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44" name="Left Bracket 64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31" name="Straight Connector 630"/>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5" name="Straight Connector 63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6" name="Straight Connector 63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7" name="Group 636"/>
            <p:cNvGrpSpPr/>
            <p:nvPr/>
          </p:nvGrpSpPr>
          <p:grpSpPr>
            <a:xfrm>
              <a:off x="5151321" y="2732528"/>
              <a:ext cx="364693" cy="914400"/>
              <a:chOff x="5528956" y="2849562"/>
              <a:chExt cx="729385" cy="1828800"/>
            </a:xfrm>
          </p:grpSpPr>
          <p:cxnSp>
            <p:nvCxnSpPr>
              <p:cNvPr id="638" name="Straight Connector 63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45" name="Picture 6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24" name="Group 123"/>
          <p:cNvGrpSpPr/>
          <p:nvPr/>
        </p:nvGrpSpPr>
        <p:grpSpPr>
          <a:xfrm>
            <a:off x="5602007" y="4214795"/>
            <a:ext cx="1398357" cy="1454160"/>
            <a:chOff x="5602007" y="4372841"/>
            <a:chExt cx="1398357" cy="1454160"/>
          </a:xfrm>
        </p:grpSpPr>
        <p:pic>
          <p:nvPicPr>
            <p:cNvPr id="125" name="Picture 124"/>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636496" y="4372841"/>
              <a:ext cx="1363868" cy="1454160"/>
            </a:xfrm>
            <a:prstGeom prst="rect">
              <a:avLst/>
            </a:prstGeom>
          </p:spPr>
        </p:pic>
        <p:pic>
          <p:nvPicPr>
            <p:cNvPr id="126" name="Picture 125"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5602007" y="4972299"/>
              <a:ext cx="669852" cy="669852"/>
            </a:xfrm>
            <a:prstGeom prst="rect">
              <a:avLst/>
            </a:prstGeom>
            <a:noFill/>
          </p:spPr>
        </p:pic>
        <p:pic>
          <p:nvPicPr>
            <p:cNvPr id="127" name="Picture 126"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6324563" y="4972299"/>
              <a:ext cx="669852" cy="669852"/>
            </a:xfrm>
            <a:prstGeom prst="rect">
              <a:avLst/>
            </a:prstGeom>
            <a:noFill/>
          </p:spPr>
        </p:pic>
        <p:pic>
          <p:nvPicPr>
            <p:cNvPr id="128" name="Picture 127" descr="\\MAGNUM\Projects\Microsoft\Cloud Power FY12\Design\ICONS_PNG\Application.pn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5989637" y="4411662"/>
              <a:ext cx="669852" cy="669852"/>
            </a:xfrm>
            <a:prstGeom prst="rect">
              <a:avLst/>
            </a:prstGeom>
            <a:noFill/>
          </p:spPr>
        </p:pic>
      </p:grpSp>
      <p:pic>
        <p:nvPicPr>
          <p:cNvPr id="129" name="Picture 7" descr="\\MAGNUM\Projects\Microsoft\Cloud Power FY12\Design\ICONS_PNG\Gears.png"/>
          <p:cNvPicPr>
            <a:picLocks noChangeAspect="1" noChangeArrowheads="1"/>
          </p:cNvPicPr>
          <p:nvPr/>
        </p:nvPicPr>
        <p:blipFill>
          <a:blip r:embed="rId11" cstate="print">
            <a:duotone>
              <a:prstClr val="black"/>
              <a:schemeClr val="tx2">
                <a:tint val="45000"/>
                <a:satMod val="400000"/>
              </a:schemeClr>
            </a:duotone>
          </a:blip>
          <a:srcRect/>
          <a:stretch>
            <a:fillRect/>
          </a:stretch>
        </p:blipFill>
        <p:spPr bwMode="auto">
          <a:xfrm>
            <a:off x="4678285" y="1143201"/>
            <a:ext cx="2057263" cy="2057263"/>
          </a:xfrm>
          <a:prstGeom prst="rect">
            <a:avLst/>
          </a:prstGeom>
          <a:noFill/>
        </p:spPr>
      </p:pic>
      <p:pic>
        <p:nvPicPr>
          <p:cNvPr id="131" name="Picture 1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7279" y="3119047"/>
            <a:ext cx="667577" cy="711773"/>
          </a:xfrm>
          <a:prstGeom prst="rect">
            <a:avLst/>
          </a:prstGeom>
        </p:spPr>
      </p:pic>
      <p:pic>
        <p:nvPicPr>
          <p:cNvPr id="132" name="Picture 131" descr="\\MAGNUM\Projects\Microsoft\Cloud Power FY12\Design\ICONS_PNG\Application.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141449" y="3406940"/>
            <a:ext cx="327875" cy="327875"/>
          </a:xfrm>
          <a:prstGeom prst="rect">
            <a:avLst/>
          </a:prstGeom>
          <a:noFill/>
        </p:spPr>
      </p:pic>
      <p:pic>
        <p:nvPicPr>
          <p:cNvPr id="133" name="Picture 132" descr="\\MAGNUM\Projects\Microsoft\Cloud Power FY12\Design\ICONS_PNG\Application.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506621" y="3406940"/>
            <a:ext cx="327875" cy="327875"/>
          </a:xfrm>
          <a:prstGeom prst="rect">
            <a:avLst/>
          </a:prstGeom>
          <a:noFill/>
        </p:spPr>
      </p:pic>
      <p:pic>
        <p:nvPicPr>
          <p:cNvPr id="134" name="Picture 133" descr="\\MAGNUM\Projects\Microsoft\Cloud Power FY12\Design\ICONS_PNG\Application.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320132" y="3138049"/>
            <a:ext cx="327875" cy="327875"/>
          </a:xfrm>
          <a:prstGeom prst="rect">
            <a:avLst/>
          </a:prstGeom>
          <a:noFill/>
        </p:spPr>
      </p:pic>
    </p:spTree>
    <p:extLst>
      <p:ext uri="{BB962C8B-B14F-4D97-AF65-F5344CB8AC3E}">
        <p14:creationId xmlns:p14="http://schemas.microsoft.com/office/powerpoint/2010/main" val="276089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pic>
        <p:nvPicPr>
          <p:cNvPr id="573" name="Picture 572"/>
          <p:cNvPicPr>
            <a:picLocks noChangeAspect="1"/>
          </p:cNvPicPr>
          <p:nvPr/>
        </p:nvPicPr>
        <p:blipFill>
          <a:blip r:embed="rId6"/>
          <a:stretch>
            <a:fillRect/>
          </a:stretch>
        </p:blipFill>
        <p:spPr>
          <a:xfrm>
            <a:off x="8769634" y="1927291"/>
            <a:ext cx="3657917" cy="4822354"/>
          </a:xfrm>
          <a:prstGeom prst="rect">
            <a:avLst/>
          </a:prstGeom>
        </p:spPr>
      </p:pic>
      <p:grpSp>
        <p:nvGrpSpPr>
          <p:cNvPr id="574" name="Group 573"/>
          <p:cNvGrpSpPr/>
          <p:nvPr/>
        </p:nvGrpSpPr>
        <p:grpSpPr>
          <a:xfrm>
            <a:off x="503237" y="1139197"/>
            <a:ext cx="2338643" cy="1678829"/>
            <a:chOff x="503237" y="1297243"/>
            <a:chExt cx="2338643" cy="1678829"/>
          </a:xfrm>
        </p:grpSpPr>
        <p:sp>
          <p:nvSpPr>
            <p:cNvPr id="575" name="Freeform 574"/>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576"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0"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4"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5"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7"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8"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9"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05" name="Rounded Rectangle 604"/>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sp>
        <p:nvSpPr>
          <p:cNvPr id="606" name="TextBox 605"/>
          <p:cNvSpPr txBox="1"/>
          <p:nvPr/>
        </p:nvSpPr>
        <p:spPr>
          <a:xfrm>
            <a:off x="611159" y="1579610"/>
            <a:ext cx="1145185" cy="1021818"/>
          </a:xfrm>
          <a:prstGeom prst="rect">
            <a:avLst/>
          </a:prstGeom>
          <a:noFill/>
        </p:spPr>
        <p:txBody>
          <a:bodyPr wrap="none" lIns="182880" tIns="146304" rIns="182880" bIns="146304" rtlCol="0">
            <a:spAutoFit/>
          </a:bodyPr>
          <a:lstStyle/>
          <a:p>
            <a:r>
              <a:rPr lang="en-US" sz="500" dirty="0">
                <a:solidFill>
                  <a:srgbClr val="FFFFFF"/>
                </a:solidFill>
                <a:latin typeface="Consolas" panose="020B0609020204030204" pitchFamily="49" charset="0"/>
                <a:cs typeface="Consolas" panose="020B0609020204030204" pitchFamily="49" charset="0"/>
              </a:rPr>
              <a:t>using System;</a:t>
            </a:r>
          </a:p>
          <a:p>
            <a:r>
              <a:rPr lang="en-US" sz="500" dirty="0">
                <a:solidFill>
                  <a:srgbClr val="FFFFFF"/>
                </a:solidFill>
                <a:latin typeface="Consolas" panose="020B0609020204030204" pitchFamily="49" charset="0"/>
                <a:cs typeface="Consolas" panose="020B0609020204030204" pitchFamily="49" charset="0"/>
              </a:rPr>
              <a:t>class Program</a:t>
            </a:r>
          </a:p>
          <a:p>
            <a:r>
              <a:rPr lang="en-US" sz="500" dirty="0">
                <a:solidFill>
                  <a:srgbClr val="FFFFFF"/>
                </a:solidFill>
                <a:latin typeface="Consolas" panose="020B0609020204030204" pitchFamily="49" charset="0"/>
                <a:cs typeface="Consolas" panose="020B0609020204030204" pitchFamily="49" charset="0"/>
              </a:rPr>
              <a:t>{</a:t>
            </a:r>
          </a:p>
          <a:p>
            <a:r>
              <a:rPr lang="en-US" sz="500" dirty="0">
                <a:solidFill>
                  <a:srgbClr val="FFFFFF"/>
                </a:solidFill>
                <a:latin typeface="Consolas" panose="020B0609020204030204" pitchFamily="49" charset="0"/>
                <a:cs typeface="Consolas" panose="020B0609020204030204" pitchFamily="49" charset="0"/>
              </a:rPr>
              <a:t>    static void Main()</a:t>
            </a:r>
          </a:p>
          <a:p>
            <a:r>
              <a:rPr lang="en-US" sz="500" dirty="0">
                <a:solidFill>
                  <a:srgbClr val="FFFFFF"/>
                </a:solidFill>
                <a:latin typeface="Consolas" panose="020B0609020204030204" pitchFamily="49" charset="0"/>
                <a:cs typeface="Consolas" panose="020B0609020204030204" pitchFamily="49" charset="0"/>
              </a:rPr>
              <a:t>    {</a:t>
            </a:r>
          </a:p>
          <a:p>
            <a:endParaRPr lang="en-US" sz="500" dirty="0">
              <a:solidFill>
                <a:srgbClr val="FFFFFF"/>
              </a:solidFill>
              <a:latin typeface="Consolas" panose="020B0609020204030204" pitchFamily="49" charset="0"/>
              <a:cs typeface="Consolas" panose="020B0609020204030204" pitchFamily="49" charset="0"/>
            </a:endParaRPr>
          </a:p>
          <a:p>
            <a:r>
              <a:rPr lang="en-US" sz="500" dirty="0">
                <a:solidFill>
                  <a:srgbClr val="FFFFFF"/>
                </a:solidFill>
                <a:latin typeface="Consolas" panose="020B0609020204030204" pitchFamily="49" charset="0"/>
                <a:cs typeface="Consolas" panose="020B0609020204030204" pitchFamily="49" charset="0"/>
              </a:rPr>
              <a:t>    }</a:t>
            </a:r>
          </a:p>
          <a:p>
            <a:r>
              <a:rPr lang="en-US" sz="500" dirty="0">
                <a:solidFill>
                  <a:srgbClr val="FFFFFF"/>
                </a:solidFill>
                <a:latin typeface="Consolas" panose="020B0609020204030204" pitchFamily="49" charset="0"/>
                <a:cs typeface="Consolas" panose="020B0609020204030204" pitchFamily="49" charset="0"/>
              </a:rPr>
              <a:t>}</a:t>
            </a:r>
          </a:p>
          <a:p>
            <a:pPr>
              <a:lnSpc>
                <a:spcPct val="90000"/>
              </a:lnSpc>
              <a:spcAft>
                <a:spcPts val="600"/>
              </a:spcAft>
            </a:pPr>
            <a:endParaRPr lang="en-US" sz="700" dirty="0">
              <a:gradFill>
                <a:gsLst>
                  <a:gs pos="2917">
                    <a:srgbClr val="FFFFFF"/>
                  </a:gs>
                  <a:gs pos="30000">
                    <a:srgbClr val="FFFFFF"/>
                  </a:gs>
                </a:gsLst>
                <a:lin ang="5400000" scaled="0"/>
              </a:gradFill>
              <a:latin typeface="Consolas" panose="020B0609020204030204" pitchFamily="49" charset="0"/>
              <a:cs typeface="Consolas" panose="020B0609020204030204" pitchFamily="49" charset="0"/>
            </a:endParaRPr>
          </a:p>
        </p:txBody>
      </p:sp>
      <p:grpSp>
        <p:nvGrpSpPr>
          <p:cNvPr id="607" name="Group 606"/>
          <p:cNvGrpSpPr/>
          <p:nvPr/>
        </p:nvGrpSpPr>
        <p:grpSpPr>
          <a:xfrm>
            <a:off x="8300747" y="4442351"/>
            <a:ext cx="1882150" cy="951832"/>
            <a:chOff x="4962561" y="2484878"/>
            <a:chExt cx="2522622" cy="1409700"/>
          </a:xfrm>
        </p:grpSpPr>
        <p:grpSp>
          <p:nvGrpSpPr>
            <p:cNvPr id="609" name="Group 608"/>
            <p:cNvGrpSpPr/>
            <p:nvPr/>
          </p:nvGrpSpPr>
          <p:grpSpPr>
            <a:xfrm>
              <a:off x="4962561" y="2484878"/>
              <a:ext cx="2522622" cy="1409700"/>
              <a:chOff x="3703637" y="1744662"/>
              <a:chExt cx="5181600" cy="2895600"/>
            </a:xfrm>
          </p:grpSpPr>
          <p:sp>
            <p:nvSpPr>
              <p:cNvPr id="619" name="Rectangle 618"/>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6" name="Right Bracket 635"/>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42" name="Left Bracket 641"/>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10" name="Straight Connector 609"/>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4" name="Group 613"/>
            <p:cNvGrpSpPr/>
            <p:nvPr/>
          </p:nvGrpSpPr>
          <p:grpSpPr>
            <a:xfrm>
              <a:off x="5151321" y="2732528"/>
              <a:ext cx="364693" cy="914400"/>
              <a:chOff x="5528956" y="2849562"/>
              <a:chExt cx="729385" cy="1828800"/>
            </a:xfrm>
          </p:grpSpPr>
          <p:cxnSp>
            <p:nvCxnSpPr>
              <p:cNvPr id="615" name="Straight Connector 614"/>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43" name="Rectangle 642"/>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644" name="Group 643"/>
          <p:cNvGrpSpPr/>
          <p:nvPr/>
        </p:nvGrpSpPr>
        <p:grpSpPr>
          <a:xfrm>
            <a:off x="8296160" y="5533699"/>
            <a:ext cx="1882150" cy="951832"/>
            <a:chOff x="4962561" y="2484878"/>
            <a:chExt cx="2522622" cy="1409700"/>
          </a:xfrm>
        </p:grpSpPr>
        <p:grpSp>
          <p:nvGrpSpPr>
            <p:cNvPr id="645" name="Group 644"/>
            <p:cNvGrpSpPr/>
            <p:nvPr/>
          </p:nvGrpSpPr>
          <p:grpSpPr>
            <a:xfrm>
              <a:off x="4962561" y="2484878"/>
              <a:ext cx="2522622" cy="1409700"/>
              <a:chOff x="3703637" y="1744662"/>
              <a:chExt cx="5181600" cy="2895600"/>
            </a:xfrm>
          </p:grpSpPr>
          <p:sp>
            <p:nvSpPr>
              <p:cNvPr id="686" name="Rectangle 68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7" name="Right Bracket 68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688" name="Left Bracket 68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646" name="Straight Connector 645"/>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81" name="Group 680"/>
            <p:cNvGrpSpPr/>
            <p:nvPr/>
          </p:nvGrpSpPr>
          <p:grpSpPr>
            <a:xfrm>
              <a:off x="5151321" y="2732528"/>
              <a:ext cx="364693" cy="914400"/>
              <a:chOff x="5528956" y="2849562"/>
              <a:chExt cx="729385" cy="1828800"/>
            </a:xfrm>
          </p:grpSpPr>
          <p:cxnSp>
            <p:nvCxnSpPr>
              <p:cNvPr id="682" name="Straight Connector 68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689" name="Picture 6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09" name="Group 108"/>
          <p:cNvGrpSpPr/>
          <p:nvPr/>
        </p:nvGrpSpPr>
        <p:grpSpPr>
          <a:xfrm>
            <a:off x="8298487" y="3336393"/>
            <a:ext cx="1882150" cy="951832"/>
            <a:chOff x="4962561" y="2484878"/>
            <a:chExt cx="2522622" cy="1409700"/>
          </a:xfrm>
        </p:grpSpPr>
        <p:grpSp>
          <p:nvGrpSpPr>
            <p:cNvPr id="116" name="Group 115"/>
            <p:cNvGrpSpPr/>
            <p:nvPr/>
          </p:nvGrpSpPr>
          <p:grpSpPr>
            <a:xfrm>
              <a:off x="4962561" y="2484878"/>
              <a:ext cx="2522622" cy="1409700"/>
              <a:chOff x="3703637" y="1744662"/>
              <a:chExt cx="5181600" cy="2895600"/>
            </a:xfrm>
          </p:grpSpPr>
          <p:sp>
            <p:nvSpPr>
              <p:cNvPr id="126" name="Rectangle 12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ight Bracket 12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8" name="Left Bracket 12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7" name="Straight Connector 11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5151321" y="2732528"/>
              <a:ext cx="364693" cy="914400"/>
              <a:chOff x="5528956" y="2849562"/>
              <a:chExt cx="729385" cy="1828800"/>
            </a:xfrm>
          </p:grpSpPr>
          <p:cxnSp>
            <p:nvCxnSpPr>
              <p:cNvPr id="122" name="Straight Connector 12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0" name="Rounded Rectangle 139"/>
          <p:cNvSpPr/>
          <p:nvPr/>
        </p:nvSpPr>
        <p:spPr bwMode="auto">
          <a:xfrm>
            <a:off x="383504" y="2858781"/>
            <a:ext cx="2230390" cy="3944691"/>
          </a:xfrm>
          <a:prstGeom prst="roundRect">
            <a:avLst/>
          </a:prstGeom>
          <a:solidFill>
            <a:schemeClr val="bg1">
              <a:lumMod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Local</a:t>
            </a:r>
          </a:p>
        </p:txBody>
      </p:sp>
      <p:grpSp>
        <p:nvGrpSpPr>
          <p:cNvPr id="141" name="Group 140"/>
          <p:cNvGrpSpPr/>
          <p:nvPr/>
        </p:nvGrpSpPr>
        <p:grpSpPr>
          <a:xfrm>
            <a:off x="547962" y="4122813"/>
            <a:ext cx="1882150" cy="951832"/>
            <a:chOff x="4962561" y="2484878"/>
            <a:chExt cx="2522622" cy="1409700"/>
          </a:xfrm>
        </p:grpSpPr>
        <p:grpSp>
          <p:nvGrpSpPr>
            <p:cNvPr id="142" name="Group 141"/>
            <p:cNvGrpSpPr/>
            <p:nvPr/>
          </p:nvGrpSpPr>
          <p:grpSpPr>
            <a:xfrm>
              <a:off x="4962561" y="2484878"/>
              <a:ext cx="2522622" cy="1409700"/>
              <a:chOff x="3703637" y="1744662"/>
              <a:chExt cx="5181600" cy="2895600"/>
            </a:xfrm>
          </p:grpSpPr>
          <p:sp>
            <p:nvSpPr>
              <p:cNvPr id="152" name="Rectangle 151"/>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Right Bracket 152"/>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54" name="Left Bracket 153"/>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43" name="Straight Connector 14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5151321" y="2732528"/>
              <a:ext cx="364693" cy="914400"/>
              <a:chOff x="5528956" y="2849562"/>
              <a:chExt cx="729385" cy="1828800"/>
            </a:xfrm>
          </p:grpSpPr>
          <p:cxnSp>
            <p:nvCxnSpPr>
              <p:cNvPr id="148" name="Straight Connector 147"/>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5" name="Rectangle 154"/>
          <p:cNvSpPr/>
          <p:nvPr/>
        </p:nvSpPr>
        <p:spPr>
          <a:xfrm>
            <a:off x="630348" y="4302245"/>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156" name="Group 155"/>
          <p:cNvGrpSpPr/>
          <p:nvPr/>
        </p:nvGrpSpPr>
        <p:grpSpPr>
          <a:xfrm>
            <a:off x="543375" y="5214161"/>
            <a:ext cx="1882150" cy="951832"/>
            <a:chOff x="4962561" y="2484878"/>
            <a:chExt cx="2522622" cy="1409700"/>
          </a:xfrm>
        </p:grpSpPr>
        <p:grpSp>
          <p:nvGrpSpPr>
            <p:cNvPr id="157" name="Group 156"/>
            <p:cNvGrpSpPr/>
            <p:nvPr/>
          </p:nvGrpSpPr>
          <p:grpSpPr>
            <a:xfrm>
              <a:off x="4962561" y="2484878"/>
              <a:ext cx="2522622" cy="1409700"/>
              <a:chOff x="3703637" y="1744662"/>
              <a:chExt cx="5181600" cy="2895600"/>
            </a:xfrm>
          </p:grpSpPr>
          <p:sp>
            <p:nvSpPr>
              <p:cNvPr id="167" name="Rectangle 166"/>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ight Bracket 16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69" name="Left Bracket 16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58" name="Straight Connector 15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5151321" y="2732528"/>
              <a:ext cx="364693" cy="914400"/>
              <a:chOff x="5528956" y="2849562"/>
              <a:chExt cx="729385" cy="1828800"/>
            </a:xfrm>
          </p:grpSpPr>
          <p:cxnSp>
            <p:nvCxnSpPr>
              <p:cNvPr id="163" name="Straight Connector 16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70" name="Picture 1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49" y="5539786"/>
            <a:ext cx="1773510" cy="407795"/>
          </a:xfrm>
          <a:prstGeom prst="rect">
            <a:avLst/>
          </a:prstGeom>
        </p:spPr>
      </p:pic>
      <p:cxnSp>
        <p:nvCxnSpPr>
          <p:cNvPr id="604" name="Straight Arrow Connector 603"/>
          <p:cNvCxnSpPr/>
          <p:nvPr/>
        </p:nvCxnSpPr>
        <p:spPr>
          <a:xfrm>
            <a:off x="2396851" y="3500760"/>
            <a:ext cx="6047739" cy="454328"/>
          </a:xfrm>
          <a:prstGeom prst="straightConnector1">
            <a:avLst/>
          </a:prstGeom>
          <a:solidFill>
            <a:schemeClr val="tx1"/>
          </a:solidFill>
          <a:ln w="2857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03" name="TextBox 14"/>
          <p:cNvSpPr txBox="1"/>
          <p:nvPr/>
        </p:nvSpPr>
        <p:spPr>
          <a:xfrm rot="296292">
            <a:off x="3673679" y="3241162"/>
            <a:ext cx="3238717" cy="960263"/>
          </a:xfrm>
          <a:prstGeom prst="rect">
            <a:avLst/>
          </a:prstGeom>
          <a:solidFill>
            <a:schemeClr val="tx2"/>
          </a:solid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rPr>
              <a:t>A nova </a:t>
            </a:r>
            <a:r>
              <a:rPr lang="en-US" sz="1600" dirty="0" err="1">
                <a:gradFill>
                  <a:gsLst>
                    <a:gs pos="2917">
                      <a:srgbClr val="FFFFFF"/>
                    </a:gs>
                    <a:gs pos="30000">
                      <a:srgbClr val="FFFFFF"/>
                    </a:gs>
                  </a:gsLst>
                  <a:lin ang="5400000" scaled="0"/>
                </a:gradFill>
              </a:rPr>
              <a:t>imagem</a:t>
            </a:r>
            <a:r>
              <a:rPr lang="en-US" sz="1600" dirty="0">
                <a:gradFill>
                  <a:gsLst>
                    <a:gs pos="2917">
                      <a:srgbClr val="FFFFFF"/>
                    </a:gs>
                    <a:gs pos="30000">
                      <a:srgbClr val="FFFFFF"/>
                    </a:gs>
                  </a:gsLst>
                  <a:lin ang="5400000" scaled="0"/>
                </a:gradFill>
              </a:rPr>
              <a:t> do container de </a:t>
            </a:r>
            <a:r>
              <a:rPr lang="en-US" sz="1600" dirty="0" err="1">
                <a:gradFill>
                  <a:gsLst>
                    <a:gs pos="2917">
                      <a:srgbClr val="FFFFFF"/>
                    </a:gs>
                    <a:gs pos="30000">
                      <a:srgbClr val="FFFFFF"/>
                    </a:gs>
                  </a:gsLst>
                  <a:lin ang="5400000" scaled="0"/>
                </a:gradFill>
              </a:rPr>
              <a:t>aplicação</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pode</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ser</a:t>
            </a:r>
            <a:r>
              <a:rPr lang="en-US" sz="1600" dirty="0">
                <a:gradFill>
                  <a:gsLst>
                    <a:gs pos="2917">
                      <a:srgbClr val="FFFFFF"/>
                    </a:gs>
                    <a:gs pos="30000">
                      <a:srgbClr val="FFFFFF"/>
                    </a:gs>
                  </a:gsLst>
                  <a:lin ang="5400000" scaled="0"/>
                </a:gradFill>
              </a:rPr>
              <a:t> “</a:t>
            </a:r>
            <a:r>
              <a:rPr lang="en-US" sz="1600" dirty="0" err="1">
                <a:gradFill>
                  <a:gsLst>
                    <a:gs pos="2917">
                      <a:srgbClr val="FFFFFF"/>
                    </a:gs>
                    <a:gs pos="30000">
                      <a:srgbClr val="FFFFFF"/>
                    </a:gs>
                  </a:gsLst>
                  <a:lin ang="5400000" scaled="0"/>
                </a:gradFill>
              </a:rPr>
              <a:t>empurrada</a:t>
            </a:r>
            <a:r>
              <a:rPr lang="en-US" sz="1600" dirty="0">
                <a:gradFill>
                  <a:gsLst>
                    <a:gs pos="2917">
                      <a:srgbClr val="FFFFFF"/>
                    </a:gs>
                    <a:gs pos="30000">
                      <a:srgbClr val="FFFFFF"/>
                    </a:gs>
                  </a:gsLst>
                  <a:lin ang="5400000" scaled="0"/>
                </a:gradFill>
              </a:rPr>
              <a:t>” para o </a:t>
            </a:r>
            <a:r>
              <a:rPr lang="en-US" sz="1600" dirty="0" err="1">
                <a:gradFill>
                  <a:gsLst>
                    <a:gs pos="2917">
                      <a:srgbClr val="FFFFFF"/>
                    </a:gs>
                    <a:gs pos="30000">
                      <a:srgbClr val="FFFFFF"/>
                    </a:gs>
                  </a:gsLst>
                  <a:lin ang="5400000" scaled="0"/>
                </a:gradFill>
              </a:rPr>
              <a:t>repositório</a:t>
            </a:r>
            <a:r>
              <a:rPr lang="en-US" sz="1600" dirty="0">
                <a:gradFill>
                  <a:gsLst>
                    <a:gs pos="2917">
                      <a:srgbClr val="FFFFFF"/>
                    </a:gs>
                    <a:gs pos="30000">
                      <a:srgbClr val="FFFFFF"/>
                    </a:gs>
                  </a:gsLst>
                  <a:lin ang="5400000" scaled="0"/>
                </a:gradFill>
              </a:rPr>
              <a:t> central</a:t>
            </a:r>
          </a:p>
        </p:txBody>
      </p:sp>
      <p:grpSp>
        <p:nvGrpSpPr>
          <p:cNvPr id="179" name="Group 178"/>
          <p:cNvGrpSpPr/>
          <p:nvPr/>
        </p:nvGrpSpPr>
        <p:grpSpPr>
          <a:xfrm>
            <a:off x="8903345" y="3460601"/>
            <a:ext cx="693047" cy="711773"/>
            <a:chOff x="1141449" y="3277093"/>
            <a:chExt cx="693047" cy="711773"/>
          </a:xfrm>
        </p:grpSpPr>
        <p:pic>
          <p:nvPicPr>
            <p:cNvPr id="180" name="Picture 17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81" name="Picture 180"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82" name="Picture 181"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83" name="Picture 182"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grpSp>
        <p:nvGrpSpPr>
          <p:cNvPr id="171" name="Group 170"/>
          <p:cNvGrpSpPr/>
          <p:nvPr/>
        </p:nvGrpSpPr>
        <p:grpSpPr>
          <a:xfrm>
            <a:off x="553592" y="3022572"/>
            <a:ext cx="1882150" cy="951832"/>
            <a:chOff x="3703637" y="1744662"/>
            <a:chExt cx="5181600" cy="2895600"/>
          </a:xfrm>
        </p:grpSpPr>
        <p:sp>
          <p:nvSpPr>
            <p:cNvPr id="172" name="Rectangle 171"/>
            <p:cNvSpPr/>
            <p:nvPr/>
          </p:nvSpPr>
          <p:spPr bwMode="auto">
            <a:xfrm>
              <a:off x="3789873" y="1829242"/>
              <a:ext cx="5013283" cy="2598061"/>
            </a:xfrm>
            <a:prstGeom prst="rect">
              <a:avLst/>
            </a:prstGeom>
            <a:solidFill>
              <a:schemeClr val="accent1"/>
            </a:solidFill>
            <a:ln w="76200" cmpd="sng">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ight Bracket 172"/>
            <p:cNvSpPr/>
            <p:nvPr/>
          </p:nvSpPr>
          <p:spPr>
            <a:xfrm>
              <a:off x="8512014" y="1744662"/>
              <a:ext cx="373223" cy="2895600"/>
            </a:xfrm>
            <a:prstGeom prst="righ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74" name="Left Bracket 173"/>
            <p:cNvSpPr/>
            <p:nvPr/>
          </p:nvSpPr>
          <p:spPr>
            <a:xfrm>
              <a:off x="3703637" y="1744662"/>
              <a:ext cx="373223" cy="2895600"/>
            </a:xfrm>
            <a:prstGeom prst="leftBracket">
              <a:avLst/>
            </a:prstGeom>
            <a:ln w="76200" cmpd="sng">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 name="Group 3"/>
          <p:cNvGrpSpPr/>
          <p:nvPr/>
        </p:nvGrpSpPr>
        <p:grpSpPr>
          <a:xfrm>
            <a:off x="1141449" y="3119047"/>
            <a:ext cx="693047" cy="711773"/>
            <a:chOff x="1141449" y="3277093"/>
            <a:chExt cx="693047" cy="711773"/>
          </a:xfrm>
        </p:grpSpPr>
        <p:pic>
          <p:nvPicPr>
            <p:cNvPr id="175" name="Picture 1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76" name="Picture 175"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77" name="Picture 176"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78" name="Picture 177"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spTree>
    <p:extLst>
      <p:ext uri="{BB962C8B-B14F-4D97-AF65-F5344CB8AC3E}">
        <p14:creationId xmlns:p14="http://schemas.microsoft.com/office/powerpoint/2010/main" val="3212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pic>
        <p:nvPicPr>
          <p:cNvPr id="428" name="Picture 427"/>
          <p:cNvPicPr>
            <a:picLocks noChangeAspect="1"/>
          </p:cNvPicPr>
          <p:nvPr/>
        </p:nvPicPr>
        <p:blipFill>
          <a:blip r:embed="rId6"/>
          <a:stretch>
            <a:fillRect/>
          </a:stretch>
        </p:blipFill>
        <p:spPr>
          <a:xfrm>
            <a:off x="8769634" y="1927291"/>
            <a:ext cx="3657917" cy="4822354"/>
          </a:xfrm>
          <a:prstGeom prst="rect">
            <a:avLst/>
          </a:prstGeom>
        </p:spPr>
      </p:pic>
      <p:sp>
        <p:nvSpPr>
          <p:cNvPr id="75" name="Rounded Rectangle 74"/>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76" name="Group 75"/>
          <p:cNvGrpSpPr/>
          <p:nvPr/>
        </p:nvGrpSpPr>
        <p:grpSpPr>
          <a:xfrm>
            <a:off x="8300747" y="4442351"/>
            <a:ext cx="1882150" cy="951832"/>
            <a:chOff x="4962561" y="2484878"/>
            <a:chExt cx="2522622" cy="1409700"/>
          </a:xfrm>
        </p:grpSpPr>
        <p:grpSp>
          <p:nvGrpSpPr>
            <p:cNvPr id="77" name="Group 76"/>
            <p:cNvGrpSpPr/>
            <p:nvPr/>
          </p:nvGrpSpPr>
          <p:grpSpPr>
            <a:xfrm>
              <a:off x="4962561" y="2484878"/>
              <a:ext cx="2522622" cy="1409700"/>
              <a:chOff x="3703637" y="1744662"/>
              <a:chExt cx="5181600" cy="2895600"/>
            </a:xfrm>
          </p:grpSpPr>
          <p:sp>
            <p:nvSpPr>
              <p:cNvPr id="87" name="Rectangle 86"/>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Bracket 87"/>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9" name="Left Bracket 88"/>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78" name="Straight Connector 77"/>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5151321" y="2732528"/>
              <a:ext cx="364693" cy="914400"/>
              <a:chOff x="5528956" y="2849562"/>
              <a:chExt cx="729385" cy="1828800"/>
            </a:xfrm>
          </p:grpSpPr>
          <p:cxnSp>
            <p:nvCxnSpPr>
              <p:cNvPr id="83" name="Straight Connector 82"/>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0" name="Rectangle 89"/>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91" name="Group 90"/>
          <p:cNvGrpSpPr/>
          <p:nvPr/>
        </p:nvGrpSpPr>
        <p:grpSpPr>
          <a:xfrm>
            <a:off x="8296160" y="5533699"/>
            <a:ext cx="1882150" cy="951832"/>
            <a:chOff x="4962561" y="2484878"/>
            <a:chExt cx="2522622" cy="1409700"/>
          </a:xfrm>
        </p:grpSpPr>
        <p:grpSp>
          <p:nvGrpSpPr>
            <p:cNvPr id="92" name="Group 91"/>
            <p:cNvGrpSpPr/>
            <p:nvPr/>
          </p:nvGrpSpPr>
          <p:grpSpPr>
            <a:xfrm>
              <a:off x="4962561" y="2484878"/>
              <a:ext cx="2522622" cy="1409700"/>
              <a:chOff x="3703637" y="1744662"/>
              <a:chExt cx="5181600" cy="2895600"/>
            </a:xfrm>
          </p:grpSpPr>
          <p:sp>
            <p:nvSpPr>
              <p:cNvPr id="123" name="Rectangle 122"/>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ight Bracket 123"/>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5" name="Left Bracket 124"/>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93" name="Straight Connector 92"/>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5151321" y="2732528"/>
              <a:ext cx="364693" cy="914400"/>
              <a:chOff x="5528956" y="2849562"/>
              <a:chExt cx="729385" cy="1828800"/>
            </a:xfrm>
          </p:grpSpPr>
          <p:cxnSp>
            <p:nvCxnSpPr>
              <p:cNvPr id="119" name="Straight Connector 118"/>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26" name="Picture 1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grpSp>
        <p:nvGrpSpPr>
          <p:cNvPr id="127" name="Group 126"/>
          <p:cNvGrpSpPr/>
          <p:nvPr/>
        </p:nvGrpSpPr>
        <p:grpSpPr>
          <a:xfrm>
            <a:off x="8298487" y="3336393"/>
            <a:ext cx="1882150" cy="951832"/>
            <a:chOff x="4962561" y="2484878"/>
            <a:chExt cx="2522622" cy="1409700"/>
          </a:xfrm>
        </p:grpSpPr>
        <p:grpSp>
          <p:nvGrpSpPr>
            <p:cNvPr id="128" name="Group 127"/>
            <p:cNvGrpSpPr/>
            <p:nvPr/>
          </p:nvGrpSpPr>
          <p:grpSpPr>
            <a:xfrm>
              <a:off x="4962561" y="2484878"/>
              <a:ext cx="2522622" cy="1409700"/>
              <a:chOff x="3703637" y="1744662"/>
              <a:chExt cx="5181600" cy="2895600"/>
            </a:xfrm>
          </p:grpSpPr>
          <p:sp>
            <p:nvSpPr>
              <p:cNvPr id="138" name="Rectangle 137"/>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ight Bracket 138"/>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40" name="Left Bracket 139"/>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29" name="Straight Connector 128"/>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5151321" y="2732528"/>
              <a:ext cx="364693" cy="914400"/>
              <a:chOff x="5528956" y="2849562"/>
              <a:chExt cx="729385" cy="1828800"/>
            </a:xfrm>
          </p:grpSpPr>
          <p:cxnSp>
            <p:nvCxnSpPr>
              <p:cNvPr id="134" name="Straight Connector 133"/>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1" name="Group 140"/>
          <p:cNvGrpSpPr/>
          <p:nvPr/>
        </p:nvGrpSpPr>
        <p:grpSpPr>
          <a:xfrm>
            <a:off x="8903345" y="3460601"/>
            <a:ext cx="693047" cy="711773"/>
            <a:chOff x="1141449" y="3277093"/>
            <a:chExt cx="693047" cy="711773"/>
          </a:xfrm>
        </p:grpSpPr>
        <p:pic>
          <p:nvPicPr>
            <p:cNvPr id="142" name="Picture 1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43" name="Picture 142"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44" name="Picture 143"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45" name="Picture 144" descr="\\MAGNUM\Projects\Microsoft\Cloud Power FY12\Design\ICONS_PNG\Application.png"/>
            <p:cNvPicPr>
              <a:picLocks noChangeAspect="1" noChangeArrowheads="1"/>
            </p:cNvPicPr>
            <p:nvPr/>
          </p:nvPicPr>
          <p:blipFill>
            <a:blip r:embed="rId8" cstate="print">
              <a:duotone>
                <a:schemeClr val="accent3">
                  <a:shade val="45000"/>
                  <a:satMod val="135000"/>
                </a:schemeClr>
                <a:prstClr val="white"/>
              </a:duotone>
              <a:extLst>
                <a:ext uri="{BEBA8EAE-BF5A-486C-A8C5-ECC9F3942E4B}">
                  <a14:imgProps xmlns:a14="http://schemas.microsoft.com/office/drawing/2010/main">
                    <a14:imgLayer r:embed="rId9">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spTree>
    <p:extLst>
      <p:ext uri="{BB962C8B-B14F-4D97-AF65-F5344CB8AC3E}">
        <p14:creationId xmlns:p14="http://schemas.microsoft.com/office/powerpoint/2010/main" val="354188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sp>
        <p:nvSpPr>
          <p:cNvPr id="570" name="TextBox 569"/>
          <p:cNvSpPr txBox="1"/>
          <p:nvPr/>
        </p:nvSpPr>
        <p:spPr>
          <a:xfrm>
            <a:off x="63537" y="2673102"/>
            <a:ext cx="3251527" cy="1292662"/>
          </a:xfrm>
          <a:prstGeom prst="rect">
            <a:avLst/>
          </a:prstGeom>
          <a:noFill/>
        </p:spPr>
        <p:txBody>
          <a:bodyPr wrap="square" lIns="182880" tIns="146304" rIns="182880" bIns="146304" rtlCol="0">
            <a:spAutoFit/>
          </a:bodyPr>
          <a:lstStyle/>
          <a:p>
            <a:pPr algn="r">
              <a:lnSpc>
                <a:spcPct val="90000"/>
              </a:lnSpc>
              <a:spcAft>
                <a:spcPts val="600"/>
              </a:spcAft>
            </a:pPr>
            <a:r>
              <a:rPr lang="en-US" sz="2400" dirty="0" err="1"/>
              <a:t>Compartilhado</a:t>
            </a:r>
            <a:r>
              <a:rPr lang="en-US" sz="2400" dirty="0"/>
              <a:t> com outros </a:t>
            </a:r>
            <a:r>
              <a:rPr lang="en-US" sz="2400" dirty="0" err="1"/>
              <a:t>desenvolvedores</a:t>
            </a:r>
            <a:endParaRPr lang="en-US" sz="2400" dirty="0"/>
          </a:p>
        </p:txBody>
      </p:sp>
      <p:sp>
        <p:nvSpPr>
          <p:cNvPr id="571" name="TextBox 2"/>
          <p:cNvSpPr txBox="1"/>
          <p:nvPr/>
        </p:nvSpPr>
        <p:spPr>
          <a:xfrm>
            <a:off x="59339" y="1987487"/>
            <a:ext cx="3251527"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err="1"/>
              <a:t>Utilizado</a:t>
            </a:r>
            <a:r>
              <a:rPr lang="en-US" sz="2400" dirty="0"/>
              <a:t> </a:t>
            </a:r>
            <a:r>
              <a:rPr lang="en-US" sz="2400" dirty="0" err="1"/>
              <a:t>parateste</a:t>
            </a:r>
            <a:r>
              <a:rPr lang="en-US" sz="2400" dirty="0"/>
              <a:t> </a:t>
            </a:r>
            <a:r>
              <a:rPr lang="en-US" sz="2400" dirty="0" err="1"/>
              <a:t>unitário</a:t>
            </a:r>
            <a:endParaRPr lang="en-US" sz="2400" dirty="0"/>
          </a:p>
        </p:txBody>
      </p:sp>
      <p:pic>
        <p:nvPicPr>
          <p:cNvPr id="573" name="Picture 572"/>
          <p:cNvPicPr>
            <a:picLocks noChangeAspect="1"/>
          </p:cNvPicPr>
          <p:nvPr/>
        </p:nvPicPr>
        <p:blipFill>
          <a:blip r:embed="rId6"/>
          <a:stretch>
            <a:fillRect/>
          </a:stretch>
        </p:blipFill>
        <p:spPr>
          <a:xfrm>
            <a:off x="8769634" y="1927291"/>
            <a:ext cx="3657917" cy="4822354"/>
          </a:xfrm>
          <a:prstGeom prst="rect">
            <a:avLst/>
          </a:prstGeom>
        </p:spPr>
      </p:pic>
      <p:grpSp>
        <p:nvGrpSpPr>
          <p:cNvPr id="645" name="Group 644"/>
          <p:cNvGrpSpPr/>
          <p:nvPr/>
        </p:nvGrpSpPr>
        <p:grpSpPr>
          <a:xfrm>
            <a:off x="3375601" y="1416139"/>
            <a:ext cx="3203663" cy="2299796"/>
            <a:chOff x="503237" y="1297243"/>
            <a:chExt cx="2338643" cy="1678829"/>
          </a:xfrm>
        </p:grpSpPr>
        <p:sp>
          <p:nvSpPr>
            <p:cNvPr id="646" name="Freeform 645"/>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647"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8"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9"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0"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1"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2"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3"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430" name="Picture 4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8264" y="2424499"/>
            <a:ext cx="944573" cy="519157"/>
          </a:xfrm>
          <a:prstGeom prst="rect">
            <a:avLst/>
          </a:prstGeom>
        </p:spPr>
      </p:pic>
      <p:sp>
        <p:nvSpPr>
          <p:cNvPr id="109" name="Rounded Rectangle 108"/>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110" name="Group 109"/>
          <p:cNvGrpSpPr/>
          <p:nvPr/>
        </p:nvGrpSpPr>
        <p:grpSpPr>
          <a:xfrm>
            <a:off x="8300747" y="4442351"/>
            <a:ext cx="1882150" cy="951832"/>
            <a:chOff x="4962561" y="2484878"/>
            <a:chExt cx="2522622" cy="1409700"/>
          </a:xfrm>
        </p:grpSpPr>
        <p:grpSp>
          <p:nvGrpSpPr>
            <p:cNvPr id="111" name="Group 110"/>
            <p:cNvGrpSpPr/>
            <p:nvPr/>
          </p:nvGrpSpPr>
          <p:grpSpPr>
            <a:xfrm>
              <a:off x="4962561" y="2484878"/>
              <a:ext cx="2522622" cy="1409700"/>
              <a:chOff x="3703637" y="1744662"/>
              <a:chExt cx="5181600" cy="2895600"/>
            </a:xfrm>
          </p:grpSpPr>
          <p:sp>
            <p:nvSpPr>
              <p:cNvPr id="121" name="Rectangle 12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ight Bracket 12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3" name="Left Bracket 12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2" name="Straight Connector 11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5151321" y="2732528"/>
              <a:ext cx="364693" cy="914400"/>
              <a:chOff x="5528956" y="2849562"/>
              <a:chExt cx="729385" cy="1828800"/>
            </a:xfrm>
          </p:grpSpPr>
          <p:cxnSp>
            <p:nvCxnSpPr>
              <p:cNvPr id="117" name="Straight Connector 11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4" name="Rectangle 123"/>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125" name="Group 124"/>
          <p:cNvGrpSpPr/>
          <p:nvPr/>
        </p:nvGrpSpPr>
        <p:grpSpPr>
          <a:xfrm>
            <a:off x="8296160" y="5533699"/>
            <a:ext cx="1882150" cy="951832"/>
            <a:chOff x="4962561" y="2484878"/>
            <a:chExt cx="2522622" cy="1409700"/>
          </a:xfrm>
        </p:grpSpPr>
        <p:grpSp>
          <p:nvGrpSpPr>
            <p:cNvPr id="126" name="Group 125"/>
            <p:cNvGrpSpPr/>
            <p:nvPr/>
          </p:nvGrpSpPr>
          <p:grpSpPr>
            <a:xfrm>
              <a:off x="4962561" y="2484878"/>
              <a:ext cx="2522622" cy="1409700"/>
              <a:chOff x="3703637" y="1744662"/>
              <a:chExt cx="5181600" cy="2895600"/>
            </a:xfrm>
          </p:grpSpPr>
          <p:sp>
            <p:nvSpPr>
              <p:cNvPr id="136" name="Rectangle 13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ight Bracket 13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38" name="Left Bracket 13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27" name="Straight Connector 12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5151321" y="2732528"/>
              <a:ext cx="364693" cy="914400"/>
              <a:chOff x="5528956" y="2849562"/>
              <a:chExt cx="729385" cy="1828800"/>
            </a:xfrm>
          </p:grpSpPr>
          <p:cxnSp>
            <p:nvCxnSpPr>
              <p:cNvPr id="132" name="Straight Connector 13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cxnSp>
        <p:nvCxnSpPr>
          <p:cNvPr id="572" name="Straight Arrow Connector 571"/>
          <p:cNvCxnSpPr>
            <a:endCxn id="646" idx="20"/>
          </p:cNvCxnSpPr>
          <p:nvPr/>
        </p:nvCxnSpPr>
        <p:spPr>
          <a:xfrm flipH="1" flipV="1">
            <a:off x="6579264" y="2837830"/>
            <a:ext cx="1719223" cy="974480"/>
          </a:xfrm>
          <a:prstGeom prst="straightConnector1">
            <a:avLst/>
          </a:prstGeom>
          <a:solidFill>
            <a:schemeClr val="tx1"/>
          </a:solidFill>
          <a:ln w="28575">
            <a:solidFill>
              <a:schemeClr val="accent4"/>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40" name="Group 139"/>
          <p:cNvGrpSpPr/>
          <p:nvPr/>
        </p:nvGrpSpPr>
        <p:grpSpPr>
          <a:xfrm>
            <a:off x="8298487" y="3336393"/>
            <a:ext cx="1882150" cy="951832"/>
            <a:chOff x="4962561" y="2484878"/>
            <a:chExt cx="2522622" cy="1409700"/>
          </a:xfrm>
        </p:grpSpPr>
        <p:grpSp>
          <p:nvGrpSpPr>
            <p:cNvPr id="141" name="Group 140"/>
            <p:cNvGrpSpPr/>
            <p:nvPr/>
          </p:nvGrpSpPr>
          <p:grpSpPr>
            <a:xfrm>
              <a:off x="4962561" y="2484878"/>
              <a:ext cx="2522622" cy="1409700"/>
              <a:chOff x="3703637" y="1744662"/>
              <a:chExt cx="5181600" cy="2895600"/>
            </a:xfrm>
          </p:grpSpPr>
          <p:sp>
            <p:nvSpPr>
              <p:cNvPr id="151" name="Rectangle 15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ight Bracket 15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53" name="Left Bracket 15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42" name="Straight Connector 14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5151321" y="2732528"/>
              <a:ext cx="364693" cy="914400"/>
              <a:chOff x="5528956" y="2849562"/>
              <a:chExt cx="729385" cy="1828800"/>
            </a:xfrm>
          </p:grpSpPr>
          <p:cxnSp>
            <p:nvCxnSpPr>
              <p:cNvPr id="147" name="Straight Connector 14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8903345" y="3460601"/>
            <a:ext cx="693047" cy="711773"/>
            <a:chOff x="1141449" y="3277093"/>
            <a:chExt cx="693047" cy="711773"/>
          </a:xfrm>
        </p:grpSpPr>
        <p:pic>
          <p:nvPicPr>
            <p:cNvPr id="155" name="Picture 1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56" name="Picture 155" descr="\\MAGNUM\Projects\Microsoft\Cloud Power FY12\Design\ICONS_PNG\Application.png"/>
            <p:cNvPicPr>
              <a:picLocks noChangeAspect="1" noChangeArrowheads="1"/>
            </p:cNvPicPr>
            <p:nvPr/>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57" name="Picture 156" descr="\\MAGNUM\Projects\Microsoft\Cloud Power FY12\Design\ICONS_PNG\Application.png"/>
            <p:cNvPicPr>
              <a:picLocks noChangeAspect="1" noChangeArrowheads="1"/>
            </p:cNvPicPr>
            <p:nvPr/>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58" name="Picture 157" descr="\\MAGNUM\Projects\Microsoft\Cloud Power FY12\Design\ICONS_PNG\Application.png"/>
            <p:cNvPicPr>
              <a:picLocks noChangeAspect="1" noChangeArrowheads="1"/>
            </p:cNvPicPr>
            <p:nvPr/>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spTree>
    <p:extLst>
      <p:ext uri="{BB962C8B-B14F-4D97-AF65-F5344CB8AC3E}">
        <p14:creationId xmlns:p14="http://schemas.microsoft.com/office/powerpoint/2010/main" val="407343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Processo</a:t>
            </a:r>
            <a:r>
              <a:rPr lang="en-US" sz="4400" dirty="0"/>
              <a:t> de Desenvolvimento </a:t>
            </a:r>
            <a:r>
              <a:rPr lang="en-US" sz="4400" dirty="0" err="1"/>
              <a:t>usando</a:t>
            </a:r>
            <a:r>
              <a:rPr lang="en-US" sz="4400" dirty="0"/>
              <a:t> Containers</a:t>
            </a:r>
          </a:p>
        </p:txBody>
      </p:sp>
      <p:sp>
        <p:nvSpPr>
          <p:cNvPr id="251" name="Rounded Rectangle 250" hidden="1"/>
          <p:cNvSpPr/>
          <p:nvPr/>
        </p:nvSpPr>
        <p:spPr bwMode="auto">
          <a:xfrm>
            <a:off x="8076408" y="2813465"/>
            <a:ext cx="2409029" cy="4126948"/>
          </a:xfrm>
          <a:prstGeom prst="roundRect">
            <a:avLst/>
          </a:prstGeom>
          <a:solidFill>
            <a:schemeClr val="lt1">
              <a:alpha val="95000"/>
            </a:schemeClr>
          </a:solidFill>
          <a:ln w="38100">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a:solidFill>
                  <a:srgbClr val="5C2D91"/>
                </a:solidFill>
              </a:rPr>
              <a:t>Central Repository</a:t>
            </a:r>
          </a:p>
        </p:txBody>
      </p:sp>
      <p:grpSp>
        <p:nvGrpSpPr>
          <p:cNvPr id="443" name="Group 442" hidden="1"/>
          <p:cNvGrpSpPr/>
          <p:nvPr/>
        </p:nvGrpSpPr>
        <p:grpSpPr>
          <a:xfrm>
            <a:off x="8382771" y="4794388"/>
            <a:ext cx="1796303" cy="932688"/>
            <a:chOff x="4675714" y="5593833"/>
            <a:chExt cx="1796303" cy="932688"/>
          </a:xfrm>
        </p:grpSpPr>
        <p:sp>
          <p:nvSpPr>
            <p:cNvPr id="444" name="Left Bracket 443"/>
            <p:cNvSpPr/>
            <p:nvPr/>
          </p:nvSpPr>
          <p:spPr>
            <a:xfrm>
              <a:off x="4675714"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5" name="Rectangle 444"/>
            <p:cNvSpPr/>
            <p:nvPr/>
          </p:nvSpPr>
          <p:spPr bwMode="auto">
            <a:xfrm>
              <a:off x="4733820" y="5648697"/>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46" name="Left Bracket 445"/>
            <p:cNvSpPr/>
            <p:nvPr/>
          </p:nvSpPr>
          <p:spPr>
            <a:xfrm rot="10800000">
              <a:off x="6337610" y="5593833"/>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47" name="Group 446" hidden="1"/>
          <p:cNvGrpSpPr/>
          <p:nvPr/>
        </p:nvGrpSpPr>
        <p:grpSpPr>
          <a:xfrm>
            <a:off x="8382771" y="5837955"/>
            <a:ext cx="1796303" cy="932688"/>
            <a:chOff x="5679787" y="5641266"/>
            <a:chExt cx="1796303" cy="932688"/>
          </a:xfrm>
        </p:grpSpPr>
        <p:sp>
          <p:nvSpPr>
            <p:cNvPr id="448" name="Left Bracket 447"/>
            <p:cNvSpPr/>
            <p:nvPr/>
          </p:nvSpPr>
          <p:spPr>
            <a:xfrm>
              <a:off x="5679787"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49" name="Rectangle 448"/>
            <p:cNvSpPr/>
            <p:nvPr/>
          </p:nvSpPr>
          <p:spPr bwMode="auto">
            <a:xfrm>
              <a:off x="5739646" y="5696130"/>
              <a:ext cx="1680092" cy="82296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endParaRPr lang="en-US" sz="2000" b="1" dirty="0">
                <a:gradFill>
                  <a:gsLst>
                    <a:gs pos="2917">
                      <a:srgbClr val="FFFFFF"/>
                    </a:gs>
                    <a:gs pos="30000">
                      <a:srgbClr val="FFFFFF"/>
                    </a:gs>
                  </a:gsLst>
                  <a:lin ang="5400000" scaled="0"/>
                </a:gradFill>
                <a:latin typeface="Segoe UI Light"/>
              </a:endParaRPr>
            </a:p>
          </p:txBody>
        </p:sp>
        <p:sp>
          <p:nvSpPr>
            <p:cNvPr id="450" name="Left Bracket 449"/>
            <p:cNvSpPr/>
            <p:nvPr/>
          </p:nvSpPr>
          <p:spPr>
            <a:xfrm rot="10800000">
              <a:off x="7341683" y="5641266"/>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pic>
          <p:nvPicPr>
            <p:cNvPr id="451" name="Picture 4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425" y="5909900"/>
              <a:ext cx="1680535" cy="395420"/>
            </a:xfrm>
            <a:prstGeom prst="rect">
              <a:avLst/>
            </a:prstGeom>
          </p:spPr>
        </p:pic>
      </p:grpSp>
      <p:grpSp>
        <p:nvGrpSpPr>
          <p:cNvPr id="452" name="Group 451" hidden="1"/>
          <p:cNvGrpSpPr/>
          <p:nvPr/>
        </p:nvGrpSpPr>
        <p:grpSpPr>
          <a:xfrm>
            <a:off x="8382771" y="3761370"/>
            <a:ext cx="1796303" cy="932688"/>
            <a:chOff x="4111219" y="5379294"/>
            <a:chExt cx="1796303" cy="932688"/>
          </a:xfrm>
        </p:grpSpPr>
        <p:sp>
          <p:nvSpPr>
            <p:cNvPr id="453" name="Left Bracket 452"/>
            <p:cNvSpPr/>
            <p:nvPr/>
          </p:nvSpPr>
          <p:spPr>
            <a:xfrm>
              <a:off x="4111219"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54" name="Rectangle 453"/>
            <p:cNvSpPr/>
            <p:nvPr/>
          </p:nvSpPr>
          <p:spPr bwMode="auto">
            <a:xfrm>
              <a:off x="4169325" y="5434158"/>
              <a:ext cx="1680092" cy="822960"/>
            </a:xfrm>
            <a:prstGeom prst="rect">
              <a:avLst/>
            </a:prstGeom>
            <a:solidFill>
              <a:schemeClr val="tx1"/>
            </a:solid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sp>
          <p:nvSpPr>
            <p:cNvPr id="455" name="Left Bracket 454"/>
            <p:cNvSpPr/>
            <p:nvPr/>
          </p:nvSpPr>
          <p:spPr>
            <a:xfrm rot="10800000">
              <a:off x="5773115" y="5379294"/>
              <a:ext cx="134407" cy="932688"/>
            </a:xfrm>
            <a:prstGeom prst="leftBracket">
              <a:avLst>
                <a:gd name="adj" fmla="val 0"/>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grpSp>
        <p:nvGrpSpPr>
          <p:cNvPr id="456" name="Group 455" hidden="1"/>
          <p:cNvGrpSpPr/>
          <p:nvPr/>
        </p:nvGrpSpPr>
        <p:grpSpPr>
          <a:xfrm>
            <a:off x="8997656" y="3925035"/>
            <a:ext cx="566533" cy="605357"/>
            <a:chOff x="10439613" y="2462392"/>
            <a:chExt cx="616170" cy="658395"/>
          </a:xfrm>
        </p:grpSpPr>
        <p:pic>
          <p:nvPicPr>
            <p:cNvPr id="457" name="Picture 456"/>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39613" y="2462392"/>
              <a:ext cx="616170" cy="658395"/>
            </a:xfrm>
            <a:prstGeom prst="rect">
              <a:avLst/>
            </a:prstGeom>
          </p:spPr>
        </p:pic>
        <p:pic>
          <p:nvPicPr>
            <p:cNvPr id="458" name="Picture 457" descr="\\MAGNUM\Projects\Microsoft\Cloud Power FY12\Design\ICONS_PNG\Application.png"/>
            <p:cNvPicPr>
              <a:picLocks noChangeAspect="1" noChangeArrowheads="1"/>
            </p:cNvPicPr>
            <p:nvPr/>
          </p:nvPicPr>
          <p:blipFill>
            <a:blip r:embed="rId5" cstate="print">
              <a:biLevel thresh="50000"/>
            </a:blip>
            <a:srcRect/>
            <a:stretch>
              <a:fillRect/>
            </a:stretch>
          </p:blipFill>
          <p:spPr bwMode="auto">
            <a:xfrm>
              <a:off x="10452536" y="2756014"/>
              <a:ext cx="247374" cy="247374"/>
            </a:xfrm>
            <a:prstGeom prst="rect">
              <a:avLst/>
            </a:prstGeom>
            <a:noFill/>
          </p:spPr>
        </p:pic>
        <p:pic>
          <p:nvPicPr>
            <p:cNvPr id="459" name="Picture 458"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771692" y="2770074"/>
              <a:ext cx="247374" cy="247374"/>
            </a:xfrm>
            <a:prstGeom prst="rect">
              <a:avLst/>
            </a:prstGeom>
            <a:noFill/>
          </p:spPr>
        </p:pic>
        <p:pic>
          <p:nvPicPr>
            <p:cNvPr id="460" name="Picture 459" descr="\\MAGNUM\Projects\Microsoft\Cloud Power FY12\Design\ICONS_PNG\Application.png"/>
            <p:cNvPicPr>
              <a:picLocks noChangeAspect="1" noChangeArrowheads="1"/>
            </p:cNvPicPr>
            <p:nvPr/>
          </p:nvPicPr>
          <p:blipFill>
            <a:blip r:embed="rId5" cstate="print">
              <a:biLevel thresh="25000"/>
            </a:blip>
            <a:srcRect/>
            <a:stretch>
              <a:fillRect/>
            </a:stretch>
          </p:blipFill>
          <p:spPr bwMode="auto">
            <a:xfrm>
              <a:off x="10624011" y="2497498"/>
              <a:ext cx="247374" cy="247374"/>
            </a:xfrm>
            <a:prstGeom prst="rect">
              <a:avLst/>
            </a:prstGeom>
            <a:noFill/>
          </p:spPr>
        </p:pic>
      </p:grpSp>
      <p:pic>
        <p:nvPicPr>
          <p:cNvPr id="573" name="Picture 572"/>
          <p:cNvPicPr>
            <a:picLocks noChangeAspect="1"/>
          </p:cNvPicPr>
          <p:nvPr/>
        </p:nvPicPr>
        <p:blipFill>
          <a:blip r:embed="rId6"/>
          <a:stretch>
            <a:fillRect/>
          </a:stretch>
        </p:blipFill>
        <p:spPr>
          <a:xfrm>
            <a:off x="8769634" y="1927291"/>
            <a:ext cx="3657917" cy="4822354"/>
          </a:xfrm>
          <a:prstGeom prst="rect">
            <a:avLst/>
          </a:prstGeom>
        </p:spPr>
      </p:pic>
      <p:grpSp>
        <p:nvGrpSpPr>
          <p:cNvPr id="645" name="Group 644"/>
          <p:cNvGrpSpPr/>
          <p:nvPr/>
        </p:nvGrpSpPr>
        <p:grpSpPr>
          <a:xfrm>
            <a:off x="3375601" y="1416139"/>
            <a:ext cx="3203663" cy="2299796"/>
            <a:chOff x="503237" y="1297243"/>
            <a:chExt cx="2338643" cy="1678829"/>
          </a:xfrm>
        </p:grpSpPr>
        <p:sp>
          <p:nvSpPr>
            <p:cNvPr id="646" name="Freeform 645"/>
            <p:cNvSpPr>
              <a:spLocks noChangeAspect="1" noEditPoints="1"/>
            </p:cNvSpPr>
            <p:nvPr/>
          </p:nvSpPr>
          <p:spPr bwMode="auto">
            <a:xfrm>
              <a:off x="868139" y="1297243"/>
              <a:ext cx="1973741" cy="1678828"/>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647" name="Freeform 5"/>
            <p:cNvSpPr>
              <a:spLocks/>
            </p:cNvSpPr>
            <p:nvPr/>
          </p:nvSpPr>
          <p:spPr bwMode="auto">
            <a:xfrm>
              <a:off x="2366880" y="2854592"/>
              <a:ext cx="243386" cy="12148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8" name="Freeform 6"/>
            <p:cNvSpPr>
              <a:spLocks/>
            </p:cNvSpPr>
            <p:nvPr/>
          </p:nvSpPr>
          <p:spPr bwMode="auto">
            <a:xfrm>
              <a:off x="1918354" y="2856378"/>
              <a:ext cx="518065" cy="6788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9" name="Oval 7"/>
            <p:cNvSpPr>
              <a:spLocks noChangeArrowheads="1"/>
            </p:cNvSpPr>
            <p:nvPr/>
          </p:nvSpPr>
          <p:spPr bwMode="auto">
            <a:xfrm>
              <a:off x="1043902" y="2661653"/>
              <a:ext cx="540665" cy="117907"/>
            </a:xfrm>
            <a:prstGeom prst="ellipse">
              <a:avLst/>
            </a:prstGeom>
            <a:solidFill>
              <a:schemeClr val="tx1">
                <a:lumMod val="85000"/>
              </a:schemeClr>
            </a:solidFill>
            <a:ln w="1905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0" name="Freeform 8"/>
            <p:cNvSpPr>
              <a:spLocks/>
            </p:cNvSpPr>
            <p:nvPr/>
          </p:nvSpPr>
          <p:spPr bwMode="auto">
            <a:xfrm>
              <a:off x="649269" y="1788067"/>
              <a:ext cx="1307332" cy="932539"/>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1" name="Rectangle 9"/>
            <p:cNvSpPr>
              <a:spLocks noChangeArrowheads="1"/>
            </p:cNvSpPr>
            <p:nvPr/>
          </p:nvSpPr>
          <p:spPr bwMode="auto">
            <a:xfrm>
              <a:off x="690992" y="1830942"/>
              <a:ext cx="1225623" cy="712803"/>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2" name="Rectangle 10"/>
            <p:cNvSpPr>
              <a:spLocks noChangeArrowheads="1"/>
            </p:cNvSpPr>
            <p:nvPr/>
          </p:nvSpPr>
          <p:spPr bwMode="auto">
            <a:xfrm>
              <a:off x="503237" y="2911759"/>
              <a:ext cx="1620257" cy="62527"/>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3" name="Freeform 11"/>
            <p:cNvSpPr>
              <a:spLocks/>
            </p:cNvSpPr>
            <p:nvPr/>
          </p:nvSpPr>
          <p:spPr bwMode="auto">
            <a:xfrm>
              <a:off x="503237" y="2836727"/>
              <a:ext cx="1620257" cy="7503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430" name="Picture 4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8264" y="2424499"/>
            <a:ext cx="944573" cy="519157"/>
          </a:xfrm>
          <a:prstGeom prst="rect">
            <a:avLst/>
          </a:prstGeom>
        </p:spPr>
      </p:pic>
      <p:sp>
        <p:nvSpPr>
          <p:cNvPr id="109" name="Rounded Rectangle 108"/>
          <p:cNvSpPr/>
          <p:nvPr/>
        </p:nvSpPr>
        <p:spPr bwMode="auto">
          <a:xfrm>
            <a:off x="8032469" y="2600819"/>
            <a:ext cx="2409029" cy="4126948"/>
          </a:xfrm>
          <a:prstGeom prst="roundRect">
            <a:avLst/>
          </a:prstGeom>
          <a:solidFill>
            <a:schemeClr val="bg1">
              <a:lumMod val="95000"/>
              <a:alpha val="95000"/>
            </a:schemeClr>
          </a:solidFill>
          <a:ln w="38100">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2000" b="1" dirty="0" err="1">
                <a:solidFill>
                  <a:schemeClr val="tx1"/>
                </a:solidFill>
              </a:rPr>
              <a:t>Repositório</a:t>
            </a:r>
            <a:br>
              <a:rPr lang="en-US" sz="2000" b="1" dirty="0">
                <a:solidFill>
                  <a:schemeClr val="tx1"/>
                </a:solidFill>
              </a:rPr>
            </a:br>
            <a:r>
              <a:rPr lang="en-US" sz="2000" b="1" dirty="0">
                <a:solidFill>
                  <a:schemeClr val="tx1"/>
                </a:solidFill>
              </a:rPr>
              <a:t>Central</a:t>
            </a:r>
          </a:p>
        </p:txBody>
      </p:sp>
      <p:grpSp>
        <p:nvGrpSpPr>
          <p:cNvPr id="110" name="Group 109"/>
          <p:cNvGrpSpPr/>
          <p:nvPr/>
        </p:nvGrpSpPr>
        <p:grpSpPr>
          <a:xfrm>
            <a:off x="8300747" y="4442351"/>
            <a:ext cx="1882150" cy="951832"/>
            <a:chOff x="4962561" y="2484878"/>
            <a:chExt cx="2522622" cy="1409700"/>
          </a:xfrm>
        </p:grpSpPr>
        <p:grpSp>
          <p:nvGrpSpPr>
            <p:cNvPr id="111" name="Group 110"/>
            <p:cNvGrpSpPr/>
            <p:nvPr/>
          </p:nvGrpSpPr>
          <p:grpSpPr>
            <a:xfrm>
              <a:off x="4962561" y="2484878"/>
              <a:ext cx="2522622" cy="1409700"/>
              <a:chOff x="3703637" y="1744662"/>
              <a:chExt cx="5181600" cy="2895600"/>
            </a:xfrm>
          </p:grpSpPr>
          <p:sp>
            <p:nvSpPr>
              <p:cNvPr id="121" name="Rectangle 12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ight Bracket 12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23" name="Left Bracket 12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12" name="Straight Connector 11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5151321" y="2732528"/>
              <a:ext cx="364693" cy="914400"/>
              <a:chOff x="5528956" y="2849562"/>
              <a:chExt cx="729385" cy="1828800"/>
            </a:xfrm>
          </p:grpSpPr>
          <p:cxnSp>
            <p:nvCxnSpPr>
              <p:cNvPr id="117" name="Straight Connector 11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4" name="Rectangle 123"/>
          <p:cNvSpPr/>
          <p:nvPr/>
        </p:nvSpPr>
        <p:spPr>
          <a:xfrm>
            <a:off x="8383133" y="4621783"/>
            <a:ext cx="1725836" cy="620304"/>
          </a:xfrm>
          <a:prstGeom prst="rect">
            <a:avLst/>
          </a:prstGeom>
        </p:spPr>
        <p:txBody>
          <a:bodyPr wrap="square">
            <a:spAutoFit/>
          </a:bodyPr>
          <a:lstStyle/>
          <a:p>
            <a:pPr algn="ctr">
              <a:lnSpc>
                <a:spcPct val="90000"/>
              </a:lnSpc>
            </a:pPr>
            <a:r>
              <a:rPr lang="en-US" sz="2000" b="1" dirty="0">
                <a:gradFill>
                  <a:gsLst>
                    <a:gs pos="2917">
                      <a:srgbClr val="FFFFFF"/>
                    </a:gs>
                    <a:gs pos="30000">
                      <a:srgbClr val="FFFFFF"/>
                    </a:gs>
                  </a:gsLst>
                  <a:lin ang="5400000" scaled="0"/>
                </a:gradFill>
                <a:latin typeface="Segoe UI Light"/>
              </a:rPr>
              <a:t>Application</a:t>
            </a:r>
          </a:p>
          <a:p>
            <a:pPr algn="ctr">
              <a:lnSpc>
                <a:spcPct val="90000"/>
              </a:lnSpc>
            </a:pPr>
            <a:r>
              <a:rPr lang="en-US" sz="2000" b="1" dirty="0">
                <a:gradFill>
                  <a:gsLst>
                    <a:gs pos="2917">
                      <a:srgbClr val="FFFFFF"/>
                    </a:gs>
                    <a:gs pos="30000">
                      <a:srgbClr val="FFFFFF"/>
                    </a:gs>
                  </a:gsLst>
                  <a:lin ang="5400000" scaled="0"/>
                </a:gradFill>
                <a:latin typeface="Segoe UI Light"/>
              </a:rPr>
              <a:t>Framework</a:t>
            </a:r>
          </a:p>
        </p:txBody>
      </p:sp>
      <p:grpSp>
        <p:nvGrpSpPr>
          <p:cNvPr id="125" name="Group 124"/>
          <p:cNvGrpSpPr/>
          <p:nvPr/>
        </p:nvGrpSpPr>
        <p:grpSpPr>
          <a:xfrm>
            <a:off x="8296160" y="5533699"/>
            <a:ext cx="1882150" cy="951832"/>
            <a:chOff x="4962561" y="2484878"/>
            <a:chExt cx="2522622" cy="1409700"/>
          </a:xfrm>
        </p:grpSpPr>
        <p:grpSp>
          <p:nvGrpSpPr>
            <p:cNvPr id="126" name="Group 125"/>
            <p:cNvGrpSpPr/>
            <p:nvPr/>
          </p:nvGrpSpPr>
          <p:grpSpPr>
            <a:xfrm>
              <a:off x="4962561" y="2484878"/>
              <a:ext cx="2522622" cy="1409700"/>
              <a:chOff x="3703637" y="1744662"/>
              <a:chExt cx="5181600" cy="2895600"/>
            </a:xfrm>
          </p:grpSpPr>
          <p:sp>
            <p:nvSpPr>
              <p:cNvPr id="136" name="Rectangle 135"/>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ight Bracket 136"/>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38" name="Left Bracket 137"/>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27" name="Straight Connector 126"/>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1" name="Group 130"/>
            <p:cNvGrpSpPr/>
            <p:nvPr/>
          </p:nvGrpSpPr>
          <p:grpSpPr>
            <a:xfrm>
              <a:off x="5151321" y="2732528"/>
              <a:ext cx="364693" cy="914400"/>
              <a:chOff x="5528956" y="2849562"/>
              <a:chExt cx="729385" cy="1828800"/>
            </a:xfrm>
          </p:grpSpPr>
          <p:cxnSp>
            <p:nvCxnSpPr>
              <p:cNvPr id="132" name="Straight Connector 131"/>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3134" y="5859324"/>
            <a:ext cx="1773510" cy="407795"/>
          </a:xfrm>
          <a:prstGeom prst="rect">
            <a:avLst/>
          </a:prstGeom>
        </p:spPr>
      </p:pic>
      <p:cxnSp>
        <p:nvCxnSpPr>
          <p:cNvPr id="572" name="Straight Arrow Connector 571"/>
          <p:cNvCxnSpPr>
            <a:endCxn id="646" idx="20"/>
          </p:cNvCxnSpPr>
          <p:nvPr/>
        </p:nvCxnSpPr>
        <p:spPr>
          <a:xfrm flipH="1" flipV="1">
            <a:off x="6579264" y="2837830"/>
            <a:ext cx="1719223" cy="974480"/>
          </a:xfrm>
          <a:prstGeom prst="straightConnector1">
            <a:avLst/>
          </a:prstGeom>
          <a:solidFill>
            <a:schemeClr val="tx1"/>
          </a:solidFill>
          <a:ln w="28575">
            <a:solidFill>
              <a:schemeClr val="accent4"/>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8">
            <a:duotone>
              <a:prstClr val="black"/>
              <a:schemeClr val="tx1">
                <a:lumMod val="50000"/>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406638" y="4494007"/>
            <a:ext cx="2972028" cy="1084217"/>
          </a:xfrm>
          <a:prstGeom prst="rect">
            <a:avLst/>
          </a:prstGeom>
        </p:spPr>
      </p:pic>
      <p:sp>
        <p:nvSpPr>
          <p:cNvPr id="87" name="TextBox 86"/>
          <p:cNvSpPr txBox="1"/>
          <p:nvPr/>
        </p:nvSpPr>
        <p:spPr>
          <a:xfrm>
            <a:off x="535958" y="4576186"/>
            <a:ext cx="2795061"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a:t>Em </a:t>
            </a:r>
            <a:r>
              <a:rPr lang="en-US" sz="2400" dirty="0" err="1"/>
              <a:t>estágio</a:t>
            </a:r>
            <a:r>
              <a:rPr lang="en-US" sz="2400" dirty="0"/>
              <a:t> para </a:t>
            </a:r>
            <a:r>
              <a:rPr lang="en-US" sz="2400" dirty="0" err="1"/>
              <a:t>integração</a:t>
            </a:r>
            <a:r>
              <a:rPr lang="en-US" sz="2400" dirty="0"/>
              <a:t> </a:t>
            </a:r>
            <a:r>
              <a:rPr lang="en-US" sz="2400" dirty="0" err="1"/>
              <a:t>ou</a:t>
            </a:r>
            <a:r>
              <a:rPr lang="en-US" sz="2400" dirty="0"/>
              <a:t> QA</a:t>
            </a:r>
          </a:p>
        </p:txBody>
      </p:sp>
      <p:cxnSp>
        <p:nvCxnSpPr>
          <p:cNvPr id="88" name="Straight Arrow Connector 87"/>
          <p:cNvCxnSpPr/>
          <p:nvPr/>
        </p:nvCxnSpPr>
        <p:spPr>
          <a:xfrm flipH="1">
            <a:off x="6579264" y="3812309"/>
            <a:ext cx="1696373" cy="1087066"/>
          </a:xfrm>
          <a:prstGeom prst="straightConnector1">
            <a:avLst/>
          </a:prstGeom>
          <a:solidFill>
            <a:schemeClr val="tx1"/>
          </a:solidFill>
          <a:ln w="28575">
            <a:solidFill>
              <a:schemeClr val="accent4"/>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40" name="Group 139"/>
          <p:cNvGrpSpPr/>
          <p:nvPr/>
        </p:nvGrpSpPr>
        <p:grpSpPr>
          <a:xfrm>
            <a:off x="8298487" y="3336393"/>
            <a:ext cx="1882150" cy="951832"/>
            <a:chOff x="4962561" y="2484878"/>
            <a:chExt cx="2522622" cy="1409700"/>
          </a:xfrm>
        </p:grpSpPr>
        <p:grpSp>
          <p:nvGrpSpPr>
            <p:cNvPr id="141" name="Group 140"/>
            <p:cNvGrpSpPr/>
            <p:nvPr/>
          </p:nvGrpSpPr>
          <p:grpSpPr>
            <a:xfrm>
              <a:off x="4962561" y="2484878"/>
              <a:ext cx="2522622" cy="1409700"/>
              <a:chOff x="3703637" y="1744662"/>
              <a:chExt cx="5181600" cy="2895600"/>
            </a:xfrm>
          </p:grpSpPr>
          <p:sp>
            <p:nvSpPr>
              <p:cNvPr id="151" name="Rectangle 150"/>
              <p:cNvSpPr/>
              <p:nvPr/>
            </p:nvSpPr>
            <p:spPr bwMode="auto">
              <a:xfrm>
                <a:off x="3789873" y="1829243"/>
                <a:ext cx="5013282" cy="2725204"/>
              </a:xfrm>
              <a:prstGeom prst="rect">
                <a:avLst/>
              </a:prstGeom>
              <a:solidFill>
                <a:schemeClr val="accent1"/>
              </a:solidFill>
              <a:ln w="76200">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ight Bracket 151"/>
              <p:cNvSpPr/>
              <p:nvPr/>
            </p:nvSpPr>
            <p:spPr>
              <a:xfrm>
                <a:off x="8512014" y="1744662"/>
                <a:ext cx="373223" cy="289560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53" name="Left Bracket 152"/>
              <p:cNvSpPr/>
              <p:nvPr/>
            </p:nvSpPr>
            <p:spPr>
              <a:xfrm>
                <a:off x="3703637" y="1744662"/>
                <a:ext cx="373223" cy="289560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grpSp>
        <p:cxnSp>
          <p:nvCxnSpPr>
            <p:cNvPr id="142" name="Straight Connector 141"/>
            <p:cNvCxnSpPr/>
            <p:nvPr/>
          </p:nvCxnSpPr>
          <p:spPr>
            <a:xfrm>
              <a:off x="7288402"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166837"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45273"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6923709" y="2732528"/>
              <a:ext cx="0" cy="9144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5151321" y="2732528"/>
              <a:ext cx="364693" cy="914400"/>
              <a:chOff x="5528956" y="2849562"/>
              <a:chExt cx="729385" cy="1828800"/>
            </a:xfrm>
          </p:grpSpPr>
          <p:cxnSp>
            <p:nvCxnSpPr>
              <p:cNvPr id="147" name="Straight Connector 146"/>
              <p:cNvCxnSpPr/>
              <p:nvPr/>
            </p:nvCxnSpPr>
            <p:spPr>
              <a:xfrm>
                <a:off x="6258341"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6015212"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772084"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528956" y="2849562"/>
                <a:ext cx="0" cy="182880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8903345" y="3460601"/>
            <a:ext cx="693047" cy="711773"/>
            <a:chOff x="1141449" y="3277093"/>
            <a:chExt cx="693047" cy="711773"/>
          </a:xfrm>
        </p:grpSpPr>
        <p:pic>
          <p:nvPicPr>
            <p:cNvPr id="155" name="Picture 1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7279" y="3277093"/>
              <a:ext cx="667577" cy="711773"/>
            </a:xfrm>
            <a:prstGeom prst="rect">
              <a:avLst/>
            </a:prstGeom>
          </p:spPr>
        </p:pic>
        <p:pic>
          <p:nvPicPr>
            <p:cNvPr id="156" name="Picture 155" descr="\\MAGNUM\Projects\Microsoft\Cloud Power FY12\Design\ICONS_PNG\Application.png"/>
            <p:cNvPicPr>
              <a:picLocks noChangeAspect="1" noChangeArrowheads="1"/>
            </p:cNvPicPr>
            <p:nvPr/>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100000" contrast="100000"/>
                      </a14:imgEffect>
                    </a14:imgLayer>
                  </a14:imgProps>
                </a:ext>
              </a:extLst>
            </a:blip>
            <a:srcRect/>
            <a:stretch>
              <a:fillRect/>
            </a:stretch>
          </p:blipFill>
          <p:spPr bwMode="auto">
            <a:xfrm>
              <a:off x="1141449" y="3564986"/>
              <a:ext cx="327875" cy="327875"/>
            </a:xfrm>
            <a:prstGeom prst="rect">
              <a:avLst/>
            </a:prstGeom>
            <a:noFill/>
          </p:spPr>
        </p:pic>
        <p:pic>
          <p:nvPicPr>
            <p:cNvPr id="157" name="Picture 156" descr="\\MAGNUM\Projects\Microsoft\Cloud Power FY12\Design\ICONS_PNG\Application.png"/>
            <p:cNvPicPr>
              <a:picLocks noChangeAspect="1" noChangeArrowheads="1"/>
            </p:cNvPicPr>
            <p:nvPr/>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100000" contrast="100000"/>
                      </a14:imgEffect>
                    </a14:imgLayer>
                  </a14:imgProps>
                </a:ext>
              </a:extLst>
            </a:blip>
            <a:srcRect/>
            <a:stretch>
              <a:fillRect/>
            </a:stretch>
          </p:blipFill>
          <p:spPr bwMode="auto">
            <a:xfrm>
              <a:off x="1506621" y="3564986"/>
              <a:ext cx="327875" cy="327875"/>
            </a:xfrm>
            <a:prstGeom prst="rect">
              <a:avLst/>
            </a:prstGeom>
            <a:noFill/>
          </p:spPr>
        </p:pic>
        <p:pic>
          <p:nvPicPr>
            <p:cNvPr id="158" name="Picture 157" descr="\\MAGNUM\Projects\Microsoft\Cloud Power FY12\Design\ICONS_PNG\Application.png"/>
            <p:cNvPicPr>
              <a:picLocks noChangeAspect="1" noChangeArrowheads="1"/>
            </p:cNvPicPr>
            <p:nvPr/>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100000" contrast="100000"/>
                      </a14:imgEffect>
                    </a14:imgLayer>
                  </a14:imgProps>
                </a:ext>
              </a:extLst>
            </a:blip>
            <a:srcRect/>
            <a:stretch>
              <a:fillRect/>
            </a:stretch>
          </p:blipFill>
          <p:spPr bwMode="auto">
            <a:xfrm>
              <a:off x="1320132" y="3296095"/>
              <a:ext cx="327875" cy="327875"/>
            </a:xfrm>
            <a:prstGeom prst="rect">
              <a:avLst/>
            </a:prstGeom>
            <a:noFill/>
          </p:spPr>
        </p:pic>
      </p:grpSp>
      <p:sp>
        <p:nvSpPr>
          <p:cNvPr id="89" name="TextBox 88"/>
          <p:cNvSpPr txBox="1"/>
          <p:nvPr/>
        </p:nvSpPr>
        <p:spPr>
          <a:xfrm>
            <a:off x="63537" y="2673102"/>
            <a:ext cx="3251527" cy="1292662"/>
          </a:xfrm>
          <a:prstGeom prst="rect">
            <a:avLst/>
          </a:prstGeom>
          <a:noFill/>
        </p:spPr>
        <p:txBody>
          <a:bodyPr wrap="square" lIns="182880" tIns="146304" rIns="182880" bIns="146304" rtlCol="0">
            <a:spAutoFit/>
          </a:bodyPr>
          <a:lstStyle/>
          <a:p>
            <a:pPr algn="r">
              <a:lnSpc>
                <a:spcPct val="90000"/>
              </a:lnSpc>
              <a:spcAft>
                <a:spcPts val="600"/>
              </a:spcAft>
            </a:pPr>
            <a:r>
              <a:rPr lang="en-US" sz="2400" dirty="0" err="1"/>
              <a:t>Compartilhado</a:t>
            </a:r>
            <a:r>
              <a:rPr lang="en-US" sz="2400" dirty="0"/>
              <a:t> com outros </a:t>
            </a:r>
            <a:r>
              <a:rPr lang="en-US" sz="2400" dirty="0" err="1"/>
              <a:t>desenvolvedores</a:t>
            </a:r>
            <a:endParaRPr lang="en-US" sz="2400" dirty="0"/>
          </a:p>
        </p:txBody>
      </p:sp>
      <p:sp>
        <p:nvSpPr>
          <p:cNvPr id="90" name="TextBox 2"/>
          <p:cNvSpPr txBox="1"/>
          <p:nvPr/>
        </p:nvSpPr>
        <p:spPr>
          <a:xfrm>
            <a:off x="59339" y="1987487"/>
            <a:ext cx="3251527"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err="1"/>
              <a:t>Utilizado</a:t>
            </a:r>
            <a:r>
              <a:rPr lang="en-US" sz="2400" dirty="0"/>
              <a:t> </a:t>
            </a:r>
            <a:r>
              <a:rPr lang="en-US" sz="2400" dirty="0" err="1"/>
              <a:t>parateste</a:t>
            </a:r>
            <a:r>
              <a:rPr lang="en-US" sz="2400" dirty="0"/>
              <a:t> </a:t>
            </a:r>
            <a:r>
              <a:rPr lang="en-US" sz="2400" dirty="0" err="1"/>
              <a:t>unitário</a:t>
            </a:r>
            <a:endParaRPr lang="en-US" sz="2400" dirty="0"/>
          </a:p>
        </p:txBody>
      </p:sp>
    </p:spTree>
    <p:extLst>
      <p:ext uri="{BB962C8B-B14F-4D97-AF65-F5344CB8AC3E}">
        <p14:creationId xmlns:p14="http://schemas.microsoft.com/office/powerpoint/2010/main" val="304771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553108" y="4257737"/>
            <a:ext cx="1865792" cy="2459736"/>
          </a:xfrm>
          <a:prstGeom prst="rect">
            <a:avLst/>
          </a:prstGeom>
        </p:spPr>
      </p:pic>
      <p:sp>
        <p:nvSpPr>
          <p:cNvPr id="20" name="Freeform 19"/>
          <p:cNvSpPr>
            <a:spLocks noChangeAspect="1" noEditPoints="1"/>
          </p:cNvSpPr>
          <p:nvPr/>
        </p:nvSpPr>
        <p:spPr bwMode="auto">
          <a:xfrm>
            <a:off x="1383719" y="2354703"/>
            <a:ext cx="2212984" cy="183174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2" name="Title 1"/>
          <p:cNvSpPr>
            <a:spLocks noGrp="1"/>
          </p:cNvSpPr>
          <p:nvPr>
            <p:ph type="title"/>
          </p:nvPr>
        </p:nvSpPr>
        <p:spPr>
          <a:xfrm>
            <a:off x="274320" y="312664"/>
            <a:ext cx="12057380" cy="898600"/>
          </a:xfrm>
        </p:spPr>
        <p:txBody>
          <a:bodyPr/>
          <a:lstStyle/>
          <a:p>
            <a:r>
              <a:rPr lang="en-US" spc="0" dirty="0" err="1">
                <a:solidFill>
                  <a:schemeClr val="tx1"/>
                </a:solidFill>
              </a:rPr>
              <a:t>Processos</a:t>
            </a:r>
            <a:r>
              <a:rPr lang="en-US" spc="0" dirty="0">
                <a:solidFill>
                  <a:schemeClr val="tx1"/>
                </a:solidFill>
              </a:rPr>
              <a:t> de DevOps com Containers</a:t>
            </a:r>
          </a:p>
        </p:txBody>
      </p:sp>
      <p:sp>
        <p:nvSpPr>
          <p:cNvPr id="5" name="Freeform 5"/>
          <p:cNvSpPr>
            <a:spLocks/>
          </p:cNvSpPr>
          <p:nvPr/>
        </p:nvSpPr>
        <p:spPr bwMode="auto">
          <a:xfrm>
            <a:off x="3047121" y="4053906"/>
            <a:ext cx="272888" cy="13254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Freeform 6"/>
          <p:cNvSpPr>
            <a:spLocks/>
          </p:cNvSpPr>
          <p:nvPr/>
        </p:nvSpPr>
        <p:spPr bwMode="auto">
          <a:xfrm>
            <a:off x="2544228" y="4055855"/>
            <a:ext cx="580861" cy="740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Oval 7"/>
          <p:cNvSpPr>
            <a:spLocks noChangeArrowheads="1"/>
          </p:cNvSpPr>
          <p:nvPr/>
        </p:nvSpPr>
        <p:spPr bwMode="auto">
          <a:xfrm>
            <a:off x="1563782" y="3843392"/>
            <a:ext cx="606201" cy="128647"/>
          </a:xfrm>
          <a:prstGeom prst="ellipse">
            <a:avLst/>
          </a:pr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8"/>
          <p:cNvSpPr>
            <a:spLocks/>
          </p:cNvSpPr>
          <p:nvPr/>
        </p:nvSpPr>
        <p:spPr bwMode="auto">
          <a:xfrm>
            <a:off x="1121314" y="2890235"/>
            <a:ext cx="1465797" cy="1017481"/>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9"/>
          <p:cNvSpPr>
            <a:spLocks noChangeArrowheads="1"/>
          </p:cNvSpPr>
          <p:nvPr/>
        </p:nvSpPr>
        <p:spPr bwMode="auto">
          <a:xfrm>
            <a:off x="1168094" y="2937016"/>
            <a:ext cx="1374185" cy="77773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0"/>
          <p:cNvSpPr>
            <a:spLocks noChangeArrowheads="1"/>
          </p:cNvSpPr>
          <p:nvPr/>
        </p:nvSpPr>
        <p:spPr bwMode="auto">
          <a:xfrm>
            <a:off x="957581" y="4116280"/>
            <a:ext cx="1816653" cy="68222"/>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1"/>
          <p:cNvSpPr>
            <a:spLocks/>
          </p:cNvSpPr>
          <p:nvPr/>
        </p:nvSpPr>
        <p:spPr bwMode="auto">
          <a:xfrm>
            <a:off x="957581" y="4034414"/>
            <a:ext cx="1816653" cy="81866"/>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6" name="TextBox 825"/>
          <p:cNvSpPr txBox="1"/>
          <p:nvPr/>
        </p:nvSpPr>
        <p:spPr>
          <a:xfrm>
            <a:off x="940539" y="4188389"/>
            <a:ext cx="2846115" cy="1625060"/>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err="1"/>
              <a:t>Desenvolvedores</a:t>
            </a:r>
            <a:r>
              <a:rPr lang="en-US" sz="1600" dirty="0"/>
              <a:t> </a:t>
            </a:r>
            <a:r>
              <a:rPr lang="en-US" sz="1600" dirty="0" err="1"/>
              <a:t>controem</a:t>
            </a:r>
            <a:r>
              <a:rPr lang="en-US" sz="1600" dirty="0"/>
              <a:t> e </a:t>
            </a:r>
            <a:r>
              <a:rPr lang="en-US" sz="1600" dirty="0" err="1"/>
              <a:t>testam</a:t>
            </a:r>
            <a:r>
              <a:rPr lang="en-US" sz="1600" dirty="0"/>
              <a:t>  apps em containers, </a:t>
            </a:r>
            <a:r>
              <a:rPr lang="en-US" sz="1600" dirty="0" err="1"/>
              <a:t>usando</a:t>
            </a:r>
            <a:r>
              <a:rPr lang="en-US" sz="1600" dirty="0"/>
              <a:t> </a:t>
            </a:r>
            <a:r>
              <a:rPr lang="en-US" sz="1600" dirty="0" err="1"/>
              <a:t>ambiente</a:t>
            </a:r>
            <a:r>
              <a:rPr lang="en-US" sz="1600" dirty="0"/>
              <a:t> de Desenvolvimento (ex: Visual Studio)</a:t>
            </a:r>
          </a:p>
        </p:txBody>
      </p:sp>
      <p:sp>
        <p:nvSpPr>
          <p:cNvPr id="565" name="Rectangle 564"/>
          <p:cNvSpPr/>
          <p:nvPr/>
        </p:nvSpPr>
        <p:spPr>
          <a:xfrm>
            <a:off x="9105904" y="4593467"/>
            <a:ext cx="2468373" cy="978729"/>
          </a:xfrm>
          <a:prstGeom prst="rect">
            <a:avLst/>
          </a:prstGeom>
        </p:spPr>
        <p:txBody>
          <a:bodyPr wrap="square">
            <a:spAutoFit/>
          </a:bodyPr>
          <a:lstStyle/>
          <a:p>
            <a:pPr algn="ctr">
              <a:lnSpc>
                <a:spcPct val="90000"/>
              </a:lnSpc>
              <a:spcAft>
                <a:spcPts val="600"/>
              </a:spcAft>
            </a:pPr>
            <a:r>
              <a:rPr lang="en-US" sz="1600" b="1" dirty="0" err="1"/>
              <a:t>Operações</a:t>
            </a:r>
            <a:r>
              <a:rPr lang="en-US" sz="1600" dirty="0"/>
              <a:t> </a:t>
            </a:r>
            <a:r>
              <a:rPr lang="en-US" sz="1600" dirty="0" err="1"/>
              <a:t>automatizam</a:t>
            </a:r>
            <a:r>
              <a:rPr lang="en-US" sz="1600" dirty="0"/>
              <a:t> </a:t>
            </a:r>
            <a:r>
              <a:rPr lang="en-US" sz="1600" dirty="0" err="1"/>
              <a:t>implantação</a:t>
            </a:r>
            <a:r>
              <a:rPr lang="en-US" sz="1600" dirty="0"/>
              <a:t> e </a:t>
            </a:r>
            <a:r>
              <a:rPr lang="en-US" sz="1600" dirty="0" err="1"/>
              <a:t>monitoram</a:t>
            </a:r>
            <a:r>
              <a:rPr lang="en-US" sz="1600" dirty="0"/>
              <a:t> apps do </a:t>
            </a:r>
            <a:r>
              <a:rPr lang="en-US" sz="1600" dirty="0" err="1"/>
              <a:t>repositório</a:t>
            </a:r>
            <a:r>
              <a:rPr lang="en-US" sz="1600" dirty="0"/>
              <a:t> central</a:t>
            </a:r>
          </a:p>
        </p:txBody>
      </p:sp>
      <p:grpSp>
        <p:nvGrpSpPr>
          <p:cNvPr id="27" name="Group 26"/>
          <p:cNvGrpSpPr/>
          <p:nvPr/>
        </p:nvGrpSpPr>
        <p:grpSpPr>
          <a:xfrm>
            <a:off x="3786654" y="4731281"/>
            <a:ext cx="1309254" cy="481808"/>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1</a:t>
              </a:r>
            </a:p>
          </p:txBody>
        </p:sp>
      </p:grpSp>
      <p:grpSp>
        <p:nvGrpSpPr>
          <p:cNvPr id="29" name="Group 28"/>
          <p:cNvGrpSpPr/>
          <p:nvPr/>
        </p:nvGrpSpPr>
        <p:grpSpPr>
          <a:xfrm>
            <a:off x="7460175" y="4680859"/>
            <a:ext cx="1576026" cy="572602"/>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2</a:t>
              </a:r>
            </a:p>
          </p:txBody>
        </p:sp>
      </p:grpSp>
      <p:grpSp>
        <p:nvGrpSpPr>
          <p:cNvPr id="31" name="Group 30"/>
          <p:cNvGrpSpPr/>
          <p:nvPr/>
        </p:nvGrpSpPr>
        <p:grpSpPr>
          <a:xfrm>
            <a:off x="7689109" y="2416311"/>
            <a:ext cx="1160026" cy="287129"/>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2</a:t>
              </a:r>
            </a:p>
          </p:txBody>
        </p:sp>
      </p:grpSp>
      <p:grpSp>
        <p:nvGrpSpPr>
          <p:cNvPr id="492" name="Group 491"/>
          <p:cNvGrpSpPr/>
          <p:nvPr/>
        </p:nvGrpSpPr>
        <p:grpSpPr>
          <a:xfrm>
            <a:off x="3791986" y="3280852"/>
            <a:ext cx="4942855" cy="221153"/>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3</a:t>
              </a:r>
            </a:p>
          </p:txBody>
        </p:sp>
      </p:grpSp>
      <p:sp>
        <p:nvSpPr>
          <p:cNvPr id="496" name="Rectangle 495"/>
          <p:cNvSpPr/>
          <p:nvPr/>
        </p:nvSpPr>
        <p:spPr>
          <a:xfrm>
            <a:off x="4427409" y="3538654"/>
            <a:ext cx="4019957" cy="757130"/>
          </a:xfrm>
          <a:prstGeom prst="rect">
            <a:avLst/>
          </a:prstGeom>
        </p:spPr>
        <p:txBody>
          <a:bodyPr wrap="square">
            <a:spAutoFit/>
          </a:bodyPr>
          <a:lstStyle/>
          <a:p>
            <a:pPr>
              <a:lnSpc>
                <a:spcPct val="90000"/>
              </a:lnSpc>
              <a:spcAft>
                <a:spcPts val="600"/>
              </a:spcAft>
            </a:pPr>
            <a:r>
              <a:rPr lang="en-US" sz="1600" b="1" dirty="0" err="1"/>
              <a:t>Operações</a:t>
            </a:r>
            <a:r>
              <a:rPr lang="en-US" sz="1600" dirty="0"/>
              <a:t> </a:t>
            </a:r>
            <a:r>
              <a:rPr lang="en-US" sz="1600" dirty="0" err="1"/>
              <a:t>colaboram</a:t>
            </a:r>
            <a:r>
              <a:rPr lang="en-US" sz="1600" dirty="0"/>
              <a:t> com </a:t>
            </a:r>
            <a:r>
              <a:rPr lang="en-US" sz="1600" b="1" dirty="0" err="1"/>
              <a:t>desenvolvedores</a:t>
            </a:r>
            <a:r>
              <a:rPr lang="en-US" sz="1600" dirty="0"/>
              <a:t> para </a:t>
            </a:r>
            <a:r>
              <a:rPr lang="en-US" sz="1600" dirty="0" err="1"/>
              <a:t>provêr</a:t>
            </a:r>
            <a:r>
              <a:rPr lang="en-US" sz="1600" dirty="0"/>
              <a:t> </a:t>
            </a:r>
            <a:r>
              <a:rPr lang="en-US" sz="1600" dirty="0" err="1"/>
              <a:t>métricas</a:t>
            </a:r>
            <a:r>
              <a:rPr lang="en-US" sz="1600" dirty="0"/>
              <a:t> de Apps e Insights</a:t>
            </a:r>
          </a:p>
        </p:txBody>
      </p:sp>
      <p:grpSp>
        <p:nvGrpSpPr>
          <p:cNvPr id="497" name="Group 496"/>
          <p:cNvGrpSpPr/>
          <p:nvPr/>
        </p:nvGrpSpPr>
        <p:grpSpPr>
          <a:xfrm rot="17911915">
            <a:off x="781666" y="2639635"/>
            <a:ext cx="818766" cy="613570"/>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000000"/>
                    </a:gs>
                    <a:gs pos="10417">
                      <a:srgbClr val="000000"/>
                    </a:gs>
                  </a:gsLst>
                  <a:lin ang="5400000" scaled="0"/>
                </a:gradFill>
              </a:endParaRPr>
            </a:p>
          </p:txBody>
        </p:sp>
      </p:grpSp>
      <p:sp>
        <p:nvSpPr>
          <p:cNvPr id="500" name="Rectangle 499"/>
          <p:cNvSpPr/>
          <p:nvPr/>
        </p:nvSpPr>
        <p:spPr>
          <a:xfrm>
            <a:off x="694753" y="1575978"/>
            <a:ext cx="2983212" cy="757130"/>
          </a:xfrm>
          <a:prstGeom prst="rect">
            <a:avLst/>
          </a:prstGeom>
        </p:spPr>
        <p:txBody>
          <a:bodyPr wrap="square">
            <a:spAutoFit/>
          </a:bodyPr>
          <a:lstStyle/>
          <a:p>
            <a:pPr>
              <a:lnSpc>
                <a:spcPct val="90000"/>
              </a:lnSpc>
              <a:spcAft>
                <a:spcPts val="600"/>
              </a:spcAft>
            </a:pPr>
            <a:r>
              <a:rPr lang="en-US" sz="1600" b="1" dirty="0" err="1"/>
              <a:t>Desenvolvedores</a:t>
            </a:r>
            <a:r>
              <a:rPr lang="en-US" sz="1600" b="1" dirty="0"/>
              <a:t> </a:t>
            </a:r>
            <a:r>
              <a:rPr lang="en-US" sz="1600" dirty="0" err="1"/>
              <a:t>atualizam</a:t>
            </a:r>
            <a:r>
              <a:rPr lang="en-US" sz="1600" dirty="0"/>
              <a:t>, </a:t>
            </a:r>
            <a:r>
              <a:rPr lang="en-US" sz="1600" dirty="0" err="1"/>
              <a:t>interagem</a:t>
            </a:r>
            <a:r>
              <a:rPr lang="en-US" sz="1600" dirty="0"/>
              <a:t> e </a:t>
            </a:r>
            <a:r>
              <a:rPr lang="en-US" sz="1600" dirty="0" err="1"/>
              <a:t>implantam</a:t>
            </a:r>
            <a:r>
              <a:rPr lang="en-US" sz="1600" dirty="0"/>
              <a:t> containers </a:t>
            </a:r>
            <a:r>
              <a:rPr lang="en-US" sz="1600" dirty="0" err="1"/>
              <a:t>atualizados</a:t>
            </a:r>
            <a:endParaRPr lang="en-US" sz="1600" dirty="0"/>
          </a:p>
        </p:txBody>
      </p:sp>
      <p:pic>
        <p:nvPicPr>
          <p:cNvPr id="62" name="Picture 61"/>
          <p:cNvPicPr>
            <a:picLocks noChangeAspect="1"/>
          </p:cNvPicPr>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4039883" y="1211264"/>
            <a:ext cx="3818424" cy="2033542"/>
          </a:xfrm>
          <a:prstGeom prst="rect">
            <a:avLst/>
          </a:prstGeom>
        </p:spPr>
      </p:pic>
      <p:pic>
        <p:nvPicPr>
          <p:cNvPr id="73" name="Picture 72"/>
          <p:cNvPicPr>
            <a:picLocks noChangeAspect="1"/>
          </p:cNvPicPr>
          <p:nvPr/>
        </p:nvPicPr>
        <p:blipFill>
          <a:blip r:embed="rId5"/>
          <a:stretch>
            <a:fillRect/>
          </a:stretch>
        </p:blipFill>
        <p:spPr>
          <a:xfrm>
            <a:off x="1204257" y="2942430"/>
            <a:ext cx="656082" cy="374904"/>
          </a:xfrm>
          <a:prstGeom prst="rect">
            <a:avLst/>
          </a:prstGeom>
        </p:spPr>
      </p:pic>
      <p:pic>
        <p:nvPicPr>
          <p:cNvPr id="77" name="Picture 76"/>
          <p:cNvPicPr>
            <a:picLocks noChangeAspect="1"/>
          </p:cNvPicPr>
          <p:nvPr/>
        </p:nvPicPr>
        <p:blipFill>
          <a:blip r:embed="rId5"/>
          <a:stretch>
            <a:fillRect/>
          </a:stretch>
        </p:blipFill>
        <p:spPr>
          <a:xfrm>
            <a:off x="5186033" y="2291098"/>
            <a:ext cx="656082" cy="374904"/>
          </a:xfrm>
          <a:prstGeom prst="rect">
            <a:avLst/>
          </a:prstGeom>
        </p:spPr>
      </p:pic>
      <p:pic>
        <p:nvPicPr>
          <p:cNvPr id="76" name="Picture 75"/>
          <p:cNvPicPr>
            <a:picLocks noChangeAspect="1"/>
          </p:cNvPicPr>
          <p:nvPr/>
        </p:nvPicPr>
        <p:blipFill>
          <a:blip r:embed="rId5"/>
          <a:stretch>
            <a:fillRect/>
          </a:stretch>
        </p:blipFill>
        <p:spPr>
          <a:xfrm>
            <a:off x="6008104" y="2284287"/>
            <a:ext cx="656082" cy="374904"/>
          </a:xfrm>
          <a:prstGeom prst="rect">
            <a:avLst/>
          </a:prstGeom>
        </p:spPr>
      </p:pic>
      <p:pic>
        <p:nvPicPr>
          <p:cNvPr id="75" name="Picture 74"/>
          <p:cNvPicPr>
            <a:picLocks noChangeAspect="1"/>
          </p:cNvPicPr>
          <p:nvPr/>
        </p:nvPicPr>
        <p:blipFill>
          <a:blip r:embed="rId5"/>
          <a:stretch>
            <a:fillRect/>
          </a:stretch>
        </p:blipFill>
        <p:spPr>
          <a:xfrm>
            <a:off x="6795131" y="2288670"/>
            <a:ext cx="656082" cy="374904"/>
          </a:xfrm>
          <a:prstGeom prst="rect">
            <a:avLst/>
          </a:prstGeom>
        </p:spPr>
      </p:pic>
      <p:pic>
        <p:nvPicPr>
          <p:cNvPr id="15" name="Picture 14"/>
          <p:cNvPicPr>
            <a:picLocks noChangeAspect="1"/>
          </p:cNvPicPr>
          <p:nvPr/>
        </p:nvPicPr>
        <p:blipFill>
          <a:blip r:embed="rId6"/>
          <a:stretch>
            <a:fillRect/>
          </a:stretch>
        </p:blipFill>
        <p:spPr>
          <a:xfrm>
            <a:off x="1204257" y="2942430"/>
            <a:ext cx="656082" cy="374904"/>
          </a:xfrm>
          <a:prstGeom prst="rect">
            <a:avLst/>
          </a:prstGeom>
        </p:spPr>
      </p:pic>
      <p:pic>
        <p:nvPicPr>
          <p:cNvPr id="61" name="Picture 60"/>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79553" y="2794979"/>
            <a:ext cx="1721074" cy="1487349"/>
          </a:xfrm>
          <a:prstGeom prst="rect">
            <a:avLst/>
          </a:prstGeom>
        </p:spPr>
      </p:pic>
      <p:pic>
        <p:nvPicPr>
          <p:cNvPr id="14" name="Picture 13"/>
          <p:cNvPicPr>
            <a:picLocks noChangeAspect="1"/>
          </p:cNvPicPr>
          <p:nvPr/>
        </p:nvPicPr>
        <p:blipFill>
          <a:blip r:embed="rId9"/>
          <a:stretch>
            <a:fillRect/>
          </a:stretch>
        </p:blipFill>
        <p:spPr>
          <a:xfrm>
            <a:off x="1853076" y="3304585"/>
            <a:ext cx="656082" cy="374904"/>
          </a:xfrm>
          <a:prstGeom prst="rect">
            <a:avLst/>
          </a:prstGeom>
        </p:spPr>
      </p:pic>
      <p:pic>
        <p:nvPicPr>
          <p:cNvPr id="80" name="Picture 79"/>
          <p:cNvPicPr>
            <a:picLocks noChangeAspect="1"/>
          </p:cNvPicPr>
          <p:nvPr/>
        </p:nvPicPr>
        <p:blipFill>
          <a:blip r:embed="rId9"/>
          <a:stretch>
            <a:fillRect/>
          </a:stretch>
        </p:blipFill>
        <p:spPr>
          <a:xfrm>
            <a:off x="6804093" y="2737637"/>
            <a:ext cx="656082" cy="374904"/>
          </a:xfrm>
          <a:prstGeom prst="rect">
            <a:avLst/>
          </a:prstGeom>
        </p:spPr>
      </p:pic>
      <p:pic>
        <p:nvPicPr>
          <p:cNvPr id="81" name="Picture 80"/>
          <p:cNvPicPr>
            <a:picLocks noChangeAspect="1"/>
          </p:cNvPicPr>
          <p:nvPr/>
        </p:nvPicPr>
        <p:blipFill>
          <a:blip r:embed="rId9"/>
          <a:stretch>
            <a:fillRect/>
          </a:stretch>
        </p:blipFill>
        <p:spPr>
          <a:xfrm>
            <a:off x="6001550" y="2739656"/>
            <a:ext cx="656082" cy="374904"/>
          </a:xfrm>
          <a:prstGeom prst="rect">
            <a:avLst/>
          </a:prstGeom>
        </p:spPr>
      </p:pic>
      <p:pic>
        <p:nvPicPr>
          <p:cNvPr id="82" name="Picture 81"/>
          <p:cNvPicPr>
            <a:picLocks noChangeAspect="1"/>
          </p:cNvPicPr>
          <p:nvPr/>
        </p:nvPicPr>
        <p:blipFill>
          <a:blip r:embed="rId9"/>
          <a:stretch>
            <a:fillRect/>
          </a:stretch>
        </p:blipFill>
        <p:spPr>
          <a:xfrm>
            <a:off x="5181883" y="2751598"/>
            <a:ext cx="656082" cy="374904"/>
          </a:xfrm>
          <a:prstGeom prst="rect">
            <a:avLst/>
          </a:prstGeom>
        </p:spPr>
      </p:pic>
      <p:pic>
        <p:nvPicPr>
          <p:cNvPr id="72" name="Picture 71"/>
          <p:cNvPicPr>
            <a:picLocks noChangeAspect="1"/>
          </p:cNvPicPr>
          <p:nvPr/>
        </p:nvPicPr>
        <p:blipFill>
          <a:blip r:embed="rId6"/>
          <a:stretch>
            <a:fillRect/>
          </a:stretch>
        </p:blipFill>
        <p:spPr>
          <a:xfrm>
            <a:off x="5186033" y="2291098"/>
            <a:ext cx="656082" cy="374904"/>
          </a:xfrm>
          <a:prstGeom prst="rect">
            <a:avLst/>
          </a:prstGeom>
        </p:spPr>
      </p:pic>
      <p:pic>
        <p:nvPicPr>
          <p:cNvPr id="71" name="Picture 70"/>
          <p:cNvPicPr>
            <a:picLocks noChangeAspect="1"/>
          </p:cNvPicPr>
          <p:nvPr/>
        </p:nvPicPr>
        <p:blipFill>
          <a:blip r:embed="rId6"/>
          <a:stretch>
            <a:fillRect/>
          </a:stretch>
        </p:blipFill>
        <p:spPr>
          <a:xfrm>
            <a:off x="6008104" y="2284287"/>
            <a:ext cx="656082" cy="374904"/>
          </a:xfrm>
          <a:prstGeom prst="rect">
            <a:avLst/>
          </a:prstGeom>
        </p:spPr>
      </p:pic>
      <p:pic>
        <p:nvPicPr>
          <p:cNvPr id="70" name="Picture 69"/>
          <p:cNvPicPr>
            <a:picLocks noChangeAspect="1"/>
          </p:cNvPicPr>
          <p:nvPr/>
        </p:nvPicPr>
        <p:blipFill>
          <a:blip r:embed="rId6"/>
          <a:stretch>
            <a:fillRect/>
          </a:stretch>
        </p:blipFill>
        <p:spPr>
          <a:xfrm>
            <a:off x="6795131" y="2288670"/>
            <a:ext cx="656082" cy="374904"/>
          </a:xfrm>
          <a:prstGeom prst="rect">
            <a:avLst/>
          </a:prstGeom>
        </p:spPr>
      </p:pic>
      <p:grpSp>
        <p:nvGrpSpPr>
          <p:cNvPr id="121" name="Group 120"/>
          <p:cNvGrpSpPr/>
          <p:nvPr/>
        </p:nvGrpSpPr>
        <p:grpSpPr bwMode="black">
          <a:xfrm>
            <a:off x="5365133" y="2340191"/>
            <a:ext cx="282961" cy="289406"/>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grpSp>
        <p:nvGrpSpPr>
          <p:cNvPr id="103" name="Group 102"/>
          <p:cNvGrpSpPr/>
          <p:nvPr/>
        </p:nvGrpSpPr>
        <p:grpSpPr bwMode="black">
          <a:xfrm>
            <a:off x="6209794" y="2314256"/>
            <a:ext cx="282961" cy="289406"/>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grpSp>
        <p:nvGrpSpPr>
          <p:cNvPr id="85" name="Group 84"/>
          <p:cNvGrpSpPr/>
          <p:nvPr/>
        </p:nvGrpSpPr>
        <p:grpSpPr bwMode="black">
          <a:xfrm>
            <a:off x="6988265" y="2325480"/>
            <a:ext cx="282961" cy="289406"/>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pic>
        <p:nvPicPr>
          <p:cNvPr id="7" name="Picture 6"/>
          <p:cNvPicPr>
            <a:picLocks noChangeAspect="1"/>
          </p:cNvPicPr>
          <p:nvPr/>
        </p:nvPicPr>
        <p:blipFill>
          <a:blip r:embed="rId5"/>
          <a:stretch>
            <a:fillRect/>
          </a:stretch>
        </p:blipFill>
        <p:spPr>
          <a:xfrm>
            <a:off x="5186033" y="2291098"/>
            <a:ext cx="656082" cy="374904"/>
          </a:xfrm>
          <a:prstGeom prst="rect">
            <a:avLst/>
          </a:prstGeom>
        </p:spPr>
      </p:pic>
      <p:pic>
        <p:nvPicPr>
          <p:cNvPr id="83" name="Picture 82"/>
          <p:cNvPicPr>
            <a:picLocks noChangeAspect="1"/>
          </p:cNvPicPr>
          <p:nvPr/>
        </p:nvPicPr>
        <p:blipFill>
          <a:blip r:embed="rId5"/>
          <a:stretch>
            <a:fillRect/>
          </a:stretch>
        </p:blipFill>
        <p:spPr>
          <a:xfrm>
            <a:off x="6008104" y="2284287"/>
            <a:ext cx="656082" cy="374904"/>
          </a:xfrm>
          <a:prstGeom prst="rect">
            <a:avLst/>
          </a:prstGeom>
        </p:spPr>
      </p:pic>
      <p:pic>
        <p:nvPicPr>
          <p:cNvPr id="84" name="Picture 83"/>
          <p:cNvPicPr>
            <a:picLocks noChangeAspect="1"/>
          </p:cNvPicPr>
          <p:nvPr/>
        </p:nvPicPr>
        <p:blipFill>
          <a:blip r:embed="rId5"/>
          <a:stretch>
            <a:fillRect/>
          </a:stretch>
        </p:blipFill>
        <p:spPr>
          <a:xfrm>
            <a:off x="6795131" y="2288670"/>
            <a:ext cx="656082" cy="374904"/>
          </a:xfrm>
          <a:prstGeom prst="rect">
            <a:avLst/>
          </a:prstGeom>
        </p:spPr>
      </p:pic>
      <p:sp>
        <p:nvSpPr>
          <p:cNvPr id="471" name="Rounded Rectangle 470"/>
          <p:cNvSpPr/>
          <p:nvPr/>
        </p:nvSpPr>
        <p:spPr bwMode="auto">
          <a:xfrm>
            <a:off x="5095908" y="4791137"/>
            <a:ext cx="1172538" cy="1878934"/>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1050"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354136" y="6165236"/>
            <a:ext cx="656082" cy="374904"/>
          </a:xfrm>
          <a:prstGeom prst="rect">
            <a:avLst/>
          </a:prstGeom>
        </p:spPr>
      </p:pic>
      <p:pic>
        <p:nvPicPr>
          <p:cNvPr id="69" name="Picture 68"/>
          <p:cNvPicPr>
            <a:picLocks noChangeAspect="1"/>
          </p:cNvPicPr>
          <p:nvPr/>
        </p:nvPicPr>
        <p:blipFill>
          <a:blip r:embed="rId6"/>
          <a:stretch>
            <a:fillRect/>
          </a:stretch>
        </p:blipFill>
        <p:spPr>
          <a:xfrm>
            <a:off x="5354136" y="5216133"/>
            <a:ext cx="656082" cy="374904"/>
          </a:xfrm>
          <a:prstGeom prst="rect">
            <a:avLst/>
          </a:prstGeom>
        </p:spPr>
      </p:pic>
      <p:pic>
        <p:nvPicPr>
          <p:cNvPr id="79" name="Picture 78"/>
          <p:cNvPicPr>
            <a:picLocks noChangeAspect="1"/>
          </p:cNvPicPr>
          <p:nvPr/>
        </p:nvPicPr>
        <p:blipFill>
          <a:blip r:embed="rId9"/>
          <a:stretch>
            <a:fillRect/>
          </a:stretch>
        </p:blipFill>
        <p:spPr>
          <a:xfrm>
            <a:off x="5354136" y="5690685"/>
            <a:ext cx="656082" cy="374904"/>
          </a:xfrm>
          <a:prstGeom prst="rect">
            <a:avLst/>
          </a:prstGeom>
        </p:spPr>
      </p:pic>
      <p:sp>
        <p:nvSpPr>
          <p:cNvPr id="831" name="Rectangle 830"/>
          <p:cNvSpPr/>
          <p:nvPr/>
        </p:nvSpPr>
        <p:spPr>
          <a:xfrm>
            <a:off x="6351274" y="6042799"/>
            <a:ext cx="2333094" cy="75713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600"/>
              </a:spcAft>
            </a:pPr>
            <a:r>
              <a:rPr lang="en-US" sz="1600" dirty="0">
                <a:solidFill>
                  <a:srgbClr val="FFFFFF"/>
                </a:solidFill>
              </a:rPr>
              <a:t>Containers </a:t>
            </a:r>
            <a:r>
              <a:rPr lang="en-US" sz="1600" dirty="0" err="1">
                <a:solidFill>
                  <a:srgbClr val="FFFFFF"/>
                </a:solidFill>
              </a:rPr>
              <a:t>enviados</a:t>
            </a:r>
            <a:r>
              <a:rPr lang="en-US" sz="1600" dirty="0">
                <a:solidFill>
                  <a:srgbClr val="FFFFFF"/>
                </a:solidFill>
              </a:rPr>
              <a:t> para o </a:t>
            </a:r>
            <a:r>
              <a:rPr lang="en-US" sz="1600" dirty="0" err="1">
                <a:solidFill>
                  <a:srgbClr val="FFFFFF"/>
                </a:solidFill>
              </a:rPr>
              <a:t>repositório</a:t>
            </a:r>
            <a:r>
              <a:rPr lang="en-US" sz="1600" dirty="0">
                <a:solidFill>
                  <a:srgbClr val="FFFFFF"/>
                </a:solidFill>
              </a:rPr>
              <a:t> central</a:t>
            </a:r>
          </a:p>
        </p:txBody>
      </p:sp>
    </p:spTree>
    <p:extLst>
      <p:ext uri="{BB962C8B-B14F-4D97-AF65-F5344CB8AC3E}">
        <p14:creationId xmlns:p14="http://schemas.microsoft.com/office/powerpoint/2010/main" val="235933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D9021-7FF2-408F-A1EB-87E9DF73F59C}"/>
              </a:ext>
            </a:extLst>
          </p:cNvPr>
          <p:cNvSpPr>
            <a:spLocks noGrp="1"/>
          </p:cNvSpPr>
          <p:nvPr>
            <p:ph type="title"/>
          </p:nvPr>
        </p:nvSpPr>
        <p:spPr/>
        <p:txBody>
          <a:bodyPr/>
          <a:lstStyle/>
          <a:p>
            <a:r>
              <a:rPr lang="en-US" dirty="0"/>
              <a:t>A </a:t>
            </a:r>
            <a:r>
              <a:rPr lang="en-US" dirty="0" err="1"/>
              <a:t>conexão</a:t>
            </a:r>
            <a:r>
              <a:rPr lang="en-US" dirty="0"/>
              <a:t> com Azure</a:t>
            </a:r>
          </a:p>
        </p:txBody>
      </p:sp>
    </p:spTree>
    <p:extLst>
      <p:ext uri="{BB962C8B-B14F-4D97-AF65-F5344CB8AC3E}">
        <p14:creationId xmlns:p14="http://schemas.microsoft.com/office/powerpoint/2010/main" val="122634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966F-5BE1-4714-85C1-A80E985F5D6C}"/>
              </a:ext>
            </a:extLst>
          </p:cNvPr>
          <p:cNvSpPr>
            <a:spLocks noGrp="1"/>
          </p:cNvSpPr>
          <p:nvPr>
            <p:ph type="title"/>
          </p:nvPr>
        </p:nvSpPr>
        <p:spPr>
          <a:xfrm>
            <a:off x="274639" y="295274"/>
            <a:ext cx="11889564" cy="917575"/>
          </a:xfrm>
        </p:spPr>
        <p:txBody>
          <a:bodyPr/>
          <a:lstStyle/>
          <a:p>
            <a:r>
              <a:rPr lang="en-US" dirty="0"/>
              <a:t>Suporte mais amplo para contêineres em Azure</a:t>
            </a:r>
          </a:p>
        </p:txBody>
      </p:sp>
      <p:grpSp>
        <p:nvGrpSpPr>
          <p:cNvPr id="66" name="Group 65">
            <a:extLst>
              <a:ext uri="{FF2B5EF4-FFF2-40B4-BE49-F238E27FC236}">
                <a16:creationId xmlns:a16="http://schemas.microsoft.com/office/drawing/2014/main" id="{CD5A7F66-D22B-4A0D-BD92-D9DEA4EBE3A1}"/>
              </a:ext>
            </a:extLst>
          </p:cNvPr>
          <p:cNvGrpSpPr/>
          <p:nvPr/>
        </p:nvGrpSpPr>
        <p:grpSpPr>
          <a:xfrm>
            <a:off x="3641796" y="5476414"/>
            <a:ext cx="5152884" cy="1004581"/>
            <a:chOff x="3641796" y="5609147"/>
            <a:chExt cx="5152884" cy="1004581"/>
          </a:xfrm>
        </p:grpSpPr>
        <p:sp>
          <p:nvSpPr>
            <p:cNvPr id="17" name="Rectangle 16">
              <a:extLst>
                <a:ext uri="{FF2B5EF4-FFF2-40B4-BE49-F238E27FC236}">
                  <a16:creationId xmlns:a16="http://schemas.microsoft.com/office/drawing/2014/main" id="{41E15D80-A3F0-4715-8FDA-5080CAE0D044}"/>
                </a:ext>
              </a:extLst>
            </p:cNvPr>
            <p:cNvSpPr/>
            <p:nvPr/>
          </p:nvSpPr>
          <p:spPr bwMode="auto">
            <a:xfrm>
              <a:off x="3641796" y="6026060"/>
              <a:ext cx="5152884" cy="5876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Segoe UI" pitchFamily="34" charset="0"/>
                  <a:cs typeface="Segoe UI" pitchFamily="34" charset="0"/>
                </a:rPr>
                <a:t>Escolha de ferramentas de desenvolvedor e clientes</a:t>
              </a:r>
            </a:p>
          </p:txBody>
        </p:sp>
        <p:sp>
          <p:nvSpPr>
            <p:cNvPr id="54" name="Family_EBDA">
              <a:extLst>
                <a:ext uri="{FF2B5EF4-FFF2-40B4-BE49-F238E27FC236}">
                  <a16:creationId xmlns:a16="http://schemas.microsoft.com/office/drawing/2014/main" id="{6C11C394-9DC6-4CA3-B170-36FC5013431E}"/>
                </a:ext>
              </a:extLst>
            </p:cNvPr>
            <p:cNvSpPr>
              <a:spLocks noChangeAspect="1" noEditPoints="1"/>
            </p:cNvSpPr>
            <p:nvPr/>
          </p:nvSpPr>
          <p:spPr bwMode="auto">
            <a:xfrm>
              <a:off x="6007260" y="5609147"/>
              <a:ext cx="405320" cy="36576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solidFill>
              <a:schemeClr val="bg2"/>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6" name="Browser_4">
              <a:extLst>
                <a:ext uri="{FF2B5EF4-FFF2-40B4-BE49-F238E27FC236}">
                  <a16:creationId xmlns:a16="http://schemas.microsoft.com/office/drawing/2014/main" id="{99E61C53-2464-4B21-B692-28840D75F268}"/>
                </a:ext>
              </a:extLst>
            </p:cNvPr>
            <p:cNvSpPr>
              <a:spLocks noChangeAspect="1" noEditPoints="1"/>
            </p:cNvSpPr>
            <p:nvPr/>
          </p:nvSpPr>
          <p:spPr bwMode="auto">
            <a:xfrm>
              <a:off x="7058345" y="5639487"/>
              <a:ext cx="412235" cy="30508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solidFill>
              <a:schemeClr val="bg2"/>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7" name="Laptop_E770">
              <a:extLst>
                <a:ext uri="{FF2B5EF4-FFF2-40B4-BE49-F238E27FC236}">
                  <a16:creationId xmlns:a16="http://schemas.microsoft.com/office/drawing/2014/main" id="{85833CC4-892F-4084-B0A2-5D4DAB81DAAC}"/>
                </a:ext>
              </a:extLst>
            </p:cNvPr>
            <p:cNvSpPr>
              <a:spLocks noChangeAspect="1" noEditPoints="1"/>
            </p:cNvSpPr>
            <p:nvPr/>
          </p:nvSpPr>
          <p:spPr bwMode="auto">
            <a:xfrm>
              <a:off x="4904296" y="5639488"/>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2"/>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41A074E7-80E3-472D-AB5E-97D499207AF9}"/>
                </a:ext>
              </a:extLst>
            </p:cNvPr>
            <p:cNvSpPr/>
            <p:nvPr/>
          </p:nvSpPr>
          <p:spPr bwMode="auto">
            <a:xfrm>
              <a:off x="5494306" y="5792027"/>
              <a:ext cx="380144" cy="0"/>
            </a:xfrm>
            <a:custGeom>
              <a:avLst/>
              <a:gdLst>
                <a:gd name="connsiteX0" fmla="*/ 0 w 380144"/>
                <a:gd name="connsiteY0" fmla="*/ 0 h 0"/>
                <a:gd name="connsiteX1" fmla="*/ 380144 w 380144"/>
                <a:gd name="connsiteY1" fmla="*/ 0 h 0"/>
              </a:gdLst>
              <a:ahLst/>
              <a:cxnLst>
                <a:cxn ang="0">
                  <a:pos x="connsiteX0" y="connsiteY0"/>
                </a:cxn>
                <a:cxn ang="0">
                  <a:pos x="connsiteX1" y="connsiteY1"/>
                </a:cxn>
              </a:cxnLst>
              <a:rect l="l" t="t" r="r" b="b"/>
              <a:pathLst>
                <a:path w="380144">
                  <a:moveTo>
                    <a:pt x="0" y="0"/>
                  </a:moveTo>
                  <a:lnTo>
                    <a:pt x="380144" y="0"/>
                  </a:lnTo>
                </a:path>
              </a:pathLst>
            </a:custGeom>
            <a:ln w="12700">
              <a:solidFill>
                <a:schemeClr val="accent4"/>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036E6E42-9DF3-4858-A574-6CD23D6BEC4D}"/>
                </a:ext>
              </a:extLst>
            </p:cNvPr>
            <p:cNvSpPr/>
            <p:nvPr/>
          </p:nvSpPr>
          <p:spPr bwMode="auto">
            <a:xfrm>
              <a:off x="6545390" y="5792027"/>
              <a:ext cx="380144" cy="0"/>
            </a:xfrm>
            <a:custGeom>
              <a:avLst/>
              <a:gdLst>
                <a:gd name="connsiteX0" fmla="*/ 0 w 380144"/>
                <a:gd name="connsiteY0" fmla="*/ 0 h 0"/>
                <a:gd name="connsiteX1" fmla="*/ 380144 w 380144"/>
                <a:gd name="connsiteY1" fmla="*/ 0 h 0"/>
              </a:gdLst>
              <a:ahLst/>
              <a:cxnLst>
                <a:cxn ang="0">
                  <a:pos x="connsiteX0" y="connsiteY0"/>
                </a:cxn>
                <a:cxn ang="0">
                  <a:pos x="connsiteX1" y="connsiteY1"/>
                </a:cxn>
              </a:cxnLst>
              <a:rect l="l" t="t" r="r" b="b"/>
              <a:pathLst>
                <a:path w="380144">
                  <a:moveTo>
                    <a:pt x="0" y="0"/>
                  </a:moveTo>
                  <a:lnTo>
                    <a:pt x="380144" y="0"/>
                  </a:lnTo>
                </a:path>
              </a:pathLst>
            </a:custGeom>
            <a:ln w="12700">
              <a:solidFill>
                <a:schemeClr val="accent4"/>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55" name="Group 54">
            <a:extLst>
              <a:ext uri="{FF2B5EF4-FFF2-40B4-BE49-F238E27FC236}">
                <a16:creationId xmlns:a16="http://schemas.microsoft.com/office/drawing/2014/main" id="{DB092CCF-B645-477D-B6B1-59ADF509F268}"/>
              </a:ext>
            </a:extLst>
          </p:cNvPr>
          <p:cNvGrpSpPr/>
          <p:nvPr/>
        </p:nvGrpSpPr>
        <p:grpSpPr>
          <a:xfrm>
            <a:off x="2309762" y="4000721"/>
            <a:ext cx="7816951" cy="819890"/>
            <a:chOff x="3268918" y="4145753"/>
            <a:chExt cx="7816951" cy="819890"/>
          </a:xfrm>
        </p:grpSpPr>
        <p:sp>
          <p:nvSpPr>
            <p:cNvPr id="5" name="Rectangle 4">
              <a:extLst>
                <a:ext uri="{FF2B5EF4-FFF2-40B4-BE49-F238E27FC236}">
                  <a16:creationId xmlns:a16="http://schemas.microsoft.com/office/drawing/2014/main" id="{7DC5AD74-C6D8-4975-B045-9D9EC12B8B41}"/>
                </a:ext>
              </a:extLst>
            </p:cNvPr>
            <p:cNvSpPr/>
            <p:nvPr/>
          </p:nvSpPr>
          <p:spPr bwMode="auto">
            <a:xfrm>
              <a:off x="3268918" y="4145753"/>
              <a:ext cx="3749040" cy="819890"/>
            </a:xfrm>
            <a:prstGeom prst="rect">
              <a:avLst/>
            </a:prstGeom>
            <a:solidFill>
              <a:schemeClr val="bg2"/>
            </a:solidFill>
            <a:ln w="12700" cap="rnd">
              <a:solidFill>
                <a:srgbClr val="268CDD"/>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100"/>
                </a:spcAft>
                <a:buClrTx/>
                <a:buSzTx/>
                <a:buFontTx/>
                <a:buNone/>
                <a:tabLst/>
                <a:defRPr/>
              </a:pPr>
              <a:r>
                <a:rPr kumimoji="0" lang="en-US" sz="2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Azure Container Registry</a:t>
              </a:r>
            </a:p>
          </p:txBody>
        </p:sp>
        <p:sp>
          <p:nvSpPr>
            <p:cNvPr id="95" name="Rectangle 94">
              <a:extLst>
                <a:ext uri="{FF2B5EF4-FFF2-40B4-BE49-F238E27FC236}">
                  <a16:creationId xmlns:a16="http://schemas.microsoft.com/office/drawing/2014/main" id="{AA8ABEAC-6EBD-4A36-BF43-166C56E0631A}"/>
                </a:ext>
              </a:extLst>
            </p:cNvPr>
            <p:cNvSpPr/>
            <p:nvPr/>
          </p:nvSpPr>
          <p:spPr bwMode="auto">
            <a:xfrm>
              <a:off x="7332916" y="4145753"/>
              <a:ext cx="3752953" cy="811012"/>
            </a:xfrm>
            <a:prstGeom prst="rect">
              <a:avLst/>
            </a:prstGeom>
            <a:solidFill>
              <a:schemeClr val="bg2"/>
            </a:solidFill>
            <a:ln w="12700" cap="rnd">
              <a:solidFill>
                <a:srgbClr val="268CDD"/>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6304"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ts val="100"/>
                </a:spcAft>
                <a:buClrTx/>
                <a:buSzTx/>
                <a:buFontTx/>
                <a:buNone/>
                <a:tabLst/>
                <a:defRPr/>
              </a:pPr>
              <a:r>
                <a:rPr kumimoji="0" lang="en-US" sz="24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panose="020B0502040204020203" pitchFamily="34" charset="0"/>
                  <a:ea typeface="+mn-ea"/>
                  <a:cs typeface="Segoe UI" panose="020B0502040204020203" pitchFamily="34" charset="0"/>
                </a:rPr>
                <a:t>Docker Hub</a:t>
              </a:r>
            </a:p>
          </p:txBody>
        </p:sp>
      </p:grpSp>
      <p:grpSp>
        <p:nvGrpSpPr>
          <p:cNvPr id="6" name="Group 5">
            <a:extLst>
              <a:ext uri="{FF2B5EF4-FFF2-40B4-BE49-F238E27FC236}">
                <a16:creationId xmlns:a16="http://schemas.microsoft.com/office/drawing/2014/main" id="{528050B9-EADE-4466-91D5-2E4997D1AC48}"/>
              </a:ext>
            </a:extLst>
          </p:cNvPr>
          <p:cNvGrpSpPr/>
          <p:nvPr/>
        </p:nvGrpSpPr>
        <p:grpSpPr>
          <a:xfrm>
            <a:off x="275343" y="1844866"/>
            <a:ext cx="11909378" cy="1318960"/>
            <a:chOff x="275343" y="1844866"/>
            <a:chExt cx="11909378" cy="1318960"/>
          </a:xfrm>
        </p:grpSpPr>
        <p:pic>
          <p:nvPicPr>
            <p:cNvPr id="63" name="Picture 62">
              <a:extLst>
                <a:ext uri="{FF2B5EF4-FFF2-40B4-BE49-F238E27FC236}">
                  <a16:creationId xmlns:a16="http://schemas.microsoft.com/office/drawing/2014/main" id="{73EAA279-5683-43ED-97F0-5DD805ED01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4391" y="1844866"/>
              <a:ext cx="513967" cy="513967"/>
            </a:xfrm>
            <a:prstGeom prst="rect">
              <a:avLst/>
            </a:prstGeom>
          </p:spPr>
        </p:pic>
        <p:grpSp>
          <p:nvGrpSpPr>
            <p:cNvPr id="25" name="Group 24">
              <a:extLst>
                <a:ext uri="{FF2B5EF4-FFF2-40B4-BE49-F238E27FC236}">
                  <a16:creationId xmlns:a16="http://schemas.microsoft.com/office/drawing/2014/main" id="{48C2B9C9-D51F-4FDE-A7B6-BE7EFCF9A96C}"/>
                </a:ext>
              </a:extLst>
            </p:cNvPr>
            <p:cNvGrpSpPr/>
            <p:nvPr/>
          </p:nvGrpSpPr>
          <p:grpSpPr>
            <a:xfrm>
              <a:off x="2600270" y="2072922"/>
              <a:ext cx="517854" cy="518258"/>
              <a:chOff x="587671" y="4868863"/>
              <a:chExt cx="505884" cy="506279"/>
            </a:xfrm>
            <a:solidFill>
              <a:srgbClr val="6D6D6D"/>
            </a:solidFill>
          </p:grpSpPr>
          <p:sp>
            <p:nvSpPr>
              <p:cNvPr id="31" name="Oval 30">
                <a:extLst>
                  <a:ext uri="{FF2B5EF4-FFF2-40B4-BE49-F238E27FC236}">
                    <a16:creationId xmlns:a16="http://schemas.microsoft.com/office/drawing/2014/main" id="{94C37B13-3A5D-4421-B1F6-8185E22D7317}"/>
                  </a:ext>
                </a:extLst>
              </p:cNvPr>
              <p:cNvSpPr/>
              <p:nvPr/>
            </p:nvSpPr>
            <p:spPr bwMode="auto">
              <a:xfrm>
                <a:off x="761503" y="4868863"/>
                <a:ext cx="157260" cy="16227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32" name="Oval 31">
                <a:extLst>
                  <a:ext uri="{FF2B5EF4-FFF2-40B4-BE49-F238E27FC236}">
                    <a16:creationId xmlns:a16="http://schemas.microsoft.com/office/drawing/2014/main" id="{26948671-6FA7-4F81-B0EF-B57292AEFC28}"/>
                  </a:ext>
                </a:extLst>
              </p:cNvPr>
              <p:cNvSpPr/>
              <p:nvPr/>
            </p:nvSpPr>
            <p:spPr bwMode="auto">
              <a:xfrm>
                <a:off x="936295" y="4998785"/>
                <a:ext cx="157260" cy="16227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0F8C122F-D06C-4906-B6E7-0B9025C37566}"/>
                  </a:ext>
                </a:extLst>
              </p:cNvPr>
              <p:cNvSpPr/>
              <p:nvPr/>
            </p:nvSpPr>
            <p:spPr bwMode="auto">
              <a:xfrm>
                <a:off x="868422" y="5212871"/>
                <a:ext cx="157259" cy="16227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E2761736-71FA-429B-8352-CBE6B03AE9D1}"/>
                  </a:ext>
                </a:extLst>
              </p:cNvPr>
              <p:cNvSpPr/>
              <p:nvPr/>
            </p:nvSpPr>
            <p:spPr bwMode="auto">
              <a:xfrm>
                <a:off x="656125" y="5212660"/>
                <a:ext cx="157260" cy="16227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562B24D3-F7E2-4EEE-9E1E-0AB53B750259}"/>
                  </a:ext>
                </a:extLst>
              </p:cNvPr>
              <p:cNvSpPr/>
              <p:nvPr/>
            </p:nvSpPr>
            <p:spPr bwMode="auto">
              <a:xfrm>
                <a:off x="587671" y="5001553"/>
                <a:ext cx="157260" cy="16227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EB785AF7-9572-445E-8FAD-A25E66697D34}"/>
                  </a:ext>
                </a:extLst>
              </p:cNvPr>
              <p:cNvSpPr/>
              <p:nvPr/>
            </p:nvSpPr>
            <p:spPr bwMode="auto">
              <a:xfrm rot="6441055">
                <a:off x="907742" y="5155018"/>
                <a:ext cx="157706" cy="479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4A6FB393-F80A-483F-9CCF-B7DAF721FA5D}"/>
                  </a:ext>
                </a:extLst>
              </p:cNvPr>
              <p:cNvSpPr/>
              <p:nvPr/>
            </p:nvSpPr>
            <p:spPr bwMode="auto">
              <a:xfrm rot="8563381">
                <a:off x="673022" y="4990968"/>
                <a:ext cx="157403" cy="480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3B987D32-D790-43FD-B9D9-4FA276DC5168}"/>
                  </a:ext>
                </a:extLst>
              </p:cNvPr>
              <p:cNvSpPr/>
              <p:nvPr/>
            </p:nvSpPr>
            <p:spPr bwMode="auto">
              <a:xfrm rot="4358614">
                <a:off x="615825" y="5160382"/>
                <a:ext cx="157706" cy="479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50632A2E-84C1-41B3-B34D-921C945CFEBD}"/>
                  </a:ext>
                </a:extLst>
              </p:cNvPr>
              <p:cNvSpPr/>
              <p:nvPr/>
            </p:nvSpPr>
            <p:spPr bwMode="auto">
              <a:xfrm>
                <a:off x="752562" y="5278519"/>
                <a:ext cx="157403" cy="457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DEF6C5B3-CD1F-4C4A-966E-3715E090AA7A}"/>
                  </a:ext>
                </a:extLst>
              </p:cNvPr>
              <p:cNvSpPr/>
              <p:nvPr/>
            </p:nvSpPr>
            <p:spPr bwMode="auto">
              <a:xfrm rot="13043729" flipH="1">
                <a:off x="854628" y="4994128"/>
                <a:ext cx="157403" cy="480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40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42F60C9C-09DF-4D9B-9F37-703EB7F99FD3}"/>
                </a:ext>
              </a:extLst>
            </p:cNvPr>
            <p:cNvGrpSpPr/>
            <p:nvPr/>
          </p:nvGrpSpPr>
          <p:grpSpPr>
            <a:xfrm>
              <a:off x="847398" y="2079573"/>
              <a:ext cx="494352" cy="504956"/>
              <a:chOff x="-591128" y="3703781"/>
              <a:chExt cx="427539" cy="436708"/>
            </a:xfrm>
          </p:grpSpPr>
          <p:sp>
            <p:nvSpPr>
              <p:cNvPr id="3" name="Rectangle 2">
                <a:extLst>
                  <a:ext uri="{FF2B5EF4-FFF2-40B4-BE49-F238E27FC236}">
                    <a16:creationId xmlns:a16="http://schemas.microsoft.com/office/drawing/2014/main" id="{D6923136-FE45-4631-9079-8CCCBE2AE866}"/>
                  </a:ext>
                </a:extLst>
              </p:cNvPr>
              <p:cNvSpPr/>
              <p:nvPr/>
            </p:nvSpPr>
            <p:spPr bwMode="auto">
              <a:xfrm>
                <a:off x="-591127" y="3703782"/>
                <a:ext cx="193963" cy="193963"/>
              </a:xfrm>
              <a:prstGeom prst="rect">
                <a:avLst/>
              </a:prstGeom>
              <a:noFill/>
              <a:ln w="19050">
                <a:solidFill>
                  <a:srgbClr val="6D6D6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7216BBD1-DA25-4BB4-84C8-3255658EED46}"/>
                  </a:ext>
                </a:extLst>
              </p:cNvPr>
              <p:cNvSpPr/>
              <p:nvPr/>
            </p:nvSpPr>
            <p:spPr bwMode="auto">
              <a:xfrm>
                <a:off x="-591128" y="3946526"/>
                <a:ext cx="193963" cy="193963"/>
              </a:xfrm>
              <a:prstGeom prst="rect">
                <a:avLst/>
              </a:prstGeom>
              <a:noFill/>
              <a:ln w="19050">
                <a:solidFill>
                  <a:srgbClr val="6D6D6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2EEFE8A-E4F2-46EB-8859-617BE084D6E0}"/>
                  </a:ext>
                </a:extLst>
              </p:cNvPr>
              <p:cNvSpPr/>
              <p:nvPr/>
            </p:nvSpPr>
            <p:spPr bwMode="auto">
              <a:xfrm>
                <a:off x="-357552" y="3703781"/>
                <a:ext cx="193963" cy="193963"/>
              </a:xfrm>
              <a:prstGeom prst="rect">
                <a:avLst/>
              </a:prstGeom>
              <a:noFill/>
              <a:ln w="19050">
                <a:solidFill>
                  <a:srgbClr val="6D6D6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3B73F2AD-C141-4494-B526-A1EEC51D0E35}"/>
                  </a:ext>
                </a:extLst>
              </p:cNvPr>
              <p:cNvSpPr/>
              <p:nvPr/>
            </p:nvSpPr>
            <p:spPr bwMode="auto">
              <a:xfrm>
                <a:off x="-357553" y="3946525"/>
                <a:ext cx="193963" cy="193963"/>
              </a:xfrm>
              <a:prstGeom prst="rect">
                <a:avLst/>
              </a:prstGeom>
              <a:noFill/>
              <a:ln w="19050">
                <a:solidFill>
                  <a:srgbClr val="6D6D6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cloud">
                <a:extLst>
                  <a:ext uri="{FF2B5EF4-FFF2-40B4-BE49-F238E27FC236}">
                    <a16:creationId xmlns:a16="http://schemas.microsoft.com/office/drawing/2014/main" id="{5524CA6D-113B-431D-A6B7-D7F9BBA6F579}"/>
                  </a:ext>
                </a:extLst>
              </p:cNvPr>
              <p:cNvSpPr>
                <a:spLocks noChangeAspect="1"/>
              </p:cNvSpPr>
              <p:nvPr/>
            </p:nvSpPr>
            <p:spPr bwMode="auto">
              <a:xfrm>
                <a:off x="-545306" y="3813480"/>
                <a:ext cx="335894" cy="21254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19050" cap="flat">
                <a:solidFill>
                  <a:srgbClr val="6D6D6D"/>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487FBF22-F355-477A-8745-F0BFB1172DA0}"/>
                </a:ext>
              </a:extLst>
            </p:cNvPr>
            <p:cNvGrpSpPr/>
            <p:nvPr/>
          </p:nvGrpSpPr>
          <p:grpSpPr>
            <a:xfrm>
              <a:off x="4004091" y="2038952"/>
              <a:ext cx="2671499" cy="586199"/>
              <a:chOff x="-958524" y="4138392"/>
              <a:chExt cx="4441210" cy="974521"/>
            </a:xfrm>
          </p:grpSpPr>
          <p:pic>
            <p:nvPicPr>
              <p:cNvPr id="27" name="Picture 26">
                <a:extLst>
                  <a:ext uri="{FF2B5EF4-FFF2-40B4-BE49-F238E27FC236}">
                    <a16:creationId xmlns:a16="http://schemas.microsoft.com/office/drawing/2014/main" id="{2EA4F2E6-2CF6-42FE-A9EA-7C420A8A8A6B}"/>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507362" y="4138392"/>
                <a:ext cx="1288181" cy="974521"/>
              </a:xfrm>
              <a:prstGeom prst="rect">
                <a:avLst/>
              </a:prstGeom>
            </p:spPr>
          </p:pic>
          <p:pic>
            <p:nvPicPr>
              <p:cNvPr id="28" name="Picture 27">
                <a:extLst>
                  <a:ext uri="{FF2B5EF4-FFF2-40B4-BE49-F238E27FC236}">
                    <a16:creationId xmlns:a16="http://schemas.microsoft.com/office/drawing/2014/main" id="{3943B52C-F3B4-4441-9D3B-B0E4D7DA3EF9}"/>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958524" y="4240769"/>
                <a:ext cx="997372" cy="837194"/>
              </a:xfrm>
              <a:prstGeom prst="rect">
                <a:avLst/>
              </a:prstGeom>
            </p:spPr>
          </p:pic>
          <p:pic>
            <p:nvPicPr>
              <p:cNvPr id="12" name="Picture 11">
                <a:extLst>
                  <a:ext uri="{FF2B5EF4-FFF2-40B4-BE49-F238E27FC236}">
                    <a16:creationId xmlns:a16="http://schemas.microsoft.com/office/drawing/2014/main" id="{31696299-CF4C-4877-9956-DD83B6B2AA9E}"/>
                  </a:ext>
                </a:extLst>
              </p:cNvPr>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2150282" y="4240769"/>
                <a:ext cx="1332404" cy="837192"/>
              </a:xfrm>
              <a:prstGeom prst="rect">
                <a:avLst/>
              </a:prstGeom>
            </p:spPr>
          </p:pic>
        </p:grpSp>
        <p:sp>
          <p:nvSpPr>
            <p:cNvPr id="88" name="TextBox 87">
              <a:extLst>
                <a:ext uri="{FF2B5EF4-FFF2-40B4-BE49-F238E27FC236}">
                  <a16:creationId xmlns:a16="http://schemas.microsoft.com/office/drawing/2014/main" id="{4332B4E5-B642-4F36-B150-C48AAA2C7903}"/>
                </a:ext>
              </a:extLst>
            </p:cNvPr>
            <p:cNvSpPr txBox="1"/>
            <p:nvPr/>
          </p:nvSpPr>
          <p:spPr>
            <a:xfrm>
              <a:off x="275425" y="2756085"/>
              <a:ext cx="1638298" cy="398864"/>
            </a:xfrm>
            <a:prstGeom prst="rect">
              <a:avLst/>
            </a:prstGeom>
            <a:noFill/>
          </p:spPr>
          <p:txBody>
            <a:bodyPr wrap="square" lIns="0" tIns="146283" rIns="0" bIns="146283" rtlCol="0" anchor="ctr">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Serviço de App</a:t>
              </a:r>
            </a:p>
          </p:txBody>
        </p:sp>
        <p:sp>
          <p:nvSpPr>
            <p:cNvPr id="89" name="TextBox 88">
              <a:extLst>
                <a:ext uri="{FF2B5EF4-FFF2-40B4-BE49-F238E27FC236}">
                  <a16:creationId xmlns:a16="http://schemas.microsoft.com/office/drawing/2014/main" id="{D217ACFD-DBB0-4DA7-9440-5D2DBEF4D491}"/>
                </a:ext>
              </a:extLst>
            </p:cNvPr>
            <p:cNvSpPr txBox="1"/>
            <p:nvPr/>
          </p:nvSpPr>
          <p:spPr>
            <a:xfrm>
              <a:off x="2035374" y="2756085"/>
              <a:ext cx="1647646" cy="398864"/>
            </a:xfrm>
            <a:prstGeom prst="rect">
              <a:avLst/>
            </a:prstGeom>
            <a:noFill/>
          </p:spPr>
          <p:txBody>
            <a:bodyPr wrap="square" lIns="0" tIns="146283" rIns="0" bIns="146283" rtlCol="0" anchor="ctr">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Service Fabric</a:t>
              </a:r>
            </a:p>
          </p:txBody>
        </p:sp>
        <p:sp>
          <p:nvSpPr>
            <p:cNvPr id="90" name="TextBox 89">
              <a:extLst>
                <a:ext uri="{FF2B5EF4-FFF2-40B4-BE49-F238E27FC236}">
                  <a16:creationId xmlns:a16="http://schemas.microsoft.com/office/drawing/2014/main" id="{51F8C15D-F016-4A4D-808B-5793C901E496}"/>
                </a:ext>
              </a:extLst>
            </p:cNvPr>
            <p:cNvSpPr txBox="1"/>
            <p:nvPr/>
          </p:nvSpPr>
          <p:spPr>
            <a:xfrm>
              <a:off x="4129402" y="2756085"/>
              <a:ext cx="2276856" cy="398864"/>
            </a:xfrm>
            <a:prstGeom prst="rect">
              <a:avLst/>
            </a:prstGeom>
            <a:noFill/>
          </p:spPr>
          <p:txBody>
            <a:bodyPr wrap="square" lIns="0" tIns="146283" rIns="0" bIns="146283" rtlCol="0" anchor="ctr">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Serviço de contêiner Azure</a:t>
              </a:r>
            </a:p>
          </p:txBody>
        </p:sp>
        <p:sp>
          <p:nvSpPr>
            <p:cNvPr id="91" name="TextBox 90">
              <a:extLst>
                <a:ext uri="{FF2B5EF4-FFF2-40B4-BE49-F238E27FC236}">
                  <a16:creationId xmlns:a16="http://schemas.microsoft.com/office/drawing/2014/main" id="{05EA606B-52BF-4717-A44B-4A969E71E601}"/>
                </a:ext>
              </a:extLst>
            </p:cNvPr>
            <p:cNvSpPr txBox="1"/>
            <p:nvPr/>
          </p:nvSpPr>
          <p:spPr>
            <a:xfrm>
              <a:off x="6863350" y="2756085"/>
              <a:ext cx="2276856" cy="398864"/>
            </a:xfrm>
            <a:prstGeom prst="rect">
              <a:avLst/>
            </a:prstGeom>
            <a:noFill/>
          </p:spPr>
          <p:txBody>
            <a:bodyPr wrap="square" lIns="0" tIns="146283" rIns="0" bIns="146283" rtlCol="0" anchor="ctr">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Instância do contêiner Azure</a:t>
              </a:r>
            </a:p>
          </p:txBody>
        </p:sp>
        <p:sp>
          <p:nvSpPr>
            <p:cNvPr id="92" name="TextBox 91">
              <a:extLst>
                <a:ext uri="{FF2B5EF4-FFF2-40B4-BE49-F238E27FC236}">
                  <a16:creationId xmlns:a16="http://schemas.microsoft.com/office/drawing/2014/main" id="{7E03C41D-F6A4-4B1D-8595-7498A77F545A}"/>
                </a:ext>
              </a:extLst>
            </p:cNvPr>
            <p:cNvSpPr txBox="1"/>
            <p:nvPr/>
          </p:nvSpPr>
          <p:spPr>
            <a:xfrm>
              <a:off x="9583253" y="2756085"/>
              <a:ext cx="2276856" cy="398864"/>
            </a:xfrm>
            <a:prstGeom prst="rect">
              <a:avLst/>
            </a:prstGeom>
            <a:noFill/>
          </p:spPr>
          <p:txBody>
            <a:bodyPr wrap="square" lIns="0" tIns="146283" rIns="0" bIns="146283" rtlCol="0" anchor="ctr">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3</a:t>
              </a:r>
              <a:r>
                <a:rPr kumimoji="0" lang="en-US" sz="1600" b="0" i="0" u="none" strike="noStrike" kern="1200" cap="none" spc="0" normalizeH="0" baseline="3000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RD </a:t>
              </a:r>
              <a:r>
                <a:rPr kumimoji="0" lang="en-US" sz="1600" b="0" i="0" u="none" strike="noStrike" kern="1200" cap="none" spc="0" normalizeH="0" baseline="0" noProof="0" dirty="0">
                  <a:ln>
                    <a:noFill/>
                  </a:ln>
                  <a:gradFill>
                    <a:gsLst>
                      <a:gs pos="0">
                        <a:srgbClr val="0078D7"/>
                      </a:gs>
                      <a:gs pos="100000">
                        <a:srgbClr val="0078D7"/>
                      </a:gs>
                    </a:gsLst>
                    <a:lin ang="5400000" scaled="0"/>
                  </a:gradFill>
                  <a:effectLst/>
                  <a:uLnTx/>
                  <a:uFillTx/>
                  <a:latin typeface="Segoe UI Semilight"/>
                  <a:ea typeface="+mn-ea"/>
                  <a:cs typeface="Segoe UI" pitchFamily="34" charset="0"/>
                </a:rPr>
                <a:t>Party </a:t>
              </a:r>
            </a:p>
          </p:txBody>
        </p:sp>
        <p:grpSp>
          <p:nvGrpSpPr>
            <p:cNvPr id="30" name="Group 29">
              <a:extLst>
                <a:ext uri="{FF2B5EF4-FFF2-40B4-BE49-F238E27FC236}">
                  <a16:creationId xmlns:a16="http://schemas.microsoft.com/office/drawing/2014/main" id="{F38A8011-C6D4-43B4-994D-DE1BAD713895}"/>
                </a:ext>
              </a:extLst>
            </p:cNvPr>
            <p:cNvGrpSpPr/>
            <p:nvPr/>
          </p:nvGrpSpPr>
          <p:grpSpPr>
            <a:xfrm>
              <a:off x="9915558" y="2033509"/>
              <a:ext cx="1612247" cy="633025"/>
              <a:chOff x="10216448" y="2434533"/>
              <a:chExt cx="1146559" cy="450179"/>
            </a:xfrm>
          </p:grpSpPr>
          <p:pic>
            <p:nvPicPr>
              <p:cNvPr id="1026" name="Picture 2" descr="Image result for openshift logo">
                <a:extLst>
                  <a:ext uri="{FF2B5EF4-FFF2-40B4-BE49-F238E27FC236}">
                    <a16:creationId xmlns:a16="http://schemas.microsoft.com/office/drawing/2014/main" id="{899265F5-25C6-4C1F-9E76-BDE6740912BD}"/>
                  </a:ext>
                </a:extLst>
              </p:cNvPr>
              <p:cNvPicPr>
                <a:picLocks noChangeAspect="1" noChangeArrowheads="1"/>
              </p:cNvPicPr>
              <p:nvPr/>
            </p:nvPicPr>
            <p:blipFill>
              <a:blip r:embed="rId8" cstate="email">
                <a:grayscl/>
                <a:extLst>
                  <a:ext uri="{28A0092B-C50C-407E-A947-70E740481C1C}">
                    <a14:useLocalDpi xmlns:a14="http://schemas.microsoft.com/office/drawing/2010/main"/>
                  </a:ext>
                </a:extLst>
              </a:blip>
              <a:srcRect/>
              <a:stretch>
                <a:fillRect/>
              </a:stretch>
            </p:blipFill>
            <p:spPr bwMode="auto">
              <a:xfrm>
                <a:off x="10216448" y="2434533"/>
                <a:ext cx="421468" cy="4501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C9AFC88-B570-47C7-A36B-7B415D587F90}"/>
                  </a:ext>
                </a:extLst>
              </p:cNvPr>
              <p:cNvPicPr>
                <a:picLocks noChangeAspect="1"/>
              </p:cNvPicPr>
              <p:nvPr/>
            </p:nvPicPr>
            <p:blipFill>
              <a:blip r:embed="rId9" cstate="email">
                <a:grayscl/>
                <a:extLst>
                  <a:ext uri="{28A0092B-C50C-407E-A947-70E740481C1C}">
                    <a14:useLocalDpi xmlns:a14="http://schemas.microsoft.com/office/drawing/2010/main"/>
                  </a:ext>
                </a:extLst>
              </a:blip>
              <a:stretch>
                <a:fillRect/>
              </a:stretch>
            </p:blipFill>
            <p:spPr>
              <a:xfrm>
                <a:off x="10958810" y="2445092"/>
                <a:ext cx="404197" cy="429060"/>
              </a:xfrm>
              <a:prstGeom prst="rect">
                <a:avLst/>
              </a:prstGeom>
            </p:spPr>
          </p:pic>
        </p:grpSp>
        <p:pic>
          <p:nvPicPr>
            <p:cNvPr id="94" name="Picture 93">
              <a:extLst>
                <a:ext uri="{FF2B5EF4-FFF2-40B4-BE49-F238E27FC236}">
                  <a16:creationId xmlns:a16="http://schemas.microsoft.com/office/drawing/2014/main" id="{F19002BD-3687-4BFE-A27C-623A0337F0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38602" y="1869727"/>
              <a:ext cx="502301" cy="502301"/>
            </a:xfrm>
            <a:prstGeom prst="rect">
              <a:avLst/>
            </a:prstGeom>
          </p:spPr>
        </p:pic>
        <p:sp>
          <p:nvSpPr>
            <p:cNvPr id="83" name="Freeform: Shape 82">
              <a:extLst>
                <a:ext uri="{FF2B5EF4-FFF2-40B4-BE49-F238E27FC236}">
                  <a16:creationId xmlns:a16="http://schemas.microsoft.com/office/drawing/2014/main" id="{5CF871B2-6859-4436-894D-D95F6D3EB0A9}"/>
                </a:ext>
              </a:extLst>
            </p:cNvPr>
            <p:cNvSpPr/>
            <p:nvPr/>
          </p:nvSpPr>
          <p:spPr bwMode="auto">
            <a:xfrm>
              <a:off x="2035291" y="3163826"/>
              <a:ext cx="164781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4" name="Freeform: Shape 83">
              <a:extLst>
                <a:ext uri="{FF2B5EF4-FFF2-40B4-BE49-F238E27FC236}">
                  <a16:creationId xmlns:a16="http://schemas.microsoft.com/office/drawing/2014/main" id="{69E40BDF-7360-44D7-8E61-AE62E3BA063B}"/>
                </a:ext>
              </a:extLst>
            </p:cNvPr>
            <p:cNvSpPr/>
            <p:nvPr/>
          </p:nvSpPr>
          <p:spPr bwMode="auto">
            <a:xfrm>
              <a:off x="275343" y="3163826"/>
              <a:ext cx="163846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5" name="Freeform: Shape 84">
              <a:extLst>
                <a:ext uri="{FF2B5EF4-FFF2-40B4-BE49-F238E27FC236}">
                  <a16:creationId xmlns:a16="http://schemas.microsoft.com/office/drawing/2014/main" id="{1944AB98-D9A2-43B3-BDE5-7EB88C8AF2FB}"/>
                </a:ext>
              </a:extLst>
            </p:cNvPr>
            <p:cNvSpPr/>
            <p:nvPr/>
          </p:nvSpPr>
          <p:spPr bwMode="auto">
            <a:xfrm>
              <a:off x="3804790" y="3163826"/>
              <a:ext cx="29260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1AC64B79-E676-4D89-AABF-3A61E989DE6E}"/>
                </a:ext>
              </a:extLst>
            </p:cNvPr>
            <p:cNvSpPr/>
            <p:nvPr/>
          </p:nvSpPr>
          <p:spPr bwMode="auto">
            <a:xfrm>
              <a:off x="6863350" y="3163826"/>
              <a:ext cx="227708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7" name="Freeform: Shape 86">
              <a:extLst>
                <a:ext uri="{FF2B5EF4-FFF2-40B4-BE49-F238E27FC236}">
                  <a16:creationId xmlns:a16="http://schemas.microsoft.com/office/drawing/2014/main" id="{7A69C1B6-3542-4C44-B15E-B310ABC8C2BD}"/>
                </a:ext>
              </a:extLst>
            </p:cNvPr>
            <p:cNvSpPr/>
            <p:nvPr/>
          </p:nvSpPr>
          <p:spPr bwMode="auto">
            <a:xfrm>
              <a:off x="9258641" y="3163826"/>
              <a:ext cx="29260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254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49B56571-7DF0-4923-9C3C-30CD585E9AB5}"/>
                </a:ext>
              </a:extLst>
            </p:cNvPr>
            <p:cNvGrpSpPr/>
            <p:nvPr/>
          </p:nvGrpSpPr>
          <p:grpSpPr>
            <a:xfrm>
              <a:off x="7667046" y="2011680"/>
              <a:ext cx="669465" cy="599819"/>
              <a:chOff x="10790238" y="3665153"/>
              <a:chExt cx="914400" cy="819272"/>
            </a:xfrm>
          </p:grpSpPr>
          <p:sp>
            <p:nvSpPr>
              <p:cNvPr id="60" name="cloud">
                <a:extLst>
                  <a:ext uri="{FF2B5EF4-FFF2-40B4-BE49-F238E27FC236}">
                    <a16:creationId xmlns:a16="http://schemas.microsoft.com/office/drawing/2014/main" id="{DC36043A-1D77-45DC-9EDD-4EBBF986F45A}"/>
                  </a:ext>
                </a:extLst>
              </p:cNvPr>
              <p:cNvSpPr>
                <a:spLocks noChangeAspect="1"/>
              </p:cNvSpPr>
              <p:nvPr/>
            </p:nvSpPr>
            <p:spPr bwMode="auto">
              <a:xfrm>
                <a:off x="10790238" y="3665153"/>
                <a:ext cx="914400" cy="5786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19050" cap="flat">
                <a:solidFill>
                  <a:srgbClr val="6D6D6D"/>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8633EE6D-1045-46AD-8CA5-640E955E935A}"/>
                  </a:ext>
                </a:extLst>
              </p:cNvPr>
              <p:cNvGrpSpPr/>
              <p:nvPr/>
            </p:nvGrpSpPr>
            <p:grpSpPr>
              <a:xfrm>
                <a:off x="11009154" y="3905173"/>
                <a:ext cx="476568" cy="579252"/>
                <a:chOff x="10984548" y="3893111"/>
                <a:chExt cx="525780" cy="671269"/>
              </a:xfrm>
            </p:grpSpPr>
            <p:sp>
              <p:nvSpPr>
                <p:cNvPr id="7" name="Rectangle 6">
                  <a:extLst>
                    <a:ext uri="{FF2B5EF4-FFF2-40B4-BE49-F238E27FC236}">
                      <a16:creationId xmlns:a16="http://schemas.microsoft.com/office/drawing/2014/main" id="{95C5ED30-CE00-4372-B504-DFA85406413C}"/>
                    </a:ext>
                  </a:extLst>
                </p:cNvPr>
                <p:cNvSpPr/>
                <p:nvPr/>
              </p:nvSpPr>
              <p:spPr bwMode="auto">
                <a:xfrm>
                  <a:off x="10984548" y="4038600"/>
                  <a:ext cx="525780" cy="525780"/>
                </a:xfrm>
                <a:prstGeom prst="rect">
                  <a:avLst/>
                </a:prstGeom>
                <a:solidFill>
                  <a:schemeClr val="bg2"/>
                </a:solidFill>
                <a:ln w="19050"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2F3552A3-6737-40C9-A751-61A47CBBE89F}"/>
                    </a:ext>
                  </a:extLst>
                </p:cNvPr>
                <p:cNvSpPr/>
                <p:nvPr/>
              </p:nvSpPr>
              <p:spPr bwMode="auto">
                <a:xfrm>
                  <a:off x="11064558" y="4118610"/>
                  <a:ext cx="365760" cy="365760"/>
                </a:xfrm>
                <a:prstGeom prst="rect">
                  <a:avLst/>
                </a:prstGeom>
                <a:solidFill>
                  <a:schemeClr val="bg2"/>
                </a:solidFill>
                <a:ln w="19050" cap="flat">
                  <a:solidFill>
                    <a:srgbClr val="6D6D6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 name="Freeform: Shape 9">
                  <a:extLst>
                    <a:ext uri="{FF2B5EF4-FFF2-40B4-BE49-F238E27FC236}">
                      <a16:creationId xmlns:a16="http://schemas.microsoft.com/office/drawing/2014/main" id="{2DBD4FB0-15F8-4876-907D-220BE6B40E24}"/>
                    </a:ext>
                  </a:extLst>
                </p:cNvPr>
                <p:cNvSpPr/>
                <p:nvPr/>
              </p:nvSpPr>
              <p:spPr bwMode="auto">
                <a:xfrm>
                  <a:off x="11186795" y="4114800"/>
                  <a:ext cx="0" cy="374904"/>
                </a:xfrm>
                <a:custGeom>
                  <a:avLst/>
                  <a:gdLst>
                    <a:gd name="connsiteX0" fmla="*/ 0 w 0"/>
                    <a:gd name="connsiteY0" fmla="*/ 0 h 388620"/>
                    <a:gd name="connsiteX1" fmla="*/ 0 w 0"/>
                    <a:gd name="connsiteY1" fmla="*/ 388620 h 388620"/>
                  </a:gdLst>
                  <a:ahLst/>
                  <a:cxnLst>
                    <a:cxn ang="0">
                      <a:pos x="connsiteX0" y="connsiteY0"/>
                    </a:cxn>
                    <a:cxn ang="0">
                      <a:pos x="connsiteX1" y="connsiteY1"/>
                    </a:cxn>
                  </a:cxnLst>
                  <a:rect l="l" t="t" r="r" b="b"/>
                  <a:pathLst>
                    <a:path h="388620">
                      <a:moveTo>
                        <a:pt x="0" y="0"/>
                      </a:moveTo>
                      <a:lnTo>
                        <a:pt x="0" y="388620"/>
                      </a:lnTo>
                    </a:path>
                  </a:pathLst>
                </a:custGeom>
                <a:solidFill>
                  <a:schemeClr val="bg2"/>
                </a:solidFill>
                <a:ln w="19050" cap="flat">
                  <a:solidFill>
                    <a:srgbClr val="6D6D6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1" name="Freeform: Shape 60">
                  <a:extLst>
                    <a:ext uri="{FF2B5EF4-FFF2-40B4-BE49-F238E27FC236}">
                      <a16:creationId xmlns:a16="http://schemas.microsoft.com/office/drawing/2014/main" id="{B1C1FEA7-49BE-4BB9-9FC6-9991DF90CEBE}"/>
                    </a:ext>
                  </a:extLst>
                </p:cNvPr>
                <p:cNvSpPr/>
                <p:nvPr/>
              </p:nvSpPr>
              <p:spPr bwMode="auto">
                <a:xfrm>
                  <a:off x="11320145" y="4114800"/>
                  <a:ext cx="0" cy="374904"/>
                </a:xfrm>
                <a:custGeom>
                  <a:avLst/>
                  <a:gdLst>
                    <a:gd name="connsiteX0" fmla="*/ 0 w 0"/>
                    <a:gd name="connsiteY0" fmla="*/ 0 h 388620"/>
                    <a:gd name="connsiteX1" fmla="*/ 0 w 0"/>
                    <a:gd name="connsiteY1" fmla="*/ 388620 h 388620"/>
                  </a:gdLst>
                  <a:ahLst/>
                  <a:cxnLst>
                    <a:cxn ang="0">
                      <a:pos x="connsiteX0" y="connsiteY0"/>
                    </a:cxn>
                    <a:cxn ang="0">
                      <a:pos x="connsiteX1" y="connsiteY1"/>
                    </a:cxn>
                  </a:cxnLst>
                  <a:rect l="l" t="t" r="r" b="b"/>
                  <a:pathLst>
                    <a:path h="388620">
                      <a:moveTo>
                        <a:pt x="0" y="0"/>
                      </a:moveTo>
                      <a:lnTo>
                        <a:pt x="0" y="388620"/>
                      </a:lnTo>
                    </a:path>
                  </a:pathLst>
                </a:custGeom>
                <a:solidFill>
                  <a:schemeClr val="bg2"/>
                </a:solidFill>
                <a:ln w="19050" cap="flat">
                  <a:solidFill>
                    <a:srgbClr val="6D6D6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62" name="arrow">
                  <a:extLst>
                    <a:ext uri="{FF2B5EF4-FFF2-40B4-BE49-F238E27FC236}">
                      <a16:creationId xmlns:a16="http://schemas.microsoft.com/office/drawing/2014/main" id="{8E18CF32-E03D-43A7-A852-B7DCF4FB1051}"/>
                    </a:ext>
                  </a:extLst>
                </p:cNvPr>
                <p:cNvSpPr>
                  <a:spLocks noChangeAspect="1" noEditPoints="1"/>
                </p:cNvSpPr>
                <p:nvPr/>
              </p:nvSpPr>
              <p:spPr bwMode="auto">
                <a:xfrm rot="16200000">
                  <a:off x="11148344" y="3900764"/>
                  <a:ext cx="198186" cy="1828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2"/>
                </a:solidFill>
                <a:ln w="19050" cap="flat">
                  <a:solidFill>
                    <a:srgbClr val="6D6D6D"/>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83639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38703E-6 2.88697E-6 L 0.04353 2.88697E-6 " pathEditMode="relative" rAng="0" ptsTypes="AA">
                                      <p:cBhvr>
                                        <p:cTn id="9" dur="750" spd="-100000" fill="hold"/>
                                        <p:tgtEl>
                                          <p:spTgt spid="2"/>
                                        </p:tgtEl>
                                        <p:attrNameLst>
                                          <p:attrName>ppt_x</p:attrName>
                                          <p:attrName>ppt_y</p:attrName>
                                        </p:attrNameLst>
                                      </p:cBhvr>
                                      <p:rCtr x="2170"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nodeType="withEffect">
                                  <p:stCondLst>
                                    <p:cond delay="0"/>
                                  </p:stCondLst>
                                  <p:childTnLst>
                                    <p:animMotion origin="layout" path="M 0 -3.85837E-6 L 0 0.05084 " pathEditMode="relative" rAng="0" ptsTypes="AA">
                                      <p:cBhvr>
                                        <p:cTn id="19" dur="750" spd="-100000" fill="hold"/>
                                        <p:tgtEl>
                                          <p:spTgt spid="55"/>
                                        </p:tgtEl>
                                        <p:attrNameLst>
                                          <p:attrName>ppt_x</p:attrName>
                                          <p:attrName>ppt_y</p:attrName>
                                        </p:attrNameLst>
                                      </p:cBhvr>
                                      <p:rCtr x="0" y="2542"/>
                                    </p:animMotion>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42" presetClass="path" presetSubtype="0" decel="100000" fill="hold" nodeType="withEffect">
                                  <p:stCondLst>
                                    <p:cond delay="0"/>
                                  </p:stCondLst>
                                  <p:childTnLst>
                                    <p:animMotion origin="layout" path="M -3.54098E-6 3.27735E-6 L -3.54098E-6 0.05084 " pathEditMode="relative" rAng="0" ptsTypes="AA">
                                      <p:cBhvr>
                                        <p:cTn id="25" dur="750" spd="-100000" fill="hold"/>
                                        <p:tgtEl>
                                          <p:spTgt spid="6"/>
                                        </p:tgtEl>
                                        <p:attrNameLst>
                                          <p:attrName>ppt_x</p:attrName>
                                          <p:attrName>ppt_y</p:attrName>
                                        </p:attrNameLst>
                                      </p:cBhvr>
                                      <p:rCtr x="0" y="2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312664"/>
            <a:ext cx="12057380" cy="898600"/>
          </a:xfrm>
        </p:spPr>
        <p:txBody>
          <a:bodyPr/>
          <a:lstStyle/>
          <a:p>
            <a:r>
              <a:rPr lang="en-US" spc="0" dirty="0"/>
              <a:t>Containers</a:t>
            </a:r>
            <a:br>
              <a:rPr lang="en-US" spc="0" dirty="0"/>
            </a:br>
            <a:r>
              <a:rPr lang="en-US" sz="2800" spc="0" dirty="0" err="1">
                <a:gradFill>
                  <a:gsLst>
                    <a:gs pos="7619">
                      <a:srgbClr val="00188F"/>
                    </a:gs>
                    <a:gs pos="35000">
                      <a:srgbClr val="00188F"/>
                    </a:gs>
                  </a:gsLst>
                  <a:lin ang="5400000" scaled="0"/>
                </a:gradFill>
              </a:rPr>
              <a:t>Ambiente</a:t>
            </a:r>
            <a:r>
              <a:rPr lang="en-US" sz="2800" spc="0" dirty="0">
                <a:gradFill>
                  <a:gsLst>
                    <a:gs pos="7619">
                      <a:srgbClr val="00188F"/>
                    </a:gs>
                    <a:gs pos="35000">
                      <a:srgbClr val="00188F"/>
                    </a:gs>
                  </a:gsLst>
                  <a:lin ang="5400000" scaled="0"/>
                </a:gradFill>
              </a:rPr>
              <a:t> </a:t>
            </a:r>
            <a:r>
              <a:rPr lang="en-US" sz="2800" spc="0" dirty="0" err="1">
                <a:gradFill>
                  <a:gsLst>
                    <a:gs pos="7619">
                      <a:srgbClr val="00188F"/>
                    </a:gs>
                    <a:gs pos="35000">
                      <a:srgbClr val="00188F"/>
                    </a:gs>
                  </a:gsLst>
                  <a:lin ang="5400000" scaled="0"/>
                </a:gradFill>
              </a:rPr>
              <a:t>isolado</a:t>
            </a:r>
            <a:r>
              <a:rPr lang="en-US" sz="2800" spc="0" dirty="0">
                <a:gradFill>
                  <a:gsLst>
                    <a:gs pos="7619">
                      <a:srgbClr val="00188F"/>
                    </a:gs>
                    <a:gs pos="35000">
                      <a:srgbClr val="00188F"/>
                    </a:gs>
                  </a:gsLst>
                  <a:lin ang="5400000" scaled="0"/>
                </a:gradFill>
              </a:rPr>
              <a:t> de runtime para </a:t>
            </a:r>
            <a:r>
              <a:rPr lang="en-US" sz="2800" spc="0" dirty="0" err="1">
                <a:gradFill>
                  <a:gsLst>
                    <a:gs pos="7619">
                      <a:srgbClr val="00188F"/>
                    </a:gs>
                    <a:gs pos="35000">
                      <a:srgbClr val="00188F"/>
                    </a:gs>
                  </a:gsLst>
                  <a:lin ang="5400000" scaled="0"/>
                </a:gradFill>
              </a:rPr>
              <a:t>aplicações</a:t>
            </a:r>
            <a:r>
              <a:rPr lang="en-US" sz="2800" spc="0">
                <a:gradFill>
                  <a:gsLst>
                    <a:gs pos="7619">
                      <a:srgbClr val="00188F"/>
                    </a:gs>
                    <a:gs pos="35000">
                      <a:srgbClr val="00188F"/>
                    </a:gs>
                  </a:gsLst>
                  <a:lin ang="5400000" scaled="0"/>
                </a:gradFill>
              </a:rPr>
              <a:t> hospedadas</a:t>
            </a:r>
            <a:endParaRPr lang="en-US" spc="0" dirty="0">
              <a:gradFill>
                <a:gsLst>
                  <a:gs pos="7619">
                    <a:srgbClr val="00188F"/>
                  </a:gs>
                  <a:gs pos="35000">
                    <a:srgbClr val="00188F"/>
                  </a:gs>
                </a:gsLst>
                <a:lin ang="5400000" scaled="0"/>
              </a:gradFill>
            </a:endParaRPr>
          </a:p>
        </p:txBody>
      </p:sp>
      <p:sp>
        <p:nvSpPr>
          <p:cNvPr id="645" name="Rectangle 644"/>
          <p:cNvSpPr/>
          <p:nvPr/>
        </p:nvSpPr>
        <p:spPr>
          <a:xfrm>
            <a:off x="274320" y="1663379"/>
            <a:ext cx="6402454" cy="3830161"/>
          </a:xfrm>
          <a:prstGeom prst="rect">
            <a:avLst/>
          </a:prstGeom>
          <a:noFill/>
          <a:ln w="12700" cap="flat" cmpd="sng" algn="ctr">
            <a:noFill/>
            <a:prstDash val="solid"/>
            <a:miter lim="800000"/>
          </a:ln>
          <a:effectLst/>
        </p:spPr>
        <p:txBody>
          <a:bodyPr lIns="182880" tIns="182880" rIns="182880" bIns="9144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584">
              <a:lnSpc>
                <a:spcPct val="90000"/>
              </a:lnSpc>
              <a:spcBef>
                <a:spcPts val="306"/>
              </a:spcBef>
              <a:spcAft>
                <a:spcPts val="612"/>
              </a:spcAft>
              <a:buClr>
                <a:srgbClr val="EFEFEF"/>
              </a:buClr>
            </a:pPr>
            <a:r>
              <a:rPr lang="en-US" sz="1900" b="1" dirty="0" err="1">
                <a:gradFill>
                  <a:gsLst>
                    <a:gs pos="7619">
                      <a:srgbClr val="00188F"/>
                    </a:gs>
                    <a:gs pos="35000">
                      <a:srgbClr val="00188F"/>
                    </a:gs>
                  </a:gsLst>
                  <a:lin ang="5400000" scaled="0"/>
                </a:gradFill>
                <a:cs typeface="Segoe UI" pitchFamily="34" charset="0"/>
              </a:rPr>
              <a:t>Dependencias</a:t>
            </a:r>
            <a:r>
              <a:rPr lang="en-US" sz="1900" b="1" dirty="0">
                <a:gradFill>
                  <a:gsLst>
                    <a:gs pos="7619">
                      <a:srgbClr val="00188F"/>
                    </a:gs>
                    <a:gs pos="35000">
                      <a:srgbClr val="00188F"/>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Cada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aplicação</a:t>
            </a:r>
            <a:r>
              <a:rPr lang="en-US" sz="1900" dirty="0">
                <a:gradFill>
                  <a:gsLst>
                    <a:gs pos="19048">
                      <a:schemeClr val="tx1"/>
                    </a:gs>
                    <a:gs pos="65000">
                      <a:schemeClr val="tx1"/>
                    </a:gs>
                  </a:gsLst>
                  <a:lin ang="5400000" scaled="0"/>
                </a:gradFill>
                <a:cs typeface="Segoe UI" pitchFamily="34" charset="0"/>
              </a:rPr>
              <a:t> tem </a:t>
            </a:r>
            <a:r>
              <a:rPr lang="en-US" sz="1900" dirty="0" err="1">
                <a:gradFill>
                  <a:gsLst>
                    <a:gs pos="19048">
                      <a:schemeClr val="tx1"/>
                    </a:gs>
                    <a:gs pos="65000">
                      <a:schemeClr val="tx1"/>
                    </a:gs>
                  </a:gsLst>
                  <a:lin ang="5400000" scaled="0"/>
                </a:gradFill>
                <a:cs typeface="Segoe UI" pitchFamily="34" charset="0"/>
              </a:rPr>
              <a:t>suas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próprias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dependências</a:t>
            </a:r>
            <a:r>
              <a:rPr lang="en-US" sz="1900" dirty="0">
                <a:gradFill>
                  <a:gsLst>
                    <a:gs pos="19048">
                      <a:schemeClr val="tx1"/>
                    </a:gs>
                    <a:gs pos="65000">
                      <a:schemeClr val="tx1"/>
                    </a:gs>
                  </a:gsLst>
                  <a:lin ang="5400000" scaled="0"/>
                </a:gradFill>
                <a:cs typeface="Segoe UI" pitchFamily="34" charset="0"/>
              </a:rPr>
              <a:t> que </a:t>
            </a:r>
            <a:r>
              <a:rPr lang="en-US" sz="1900" dirty="0" err="1">
                <a:gradFill>
                  <a:gsLst>
                    <a:gs pos="19048">
                      <a:schemeClr val="tx1"/>
                    </a:gs>
                    <a:gs pos="65000">
                      <a:schemeClr val="tx1"/>
                    </a:gs>
                  </a:gsLst>
                  <a:lin ang="5400000" scaled="0"/>
                </a:gradFill>
                <a:cs typeface="Segoe UI" pitchFamily="34" charset="0"/>
              </a:rPr>
              <a:t>incluem</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tanto</a:t>
            </a:r>
            <a:r>
              <a:rPr lang="en-US" sz="1900" dirty="0">
                <a:gradFill>
                  <a:gsLst>
                    <a:gs pos="19048">
                      <a:schemeClr val="tx1"/>
                    </a:gs>
                    <a:gs pos="65000">
                      <a:schemeClr val="tx1"/>
                    </a:gs>
                  </a:gsLst>
                  <a:lin ang="5400000" scaled="0"/>
                </a:gradFill>
                <a:cs typeface="Segoe UI" pitchFamily="34" charset="0"/>
              </a:rPr>
              <a:t> software (</a:t>
            </a:r>
            <a:r>
              <a:rPr lang="en-US" sz="1900" dirty="0" err="1">
                <a:gradFill>
                  <a:gsLst>
                    <a:gs pos="19048">
                      <a:schemeClr val="tx1"/>
                    </a:gs>
                    <a:gs pos="65000">
                      <a:schemeClr val="tx1"/>
                    </a:gs>
                  </a:gsLst>
                  <a:lin ang="5400000" scaled="0"/>
                </a:gradFill>
                <a:cs typeface="Segoe UI" pitchFamily="34" charset="0"/>
              </a:rPr>
              <a:t>serviços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bibliotecas</a:t>
            </a:r>
            <a:r>
              <a:rPr lang="en-US" sz="1900" dirty="0">
                <a:gradFill>
                  <a:gsLst>
                    <a:gs pos="19048">
                      <a:schemeClr val="tx1"/>
                    </a:gs>
                    <a:gs pos="65000">
                      <a:schemeClr val="tx1"/>
                    </a:gs>
                  </a:gsLst>
                  <a:lin ang="5400000" scaled="0"/>
                </a:gradFill>
                <a:cs typeface="Segoe UI" pitchFamily="34" charset="0"/>
              </a:rPr>
              <a:t>) e hardware (CPU, </a:t>
            </a:r>
            <a:r>
              <a:rPr lang="en-US" sz="1900" dirty="0" err="1">
                <a:gradFill>
                  <a:gsLst>
                    <a:gs pos="19048">
                      <a:schemeClr val="tx1"/>
                    </a:gs>
                    <a:gs pos="65000">
                      <a:schemeClr val="tx1"/>
                    </a:gs>
                  </a:gsLst>
                  <a:lin ang="5400000" scaled="0"/>
                </a:gradFill>
                <a:cs typeface="Segoe UI" pitchFamily="34" charset="0"/>
              </a:rPr>
              <a:t>memória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armazenamento</a:t>
            </a:r>
            <a:r>
              <a:rPr lang="en-US" sz="1900" dirty="0">
                <a:gradFill>
                  <a:gsLst>
                    <a:gs pos="19048">
                      <a:schemeClr val="tx1"/>
                    </a:gs>
                    <a:gs pos="65000">
                      <a:schemeClr val="tx1"/>
                    </a:gs>
                  </a:gsLst>
                  <a:lin ang="5400000" scaled="0"/>
                </a:gradFill>
                <a:cs typeface="Segoe UI" pitchFamily="34" charset="0"/>
              </a:rPr>
              <a:t>). </a:t>
            </a:r>
          </a:p>
          <a:p>
            <a:pPr marL="0" lvl="1" defTabSz="471584">
              <a:lnSpc>
                <a:spcPct val="90000"/>
              </a:lnSpc>
              <a:spcBef>
                <a:spcPts val="306"/>
              </a:spcBef>
              <a:spcAft>
                <a:spcPts val="612"/>
              </a:spcAft>
              <a:buClr>
                <a:srgbClr val="EFEFEF"/>
              </a:buClr>
            </a:pPr>
            <a:r>
              <a:rPr lang="en-US" sz="1900" b="1" dirty="0" err="1">
                <a:gradFill>
                  <a:gsLst>
                    <a:gs pos="7619">
                      <a:srgbClr val="00188F"/>
                    </a:gs>
                    <a:gs pos="35000">
                      <a:srgbClr val="00188F"/>
                    </a:gs>
                  </a:gsLst>
                  <a:lin ang="5400000" scaled="0"/>
                </a:gradFill>
                <a:cs typeface="Segoe UI" pitchFamily="34" charset="0"/>
              </a:rPr>
              <a:t>Virtualização</a:t>
            </a:r>
            <a:r>
              <a:rPr lang="en-US" sz="1900" b="1" dirty="0">
                <a:gradFill>
                  <a:gsLst>
                    <a:gs pos="7619">
                      <a:srgbClr val="00188F"/>
                    </a:gs>
                    <a:gs pos="35000">
                      <a:srgbClr val="00188F"/>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Mecanismo</a:t>
            </a:r>
            <a:r>
              <a:rPr lang="en-US" sz="1900" dirty="0">
                <a:gradFill>
                  <a:gsLst>
                    <a:gs pos="19048">
                      <a:schemeClr val="tx1"/>
                    </a:gs>
                    <a:gs pos="65000">
                      <a:schemeClr val="tx1"/>
                    </a:gs>
                  </a:gsLst>
                  <a:lin ang="5400000" scaled="0"/>
                </a:gradFill>
                <a:cs typeface="Segoe UI" pitchFamily="34" charset="0"/>
              </a:rPr>
              <a:t> de container é um </a:t>
            </a:r>
            <a:r>
              <a:rPr lang="en-US" sz="1900" dirty="0" err="1">
                <a:gradFill>
                  <a:gsLst>
                    <a:gs pos="19048">
                      <a:schemeClr val="tx1"/>
                    </a:gs>
                    <a:gs pos="65000">
                      <a:schemeClr val="tx1"/>
                    </a:gs>
                  </a:gsLst>
                  <a:lin ang="5400000" scaled="0"/>
                </a:gradFill>
                <a:cs typeface="Segoe UI" pitchFamily="34" charset="0"/>
              </a:rPr>
              <a:t>mecanismo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muito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leve</a:t>
            </a:r>
            <a:r>
              <a:rPr lang="en-US" sz="1900" dirty="0">
                <a:gradFill>
                  <a:gsLst>
                    <a:gs pos="19048">
                      <a:schemeClr val="tx1"/>
                    </a:gs>
                    <a:gs pos="65000">
                      <a:schemeClr val="tx1"/>
                    </a:gs>
                  </a:gsLst>
                  <a:lin ang="5400000" scaled="0"/>
                </a:gradFill>
                <a:cs typeface="Segoe UI" pitchFamily="34" charset="0"/>
              </a:rPr>
              <a:t> de </a:t>
            </a:r>
            <a:r>
              <a:rPr lang="en-US" sz="1900" dirty="0" err="1">
                <a:gradFill>
                  <a:gsLst>
                    <a:gs pos="19048">
                      <a:schemeClr val="tx1"/>
                    </a:gs>
                    <a:gs pos="65000">
                      <a:schemeClr val="tx1"/>
                    </a:gs>
                  </a:gsLst>
                  <a:lin ang="5400000" scaled="0"/>
                </a:gradFill>
                <a:cs typeface="Segoe UI" pitchFamily="34" charset="0"/>
              </a:rPr>
              <a:t>virtualização</a:t>
            </a:r>
            <a:r>
              <a:rPr lang="en-US" sz="1900" dirty="0">
                <a:gradFill>
                  <a:gsLst>
                    <a:gs pos="19048">
                      <a:schemeClr val="tx1"/>
                    </a:gs>
                    <a:gs pos="65000">
                      <a:schemeClr val="tx1"/>
                    </a:gs>
                  </a:gsLst>
                  <a:lin ang="5400000" scaled="0"/>
                </a:gradFill>
                <a:cs typeface="Segoe UI" pitchFamily="34" charset="0"/>
              </a:rPr>
              <a:t> que </a:t>
            </a:r>
            <a:r>
              <a:rPr lang="en-US" sz="1900" dirty="0" err="1">
                <a:gradFill>
                  <a:gsLst>
                    <a:gs pos="19048">
                      <a:schemeClr val="tx1"/>
                    </a:gs>
                    <a:gs pos="65000">
                      <a:schemeClr val="tx1"/>
                    </a:gs>
                  </a:gsLst>
                  <a:lin ang="5400000" scaled="0"/>
                </a:gradFill>
                <a:cs typeface="Segoe UI" pitchFamily="34" charset="0"/>
              </a:rPr>
              <a:t>isola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estas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dependências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por</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aplicação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empacotando</a:t>
            </a:r>
            <a:r>
              <a:rPr lang="en-US" sz="1900" dirty="0">
                <a:gradFill>
                  <a:gsLst>
                    <a:gs pos="19048">
                      <a:schemeClr val="tx1"/>
                    </a:gs>
                    <a:gs pos="65000">
                      <a:schemeClr val="tx1"/>
                    </a:gs>
                  </a:gsLst>
                  <a:lin ang="5400000" scaled="0"/>
                </a:gradFill>
                <a:cs typeface="Segoe UI" pitchFamily="34" charset="0"/>
              </a:rPr>
              <a:t>” em containers </a:t>
            </a:r>
            <a:r>
              <a:rPr lang="en-US" sz="1900" dirty="0" err="1">
                <a:gradFill>
                  <a:gsLst>
                    <a:gs pos="19048">
                      <a:schemeClr val="tx1"/>
                    </a:gs>
                    <a:gs pos="65000">
                      <a:schemeClr val="tx1"/>
                    </a:gs>
                  </a:gsLst>
                  <a:lin ang="5400000" scaled="0"/>
                </a:gradFill>
                <a:cs typeface="Segoe UI" pitchFamily="34" charset="0"/>
              </a:rPr>
              <a:t>virtuais</a:t>
            </a:r>
            <a:r>
              <a:rPr lang="en-US" sz="1900" dirty="0">
                <a:gradFill>
                  <a:gsLst>
                    <a:gs pos="19048">
                      <a:schemeClr val="tx1"/>
                    </a:gs>
                    <a:gs pos="65000">
                      <a:schemeClr val="tx1"/>
                    </a:gs>
                  </a:gsLst>
                  <a:lin ang="5400000" scaled="0"/>
                </a:gradFill>
                <a:cs typeface="Segoe UI" pitchFamily="34" charset="0"/>
              </a:rPr>
              <a:t>.</a:t>
            </a:r>
          </a:p>
          <a:p>
            <a:pPr marL="0" lvl="1" defTabSz="471584">
              <a:lnSpc>
                <a:spcPct val="90000"/>
              </a:lnSpc>
              <a:spcBef>
                <a:spcPts val="306"/>
              </a:spcBef>
              <a:spcAft>
                <a:spcPts val="612"/>
              </a:spcAft>
              <a:buClr>
                <a:srgbClr val="EFEFEF"/>
              </a:buClr>
            </a:pPr>
            <a:r>
              <a:rPr lang="en-US" sz="1900" b="1" dirty="0">
                <a:gradFill>
                  <a:gsLst>
                    <a:gs pos="7619">
                      <a:srgbClr val="00188F"/>
                    </a:gs>
                    <a:gs pos="35000">
                      <a:srgbClr val="00188F"/>
                    </a:gs>
                  </a:gsLst>
                  <a:lin ang="5400000" scaled="0"/>
                </a:gradFill>
                <a:cs typeface="Segoe UI" pitchFamily="34" charset="0"/>
              </a:rPr>
              <a:t>SO de Host </a:t>
            </a:r>
            <a:r>
              <a:rPr lang="en-US" sz="1900" b="1" dirty="0" err="1">
                <a:gradFill>
                  <a:gsLst>
                    <a:gs pos="7619">
                      <a:srgbClr val="00188F"/>
                    </a:gs>
                    <a:gs pos="35000">
                      <a:srgbClr val="00188F"/>
                    </a:gs>
                  </a:gsLst>
                  <a:lin ang="5400000" scaled="0"/>
                </a:gradFill>
                <a:cs typeface="Segoe UI" pitchFamily="34" charset="0"/>
              </a:rPr>
              <a:t>Compartilhado</a:t>
            </a:r>
            <a:r>
              <a:rPr lang="en-US" sz="1900" b="1" dirty="0">
                <a:gradFill>
                  <a:gsLst>
                    <a:gs pos="7619">
                      <a:srgbClr val="00188F"/>
                    </a:gs>
                    <a:gs pos="35000">
                      <a:srgbClr val="00188F"/>
                    </a:gs>
                  </a:gsLst>
                  <a:lin ang="5400000" scaled="0"/>
                </a:gradFill>
                <a:cs typeface="Segoe UI" pitchFamily="34" charset="0"/>
              </a:rPr>
              <a:t>: </a:t>
            </a:r>
            <a:r>
              <a:rPr lang="en-US" sz="1900" dirty="0">
                <a:gradFill>
                  <a:gsLst>
                    <a:gs pos="19048">
                      <a:schemeClr val="tx1"/>
                    </a:gs>
                    <a:gs pos="65000">
                      <a:schemeClr val="tx1"/>
                    </a:gs>
                  </a:gsLst>
                  <a:lin ang="5400000" scaled="0"/>
                </a:gradFill>
                <a:cs typeface="Segoe UI" pitchFamily="34" charset="0"/>
              </a:rPr>
              <a:t>Container </a:t>
            </a:r>
            <a:r>
              <a:rPr lang="en-US" sz="1900" dirty="0" err="1">
                <a:gradFill>
                  <a:gsLst>
                    <a:gs pos="19048">
                      <a:schemeClr val="tx1"/>
                    </a:gs>
                    <a:gs pos="65000">
                      <a:schemeClr val="tx1"/>
                    </a:gs>
                  </a:gsLst>
                  <a:lin ang="5400000" scaled="0"/>
                </a:gradFill>
                <a:cs typeface="Segoe UI" pitchFamily="34" charset="0"/>
              </a:rPr>
              <a:t>executa</a:t>
            </a:r>
            <a:r>
              <a:rPr lang="en-US" sz="1900" dirty="0">
                <a:gradFill>
                  <a:gsLst>
                    <a:gs pos="19048">
                      <a:schemeClr val="tx1"/>
                    </a:gs>
                    <a:gs pos="65000">
                      <a:schemeClr val="tx1"/>
                    </a:gs>
                  </a:gsLst>
                  <a:lin ang="5400000" scaled="0"/>
                </a:gradFill>
                <a:cs typeface="Segoe UI" pitchFamily="34" charset="0"/>
              </a:rPr>
              <a:t> em um </a:t>
            </a:r>
            <a:r>
              <a:rPr lang="en-US" sz="1900" dirty="0" err="1">
                <a:gradFill>
                  <a:gsLst>
                    <a:gs pos="19048">
                      <a:schemeClr val="tx1"/>
                    </a:gs>
                    <a:gs pos="65000">
                      <a:schemeClr val="tx1"/>
                    </a:gs>
                  </a:gsLst>
                  <a:lin ang="5400000" scaled="0"/>
                </a:gradFill>
                <a:cs typeface="Segoe UI" pitchFamily="34" charset="0"/>
              </a:rPr>
              <a:t>processo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isolado</a:t>
            </a:r>
            <a:r>
              <a:rPr lang="en-US" sz="1900" dirty="0">
                <a:gradFill>
                  <a:gsLst>
                    <a:gs pos="19048">
                      <a:schemeClr val="tx1"/>
                    </a:gs>
                    <a:gs pos="65000">
                      <a:schemeClr val="tx1"/>
                    </a:gs>
                  </a:gsLst>
                  <a:lin ang="5400000" scaled="0"/>
                </a:gradFill>
                <a:cs typeface="Segoe UI" pitchFamily="34" charset="0"/>
              </a:rPr>
              <a:t> no </a:t>
            </a:r>
            <a:r>
              <a:rPr lang="en-US" sz="1900" dirty="0" err="1">
                <a:gradFill>
                  <a:gsLst>
                    <a:gs pos="19048">
                      <a:schemeClr val="tx1"/>
                    </a:gs>
                    <a:gs pos="65000">
                      <a:schemeClr val="tx1"/>
                    </a:gs>
                  </a:gsLst>
                  <a:lin ang="5400000" scaled="0"/>
                </a:gradFill>
                <a:cs typeface="Segoe UI" pitchFamily="34" charset="0"/>
              </a:rPr>
              <a:t>espaço</a:t>
            </a:r>
            <a:r>
              <a:rPr lang="en-US" sz="1900" dirty="0">
                <a:gradFill>
                  <a:gsLst>
                    <a:gs pos="19048">
                      <a:schemeClr val="tx1"/>
                    </a:gs>
                    <a:gs pos="65000">
                      <a:schemeClr val="tx1"/>
                    </a:gs>
                  </a:gsLst>
                  <a:lin ang="5400000" scaled="0"/>
                </a:gradFill>
                <a:cs typeface="Segoe UI" pitchFamily="34" charset="0"/>
              </a:rPr>
              <a:t> de User Mode no SO do Host, </a:t>
            </a:r>
            <a:r>
              <a:rPr lang="en-US" sz="1900" dirty="0" err="1">
                <a:gradFill>
                  <a:gsLst>
                    <a:gs pos="19048">
                      <a:schemeClr val="tx1"/>
                    </a:gs>
                    <a:gs pos="65000">
                      <a:schemeClr val="tx1"/>
                    </a:gs>
                  </a:gsLst>
                  <a:lin ang="5400000" scaled="0"/>
                </a:gradFill>
                <a:cs typeface="Segoe UI" pitchFamily="34" charset="0"/>
              </a:rPr>
              <a:t>compartilhando</a:t>
            </a:r>
            <a:r>
              <a:rPr lang="en-US" sz="1900" dirty="0">
                <a:gradFill>
                  <a:gsLst>
                    <a:gs pos="19048">
                      <a:schemeClr val="tx1"/>
                    </a:gs>
                    <a:gs pos="65000">
                      <a:schemeClr val="tx1"/>
                    </a:gs>
                  </a:gsLst>
                  <a:lin ang="5400000" scaled="0"/>
                </a:gradFill>
                <a:cs typeface="Segoe UI" pitchFamily="34" charset="0"/>
              </a:rPr>
              <a:t> o kernel com outros containers.</a:t>
            </a:r>
          </a:p>
          <a:p>
            <a:pPr marL="0" lvl="1" defTabSz="471584">
              <a:lnSpc>
                <a:spcPct val="90000"/>
              </a:lnSpc>
              <a:spcBef>
                <a:spcPts val="306"/>
              </a:spcBef>
              <a:spcAft>
                <a:spcPts val="612"/>
              </a:spcAft>
              <a:buClr>
                <a:srgbClr val="EFEFEF"/>
              </a:buClr>
            </a:pPr>
            <a:r>
              <a:rPr lang="en-US" sz="1900" b="1" dirty="0" err="1">
                <a:gradFill>
                  <a:gsLst>
                    <a:gs pos="7619">
                      <a:srgbClr val="00188F"/>
                    </a:gs>
                    <a:gs pos="35000">
                      <a:srgbClr val="00188F"/>
                    </a:gs>
                  </a:gsLst>
                  <a:lin ang="5400000" scaled="0"/>
                </a:gradFill>
                <a:cs typeface="Segoe UI" pitchFamily="34" charset="0"/>
              </a:rPr>
              <a:t>Flexível</a:t>
            </a:r>
            <a:r>
              <a:rPr lang="en-US" sz="1900" b="1" dirty="0">
                <a:gradFill>
                  <a:gsLst>
                    <a:gs pos="7619">
                      <a:srgbClr val="00188F"/>
                    </a:gs>
                    <a:gs pos="35000">
                      <a:srgbClr val="00188F"/>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Diferenças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por</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baixo</a:t>
            </a:r>
            <a:r>
              <a:rPr lang="en-US" sz="1900" dirty="0">
                <a:gradFill>
                  <a:gsLst>
                    <a:gs pos="19048">
                      <a:schemeClr val="tx1"/>
                    </a:gs>
                    <a:gs pos="65000">
                      <a:schemeClr val="tx1"/>
                    </a:gs>
                  </a:gsLst>
                  <a:lin ang="5400000" scaled="0"/>
                </a:gradFill>
                <a:cs typeface="Segoe UI" pitchFamily="34" charset="0"/>
              </a:rPr>
              <a:t> do SO e Infraestrutura </a:t>
            </a:r>
            <a:r>
              <a:rPr lang="en-US" sz="1900" dirty="0" err="1">
                <a:gradFill>
                  <a:gsLst>
                    <a:gs pos="19048">
                      <a:schemeClr val="tx1"/>
                    </a:gs>
                    <a:gs pos="65000">
                      <a:schemeClr val="tx1"/>
                    </a:gs>
                  </a:gsLst>
                  <a:lin ang="5400000" scaled="0"/>
                </a:gradFill>
                <a:cs typeface="Segoe UI" pitchFamily="34" charset="0"/>
              </a:rPr>
              <a:t>são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abstraídas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permitindo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implantação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mais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ampla</a:t>
            </a:r>
            <a:endParaRPr lang="en-US" sz="1900" dirty="0">
              <a:gradFill>
                <a:gsLst>
                  <a:gs pos="19048">
                    <a:schemeClr val="tx1"/>
                  </a:gs>
                  <a:gs pos="65000">
                    <a:schemeClr val="tx1"/>
                  </a:gs>
                </a:gsLst>
                <a:lin ang="5400000" scaled="0"/>
              </a:gradFill>
              <a:cs typeface="Segoe UI" pitchFamily="34" charset="0"/>
            </a:endParaRPr>
          </a:p>
          <a:p>
            <a:pPr marL="0" lvl="1" defTabSz="471584">
              <a:lnSpc>
                <a:spcPct val="90000"/>
              </a:lnSpc>
              <a:spcBef>
                <a:spcPts val="306"/>
              </a:spcBef>
              <a:spcAft>
                <a:spcPts val="612"/>
              </a:spcAft>
              <a:buClr>
                <a:srgbClr val="EFEFEF"/>
              </a:buClr>
            </a:pPr>
            <a:r>
              <a:rPr lang="en-US" sz="1900" b="1" dirty="0" err="1">
                <a:gradFill>
                  <a:gsLst>
                    <a:gs pos="7619">
                      <a:srgbClr val="00188F"/>
                    </a:gs>
                    <a:gs pos="35000">
                      <a:srgbClr val="00188F"/>
                    </a:gs>
                  </a:gsLst>
                  <a:lin ang="5400000" scaled="0"/>
                </a:gradFill>
                <a:cs typeface="Segoe UI" pitchFamily="34" charset="0"/>
              </a:rPr>
              <a:t>Rápido</a:t>
            </a:r>
            <a:r>
              <a:rPr lang="en-US" sz="1900" b="1" dirty="0">
                <a:gradFill>
                  <a:gsLst>
                    <a:gs pos="7619">
                      <a:srgbClr val="00188F"/>
                    </a:gs>
                    <a:gs pos="35000">
                      <a:srgbClr val="00188F"/>
                    </a:gs>
                  </a:gsLst>
                  <a:lin ang="5400000" scaled="0"/>
                </a:gradFill>
                <a:cs typeface="Segoe UI" pitchFamily="34" charset="0"/>
              </a:rPr>
              <a:t>: </a:t>
            </a:r>
            <a:r>
              <a:rPr lang="en-US" sz="1900" dirty="0">
                <a:gradFill>
                  <a:gsLst>
                    <a:gs pos="19048">
                      <a:schemeClr val="tx1"/>
                    </a:gs>
                    <a:gs pos="65000">
                      <a:schemeClr val="tx1"/>
                    </a:gs>
                  </a:gsLst>
                  <a:lin ang="5400000" scaled="0"/>
                </a:gradFill>
                <a:cs typeface="Segoe UI" pitchFamily="34" charset="0"/>
              </a:rPr>
              <a:t>Containers </a:t>
            </a:r>
            <a:r>
              <a:rPr lang="en-US" sz="1900" dirty="0" err="1">
                <a:gradFill>
                  <a:gsLst>
                    <a:gs pos="19048">
                      <a:schemeClr val="tx1"/>
                    </a:gs>
                    <a:gs pos="65000">
                      <a:schemeClr val="tx1"/>
                    </a:gs>
                  </a:gsLst>
                  <a:lin ang="5400000" scaled="0"/>
                </a:gradFill>
                <a:cs typeface="Segoe UI" pitchFamily="34" charset="0"/>
              </a:rPr>
              <a:t>podem</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ser</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criados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quase</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instantaneamente</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permitindo</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rapida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escalabilidade</a:t>
            </a:r>
            <a:r>
              <a:rPr lang="en-US" sz="1900" dirty="0">
                <a:gradFill>
                  <a:gsLst>
                    <a:gs pos="19048">
                      <a:schemeClr val="tx1"/>
                    </a:gs>
                    <a:gs pos="65000">
                      <a:schemeClr val="tx1"/>
                    </a:gs>
                  </a:gsLst>
                  <a:lin ang="5400000" scaled="0"/>
                </a:gradFill>
                <a:cs typeface="Segoe UI" pitchFamily="34" charset="0"/>
              </a:rPr>
              <a:t> vertical e horizontal em </a:t>
            </a:r>
            <a:r>
              <a:rPr lang="en-US" sz="1900" dirty="0" err="1">
                <a:gradFill>
                  <a:gsLst>
                    <a:gs pos="19048">
                      <a:schemeClr val="tx1"/>
                    </a:gs>
                    <a:gs pos="65000">
                      <a:schemeClr val="tx1"/>
                    </a:gs>
                  </a:gsLst>
                  <a:lin ang="5400000" scaled="0"/>
                </a:gradFill>
                <a:cs typeface="Segoe UI" pitchFamily="34" charset="0"/>
              </a:rPr>
              <a:t>resposta</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às</a:t>
            </a:r>
            <a:r>
              <a:rPr lang="en-US" sz="1900" dirty="0">
                <a:gradFill>
                  <a:gsLst>
                    <a:gs pos="19048">
                      <a:schemeClr val="tx1"/>
                    </a:gs>
                    <a:gs pos="65000">
                      <a:schemeClr val="tx1"/>
                    </a:gs>
                  </a:gsLst>
                  <a:lin ang="5400000" scaled="0"/>
                </a:gradFill>
                <a:cs typeface="Segoe UI" pitchFamily="34" charset="0"/>
              </a:rPr>
              <a:t> </a:t>
            </a:r>
            <a:r>
              <a:rPr lang="en-US" sz="1900" dirty="0" err="1">
                <a:gradFill>
                  <a:gsLst>
                    <a:gs pos="19048">
                      <a:schemeClr val="tx1"/>
                    </a:gs>
                    <a:gs pos="65000">
                      <a:schemeClr val="tx1"/>
                    </a:gs>
                  </a:gsLst>
                  <a:lin ang="5400000" scaled="0"/>
                </a:gradFill>
                <a:cs typeface="Segoe UI" pitchFamily="34" charset="0"/>
              </a:rPr>
              <a:t>demandas</a:t>
            </a:r>
            <a:r>
              <a:rPr lang="en-US" sz="1900" dirty="0">
                <a:gradFill>
                  <a:gsLst>
                    <a:gs pos="19048">
                      <a:schemeClr val="tx1"/>
                    </a:gs>
                    <a:gs pos="65000">
                      <a:schemeClr val="tx1"/>
                    </a:gs>
                  </a:gsLst>
                  <a:lin ang="5400000" scaled="0"/>
                </a:gradFill>
                <a:cs typeface="Segoe UI" pitchFamily="34" charset="0"/>
              </a:rPr>
              <a:t>.</a:t>
            </a:r>
          </a:p>
        </p:txBody>
      </p:sp>
      <p:sp>
        <p:nvSpPr>
          <p:cNvPr id="8" name="TextBox 7"/>
          <p:cNvSpPr txBox="1"/>
          <p:nvPr/>
        </p:nvSpPr>
        <p:spPr>
          <a:xfrm rot="16200000">
            <a:off x="9891757" y="344060"/>
            <a:ext cx="1138773" cy="3051605"/>
          </a:xfrm>
          <a:prstGeom prst="rect">
            <a:avLst/>
          </a:prstGeom>
          <a:noFill/>
        </p:spPr>
        <p:txBody>
          <a:bodyPr wrap="none" lIns="182880" tIns="146304" rIns="182880" bIns="146304" rtlCol="0">
            <a:spAutoFit/>
          </a:bodyPr>
          <a:lstStyle/>
          <a:p>
            <a:pPr>
              <a:lnSpc>
                <a:spcPct val="90000"/>
              </a:lnSpc>
              <a:spcAft>
                <a:spcPts val="600"/>
              </a:spcAft>
            </a:pPr>
            <a:r>
              <a:rPr lang="en-US" sz="19900" dirty="0">
                <a:gradFill>
                  <a:gsLst>
                    <a:gs pos="79817">
                      <a:schemeClr val="accent2"/>
                    </a:gs>
                    <a:gs pos="30000">
                      <a:schemeClr val="accent2"/>
                    </a:gs>
                  </a:gsLst>
                  <a:lin ang="5400000" scaled="0"/>
                </a:gradFill>
              </a:rPr>
              <a:t>}</a:t>
            </a:r>
            <a:endParaRPr lang="en-US" sz="2400" dirty="0">
              <a:gradFill>
                <a:gsLst>
                  <a:gs pos="79817">
                    <a:schemeClr val="accent2"/>
                  </a:gs>
                  <a:gs pos="30000">
                    <a:schemeClr val="accent2"/>
                  </a:gs>
                </a:gsLst>
                <a:lin ang="5400000" scaled="0"/>
              </a:gradFill>
            </a:endParaRPr>
          </a:p>
        </p:txBody>
      </p:sp>
      <p:sp>
        <p:nvSpPr>
          <p:cNvPr id="9" name="TextBox 8"/>
          <p:cNvSpPr txBox="1"/>
          <p:nvPr/>
        </p:nvSpPr>
        <p:spPr>
          <a:xfrm>
            <a:off x="9721360" y="1094508"/>
            <a:ext cx="16950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Container</a:t>
            </a:r>
          </a:p>
        </p:txBody>
      </p:sp>
      <p:sp>
        <p:nvSpPr>
          <p:cNvPr id="10" name="Rectangle 9"/>
          <p:cNvSpPr/>
          <p:nvPr/>
        </p:nvSpPr>
        <p:spPr bwMode="auto">
          <a:xfrm>
            <a:off x="6803787" y="2233481"/>
            <a:ext cx="5057216" cy="416731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946490" y="2439248"/>
            <a:ext cx="2330245" cy="1465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1600" dirty="0" err="1">
                <a:gradFill>
                  <a:gsLst>
                    <a:gs pos="0">
                      <a:srgbClr val="FFFFFF"/>
                    </a:gs>
                    <a:gs pos="100000">
                      <a:srgbClr val="FFFFFF"/>
                    </a:gs>
                  </a:gsLst>
                  <a:lin ang="5400000" scaled="0"/>
                </a:gradFill>
                <a:ea typeface="Segoe UI" pitchFamily="34" charset="0"/>
                <a:cs typeface="Segoe UI" pitchFamily="34" charset="0"/>
              </a:rPr>
              <a:t>Binários</a:t>
            </a:r>
            <a:r>
              <a:rPr lang="en-US" sz="1600" dirty="0">
                <a:gradFill>
                  <a:gsLst>
                    <a:gs pos="0">
                      <a:srgbClr val="FFFFFF"/>
                    </a:gs>
                    <a:gs pos="100000">
                      <a:srgbClr val="FFFFFF"/>
                    </a:gs>
                  </a:gsLst>
                  <a:lin ang="5400000" scaled="0"/>
                </a:gradFill>
                <a:ea typeface="Segoe UI" pitchFamily="34" charset="0"/>
                <a:cs typeface="Segoe UI" pitchFamily="34" charset="0"/>
              </a:rPr>
              <a:t>/</a:t>
            </a:r>
            <a:r>
              <a:rPr lang="en-US" sz="1600" dirty="0" err="1">
                <a:gradFill>
                  <a:gsLst>
                    <a:gs pos="0">
                      <a:srgbClr val="FFFFFF"/>
                    </a:gs>
                    <a:gs pos="100000">
                      <a:srgbClr val="FFFFFF"/>
                    </a:gs>
                  </a:gsLst>
                  <a:lin ang="5400000" scaled="0"/>
                </a:gradFill>
                <a:ea typeface="Segoe UI" pitchFamily="34" charset="0"/>
                <a:cs typeface="Segoe UI" pitchFamily="34" charset="0"/>
              </a:rPr>
              <a:t>Bibliotecas</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9403746" y="2439248"/>
            <a:ext cx="2330245" cy="1465051"/>
          </a:xfrm>
          <a:prstGeom prst="rect">
            <a:avLst/>
          </a:prstGeom>
          <a:solidFill>
            <a:schemeClr val="tx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chemeClr val="tx1"/>
                    </a:gs>
                    <a:gs pos="100000">
                      <a:schemeClr val="tx1"/>
                    </a:gs>
                  </a:gsLst>
                  <a:lin ang="5400000" scaled="0"/>
                </a:gradFill>
                <a:ea typeface="Segoe UI" pitchFamily="34" charset="0"/>
                <a:cs typeface="Segoe UI" pitchFamily="34" charset="0"/>
              </a:rPr>
              <a:t>App B</a:t>
            </a:r>
            <a:br>
              <a:rPr lang="en-US" sz="2400" dirty="0">
                <a:gradFill>
                  <a:gsLst>
                    <a:gs pos="0">
                      <a:schemeClr val="tx1"/>
                    </a:gs>
                    <a:gs pos="100000">
                      <a:schemeClr val="tx1"/>
                    </a:gs>
                  </a:gsLst>
                  <a:lin ang="5400000" scaled="0"/>
                </a:gradFill>
                <a:ea typeface="Segoe UI" pitchFamily="34" charset="0"/>
                <a:cs typeface="Segoe UI" pitchFamily="34" charset="0"/>
              </a:rPr>
            </a:br>
            <a:r>
              <a:rPr lang="en-US" sz="1600" dirty="0" err="1">
                <a:gradFill>
                  <a:gsLst>
                    <a:gs pos="0">
                      <a:schemeClr val="tx1"/>
                    </a:gs>
                    <a:gs pos="100000">
                      <a:schemeClr val="tx1"/>
                    </a:gs>
                  </a:gsLst>
                  <a:lin ang="5400000" scaled="0"/>
                </a:gradFill>
                <a:ea typeface="Segoe UI" pitchFamily="34" charset="0"/>
                <a:cs typeface="Segoe UI" pitchFamily="34" charset="0"/>
              </a:rPr>
              <a:t>Binários</a:t>
            </a:r>
            <a:r>
              <a:rPr lang="en-US" sz="1600" dirty="0">
                <a:gradFill>
                  <a:gsLst>
                    <a:gs pos="0">
                      <a:schemeClr val="tx1"/>
                    </a:gs>
                    <a:gs pos="100000">
                      <a:schemeClr val="tx1"/>
                    </a:gs>
                  </a:gsLst>
                  <a:lin ang="5400000" scaled="0"/>
                </a:gradFill>
                <a:ea typeface="Segoe UI" pitchFamily="34" charset="0"/>
                <a:cs typeface="Segoe UI" pitchFamily="34" charset="0"/>
              </a:rPr>
              <a:t>/</a:t>
            </a:r>
            <a:r>
              <a:rPr lang="en-US" sz="1600" dirty="0" err="1">
                <a:gradFill>
                  <a:gsLst>
                    <a:gs pos="0">
                      <a:schemeClr val="tx1"/>
                    </a:gs>
                    <a:gs pos="100000">
                      <a:schemeClr val="tx1"/>
                    </a:gs>
                  </a:gsLst>
                  <a:lin ang="5400000" scaled="0"/>
                </a:gradFill>
                <a:ea typeface="Segoe UI" pitchFamily="34" charset="0"/>
                <a:cs typeface="Segoe UI" pitchFamily="34" charset="0"/>
              </a:rPr>
              <a:t>Bibliotecas</a:t>
            </a:r>
            <a:endParaRPr lang="en-US" sz="2000" dirty="0">
              <a:gradFill>
                <a:gsLst>
                  <a:gs pos="0">
                    <a:schemeClr val="tx1"/>
                  </a:gs>
                  <a:gs pos="100000">
                    <a:schemeClr val="tx1"/>
                  </a:gs>
                </a:gsLst>
                <a:lin ang="5400000" scaled="0"/>
              </a:gradFill>
              <a:ea typeface="Segoe UI" pitchFamily="34" charset="0"/>
              <a:cs typeface="Segoe UI" pitchFamily="34" charset="0"/>
            </a:endParaRPr>
          </a:p>
        </p:txBody>
      </p:sp>
      <p:sp>
        <p:nvSpPr>
          <p:cNvPr id="17" name="Rectangle 16"/>
          <p:cNvSpPr/>
          <p:nvPr/>
        </p:nvSpPr>
        <p:spPr bwMode="auto">
          <a:xfrm>
            <a:off x="6946490" y="4038222"/>
            <a:ext cx="4787501" cy="6880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Camada</a:t>
            </a:r>
            <a:r>
              <a:rPr lang="en-US" sz="2000" dirty="0">
                <a:gradFill>
                  <a:gsLst>
                    <a:gs pos="0">
                      <a:srgbClr val="FFFFFF"/>
                    </a:gs>
                    <a:gs pos="100000">
                      <a:srgbClr val="FFFFFF"/>
                    </a:gs>
                  </a:gsLst>
                  <a:lin ang="5400000" scaled="0"/>
                </a:gradFill>
                <a:ea typeface="Segoe UI" pitchFamily="34" charset="0"/>
                <a:cs typeface="Segoe UI" pitchFamily="34" charset="0"/>
              </a:rPr>
              <a:t> de </a:t>
            </a:r>
            <a:r>
              <a:rPr lang="en-US" sz="2000" dirty="0" err="1">
                <a:gradFill>
                  <a:gsLst>
                    <a:gs pos="0">
                      <a:srgbClr val="FFFFFF"/>
                    </a:gs>
                    <a:gs pos="100000">
                      <a:srgbClr val="FFFFFF"/>
                    </a:gs>
                  </a:gsLst>
                  <a:lin ang="5400000" scaled="0"/>
                </a:gradFill>
                <a:ea typeface="Segoe UI" pitchFamily="34" charset="0"/>
                <a:cs typeface="Segoe UI" pitchFamily="34" charset="0"/>
              </a:rPr>
              <a:t>gerenciamento</a:t>
            </a:r>
            <a:r>
              <a:rPr lang="en-US" sz="2000" dirty="0">
                <a:gradFill>
                  <a:gsLst>
                    <a:gs pos="0">
                      <a:srgbClr val="FFFFFF"/>
                    </a:gs>
                    <a:gs pos="100000">
                      <a:srgbClr val="FFFFFF"/>
                    </a:gs>
                  </a:gsLst>
                  <a:lin ang="5400000" scaled="0"/>
                </a:gradFill>
                <a:ea typeface="Segoe UI" pitchFamily="34" charset="0"/>
                <a:cs typeface="Segoe UI" pitchFamily="34" charset="0"/>
              </a:rPr>
              <a:t> de container</a:t>
            </a:r>
          </a:p>
        </p:txBody>
      </p:sp>
      <p:sp>
        <p:nvSpPr>
          <p:cNvPr id="18" name="Rectangle 17"/>
          <p:cNvSpPr/>
          <p:nvPr/>
        </p:nvSpPr>
        <p:spPr bwMode="auto">
          <a:xfrm>
            <a:off x="6946490" y="4808528"/>
            <a:ext cx="4787501" cy="68804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SO Host</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com </a:t>
            </a:r>
            <a:r>
              <a:rPr lang="en-US" sz="1600" dirty="0" err="1">
                <a:gradFill>
                  <a:gsLst>
                    <a:gs pos="0">
                      <a:srgbClr val="FFFFFF"/>
                    </a:gs>
                    <a:gs pos="100000">
                      <a:srgbClr val="FFFFFF"/>
                    </a:gs>
                  </a:gsLst>
                  <a:lin ang="5400000" scaled="0"/>
                </a:gradFill>
                <a:ea typeface="Segoe UI" pitchFamily="34" charset="0"/>
                <a:cs typeface="Segoe UI" pitchFamily="34" charset="0"/>
              </a:rPr>
              <a:t>suporte</a:t>
            </a:r>
            <a:r>
              <a:rPr lang="en-US" sz="1600" dirty="0">
                <a:gradFill>
                  <a:gsLst>
                    <a:gs pos="0">
                      <a:srgbClr val="FFFFFF"/>
                    </a:gs>
                    <a:gs pos="100000">
                      <a:srgbClr val="FFFFFF"/>
                    </a:gs>
                  </a:gsLst>
                  <a:lin ang="5400000" scaled="0"/>
                </a:gradFill>
                <a:ea typeface="Segoe UI" pitchFamily="34" charset="0"/>
                <a:cs typeface="Segoe UI" pitchFamily="34" charset="0"/>
              </a:rPr>
              <a:t> para containers</a:t>
            </a:r>
          </a:p>
        </p:txBody>
      </p:sp>
      <p:sp>
        <p:nvSpPr>
          <p:cNvPr id="19" name="Rectangle 18"/>
          <p:cNvSpPr/>
          <p:nvPr/>
        </p:nvSpPr>
        <p:spPr bwMode="auto">
          <a:xfrm>
            <a:off x="6946490" y="5578834"/>
            <a:ext cx="4787501" cy="688044"/>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Servidor</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9364980" y="2400300"/>
            <a:ext cx="2392680" cy="1503999"/>
          </a:xfrm>
          <a:prstGeom prst="rect">
            <a:avLst/>
          </a:prstGeom>
          <a:noFill/>
          <a:ln w="666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3138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
                                            <p:txEl>
                                              <p:pRg st="1" end="1"/>
                                            </p:txEl>
                                          </p:spTgt>
                                        </p:tgtEl>
                                        <p:attrNameLst>
                                          <p:attrName>style.visibility</p:attrName>
                                        </p:attrNameLst>
                                      </p:cBhvr>
                                      <p:to>
                                        <p:strVal val="visible"/>
                                      </p:to>
                                    </p:set>
                                    <p:animEffect transition="in" filter="fade">
                                      <p:cBhvr>
                                        <p:cTn id="7" dur="500"/>
                                        <p:tgtEl>
                                          <p:spTgt spid="64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5">
                                            <p:txEl>
                                              <p:pRg st="2" end="2"/>
                                            </p:txEl>
                                          </p:spTgt>
                                        </p:tgtEl>
                                        <p:attrNameLst>
                                          <p:attrName>style.visibility</p:attrName>
                                        </p:attrNameLst>
                                      </p:cBhvr>
                                      <p:to>
                                        <p:strVal val="visible"/>
                                      </p:to>
                                    </p:set>
                                    <p:animEffect transition="in" filter="fade">
                                      <p:cBhvr>
                                        <p:cTn id="12" dur="500"/>
                                        <p:tgtEl>
                                          <p:spTgt spid="64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
                                            <p:txEl>
                                              <p:pRg st="3" end="3"/>
                                            </p:txEl>
                                          </p:spTgt>
                                        </p:tgtEl>
                                        <p:attrNameLst>
                                          <p:attrName>style.visibility</p:attrName>
                                        </p:attrNameLst>
                                      </p:cBhvr>
                                      <p:to>
                                        <p:strVal val="visible"/>
                                      </p:to>
                                    </p:set>
                                    <p:animEffect transition="in" filter="fade">
                                      <p:cBhvr>
                                        <p:cTn id="17" dur="500"/>
                                        <p:tgtEl>
                                          <p:spTgt spid="64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5">
                                            <p:txEl>
                                              <p:pRg st="4" end="4"/>
                                            </p:txEl>
                                          </p:spTgt>
                                        </p:tgtEl>
                                        <p:attrNameLst>
                                          <p:attrName>style.visibility</p:attrName>
                                        </p:attrNameLst>
                                      </p:cBhvr>
                                      <p:to>
                                        <p:strVal val="visible"/>
                                      </p:to>
                                    </p:set>
                                    <p:animEffect transition="in" filter="fade">
                                      <p:cBhvr>
                                        <p:cTn id="22" dur="500"/>
                                        <p:tgtEl>
                                          <p:spTgt spid="6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46C1-06F2-4485-8192-537327848C02}"/>
              </a:ext>
            </a:extLst>
          </p:cNvPr>
          <p:cNvSpPr>
            <a:spLocks noGrp="1"/>
          </p:cNvSpPr>
          <p:nvPr>
            <p:ph type="title"/>
          </p:nvPr>
        </p:nvSpPr>
        <p:spPr>
          <a:xfrm>
            <a:off x="274639" y="295274"/>
            <a:ext cx="11889564" cy="917575"/>
          </a:xfrm>
        </p:spPr>
        <p:txBody>
          <a:bodyPr/>
          <a:lstStyle/>
          <a:p>
            <a:r>
              <a:rPr lang="en-US" dirty="0"/>
              <a:t>Sem tocar em um </a:t>
            </a:r>
            <a:r>
              <a:rPr lang="en-US" dirty="0">
                <a:gradFill>
                  <a:gsLst>
                    <a:gs pos="1250">
                      <a:schemeClr val="accent4"/>
                    </a:gs>
                    <a:gs pos="100000">
                      <a:schemeClr val="accent4"/>
                    </a:gs>
                  </a:gsLst>
                  <a:lin ang="5400000" scaled="0"/>
                </a:gradFill>
                <a:latin typeface="Segoe UI" panose="020B0502040204020203" pitchFamily="34" charset="0"/>
              </a:rPr>
              <a:t>única linha </a:t>
            </a:r>
            <a:r>
              <a:rPr lang="en-US" dirty="0"/>
              <a:t>de código </a:t>
            </a:r>
            <a:br>
              <a:rPr lang="en-US" dirty="0"/>
            </a:br>
            <a:r>
              <a:rPr lang="en-US" dirty="0"/>
              <a:t>ou envolvimento do desenvolvedor </a:t>
            </a:r>
          </a:p>
        </p:txBody>
      </p:sp>
      <p:grpSp>
        <p:nvGrpSpPr>
          <p:cNvPr id="60" name="Group 59">
            <a:extLst>
              <a:ext uri="{FF2B5EF4-FFF2-40B4-BE49-F238E27FC236}">
                <a16:creationId xmlns:a16="http://schemas.microsoft.com/office/drawing/2014/main" id="{2DE0C49F-88A8-45AA-93C8-2D9777A87917}"/>
              </a:ext>
            </a:extLst>
          </p:cNvPr>
          <p:cNvGrpSpPr/>
          <p:nvPr/>
        </p:nvGrpSpPr>
        <p:grpSpPr>
          <a:xfrm>
            <a:off x="274638" y="2700690"/>
            <a:ext cx="11887200" cy="3611333"/>
            <a:chOff x="274638" y="2700690"/>
            <a:chExt cx="11887200" cy="3611333"/>
          </a:xfrm>
        </p:grpSpPr>
        <p:sp>
          <p:nvSpPr>
            <p:cNvPr id="89" name="Rectangle 88">
              <a:extLst>
                <a:ext uri="{FF2B5EF4-FFF2-40B4-BE49-F238E27FC236}">
                  <a16:creationId xmlns:a16="http://schemas.microsoft.com/office/drawing/2014/main" id="{81785ECC-0825-487B-83A9-A3D3FFD4FE1A}"/>
                </a:ext>
              </a:extLst>
            </p:cNvPr>
            <p:cNvSpPr/>
            <p:nvPr/>
          </p:nvSpPr>
          <p:spPr bwMode="auto">
            <a:xfrm>
              <a:off x="6897950" y="2720340"/>
              <a:ext cx="5263888" cy="3591683"/>
            </a:xfrm>
            <a:prstGeom prst="rect">
              <a:avLst/>
            </a:prstGeom>
            <a:noFill/>
            <a:ln w="15875" cap="rnd">
              <a:solidFill>
                <a:schemeClr val="tx1"/>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0C0"/>
                </a:solidFill>
                <a:effectLst/>
                <a:uLnTx/>
                <a:uFillTx/>
                <a:latin typeface="Segoe UI Semilight"/>
                <a:ea typeface="+mn-ea"/>
                <a:cs typeface="Segoe UI" pitchFamily="34" charset="0"/>
              </a:endParaRPr>
            </a:p>
          </p:txBody>
        </p:sp>
        <p:sp>
          <p:nvSpPr>
            <p:cNvPr id="90" name="Rectangle 89">
              <a:extLst>
                <a:ext uri="{FF2B5EF4-FFF2-40B4-BE49-F238E27FC236}">
                  <a16:creationId xmlns:a16="http://schemas.microsoft.com/office/drawing/2014/main" id="{AAF2BAC8-7A2B-41A4-A3F1-368E6E0934B7}"/>
                </a:ext>
              </a:extLst>
            </p:cNvPr>
            <p:cNvSpPr/>
            <p:nvPr/>
          </p:nvSpPr>
          <p:spPr bwMode="auto">
            <a:xfrm>
              <a:off x="6885281" y="2700690"/>
              <a:ext cx="2962538" cy="686438"/>
            </a:xfrm>
            <a:prstGeom prst="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505050"/>
                      </a:gs>
                      <a:gs pos="100000">
                        <a:srgbClr val="505050"/>
                      </a:gs>
                    </a:gsLst>
                    <a:lin ang="0" scaled="0"/>
                  </a:gradFill>
                  <a:effectLst/>
                  <a:uLnTx/>
                  <a:uFillTx/>
                  <a:latin typeface="Segoe UI Semilight"/>
                  <a:ea typeface="+mn-ea"/>
                  <a:cs typeface="Segoe UI" panose="020B0502040204020203" pitchFamily="34" charset="0"/>
                </a:rPr>
                <a:t>Implantar</a:t>
              </a:r>
            </a:p>
          </p:txBody>
        </p:sp>
        <p:grpSp>
          <p:nvGrpSpPr>
            <p:cNvPr id="6" name="Group 5">
              <a:extLst>
                <a:ext uri="{FF2B5EF4-FFF2-40B4-BE49-F238E27FC236}">
                  <a16:creationId xmlns:a16="http://schemas.microsoft.com/office/drawing/2014/main" id="{496B1FF7-4FC1-4A7B-A173-DF9B51271DA1}"/>
                </a:ext>
              </a:extLst>
            </p:cNvPr>
            <p:cNvGrpSpPr/>
            <p:nvPr/>
          </p:nvGrpSpPr>
          <p:grpSpPr>
            <a:xfrm>
              <a:off x="10638330" y="3691393"/>
              <a:ext cx="1340945" cy="803600"/>
              <a:chOff x="1534874" y="5457048"/>
              <a:chExt cx="1340945" cy="803600"/>
            </a:xfrm>
          </p:grpSpPr>
          <p:sp>
            <p:nvSpPr>
              <p:cNvPr id="12" name="building_5">
                <a:extLst>
                  <a:ext uri="{FF2B5EF4-FFF2-40B4-BE49-F238E27FC236}">
                    <a16:creationId xmlns:a16="http://schemas.microsoft.com/office/drawing/2014/main" id="{97D7D59C-6FD0-45FC-83CD-1997A0743B9C}"/>
                  </a:ext>
                </a:extLst>
              </p:cNvPr>
              <p:cNvSpPr>
                <a:spLocks noChangeAspect="1" noEditPoints="1"/>
              </p:cNvSpPr>
              <p:nvPr/>
            </p:nvSpPr>
            <p:spPr bwMode="auto">
              <a:xfrm>
                <a:off x="1986855" y="5457048"/>
                <a:ext cx="436983" cy="474597"/>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35842E13-6A89-4E1C-925E-7434BFF9C0C5}"/>
                  </a:ext>
                </a:extLst>
              </p:cNvPr>
              <p:cNvSpPr/>
              <p:nvPr/>
            </p:nvSpPr>
            <p:spPr>
              <a:xfrm>
                <a:off x="1534874" y="5946716"/>
                <a:ext cx="1340945" cy="313932"/>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No local</a:t>
                </a:r>
              </a:p>
            </p:txBody>
          </p:sp>
        </p:grpSp>
        <p:grpSp>
          <p:nvGrpSpPr>
            <p:cNvPr id="9" name="Group 8">
              <a:extLst>
                <a:ext uri="{FF2B5EF4-FFF2-40B4-BE49-F238E27FC236}">
                  <a16:creationId xmlns:a16="http://schemas.microsoft.com/office/drawing/2014/main" id="{9F679993-1B2A-4D66-961A-8891A7120FDB}"/>
                </a:ext>
              </a:extLst>
            </p:cNvPr>
            <p:cNvGrpSpPr/>
            <p:nvPr/>
          </p:nvGrpSpPr>
          <p:grpSpPr>
            <a:xfrm>
              <a:off x="10957328" y="5074983"/>
              <a:ext cx="702949" cy="721461"/>
              <a:chOff x="7652284" y="5545108"/>
              <a:chExt cx="702949" cy="721461"/>
            </a:xfrm>
          </p:grpSpPr>
          <p:sp>
            <p:nvSpPr>
              <p:cNvPr id="15" name="Freeform: Shape 14">
                <a:extLst>
                  <a:ext uri="{FF2B5EF4-FFF2-40B4-BE49-F238E27FC236}">
                    <a16:creationId xmlns:a16="http://schemas.microsoft.com/office/drawing/2014/main" id="{29C2C1B3-E761-4F7E-9E52-3213DED629FB}"/>
                  </a:ext>
                </a:extLst>
              </p:cNvPr>
              <p:cNvSpPr/>
              <p:nvPr/>
            </p:nvSpPr>
            <p:spPr bwMode="auto">
              <a:xfrm>
                <a:off x="7657325" y="5545108"/>
                <a:ext cx="692867" cy="38241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17F8112C-B35C-4468-A289-CD6E9C3A7A8A}"/>
                  </a:ext>
                </a:extLst>
              </p:cNvPr>
              <p:cNvSpPr/>
              <p:nvPr/>
            </p:nvSpPr>
            <p:spPr>
              <a:xfrm>
                <a:off x="7652284" y="5952637"/>
                <a:ext cx="702949" cy="313932"/>
              </a:xfrm>
              <a:prstGeom prst="rect">
                <a:avLst/>
              </a:prstGeom>
              <a:extLst>
                <a:ext uri="{909E8E84-426E-40DD-AFC4-6F175D3DCCD1}">
                  <a14:hiddenFill xmlns:a14="http://schemas.microsoft.com/office/drawing/2010/main">
                    <a:solidFill>
                      <a:srgbClr val="FFFFFF"/>
                    </a:solidFill>
                  </a14:hiddenFill>
                </a:ext>
              </a:extLst>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a:t>
                </a:r>
              </a:p>
            </p:txBody>
          </p:sp>
        </p:grpSp>
        <p:sp>
          <p:nvSpPr>
            <p:cNvPr id="5" name="Rectangle 4">
              <a:extLst>
                <a:ext uri="{FF2B5EF4-FFF2-40B4-BE49-F238E27FC236}">
                  <a16:creationId xmlns:a16="http://schemas.microsoft.com/office/drawing/2014/main" id="{221BDF19-CFBE-485E-A6A2-DC925521077E}"/>
                </a:ext>
              </a:extLst>
            </p:cNvPr>
            <p:cNvSpPr/>
            <p:nvPr/>
          </p:nvSpPr>
          <p:spPr bwMode="auto">
            <a:xfrm>
              <a:off x="1336231" y="5060884"/>
              <a:ext cx="983998" cy="753316"/>
            </a:xfrm>
            <a:prstGeom prst="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0" scaled="0"/>
                  </a:gradFill>
                  <a:effectLst/>
                  <a:uLnTx/>
                  <a:uFillTx/>
                  <a:latin typeface="Segoe UI Semilight"/>
                  <a:ea typeface="+mn-ea"/>
                  <a:cs typeface="Segoe UI" pitchFamily="34" charset="0"/>
                </a:rPr>
                <a:t>VM</a:t>
              </a:r>
            </a:p>
          </p:txBody>
        </p:sp>
        <p:sp>
          <p:nvSpPr>
            <p:cNvPr id="4" name="Rectangle 3">
              <a:extLst>
                <a:ext uri="{FF2B5EF4-FFF2-40B4-BE49-F238E27FC236}">
                  <a16:creationId xmlns:a16="http://schemas.microsoft.com/office/drawing/2014/main" id="{75F2AA89-7884-424C-BA57-EE86DDCBEB15}"/>
                </a:ext>
              </a:extLst>
            </p:cNvPr>
            <p:cNvSpPr/>
            <p:nvPr/>
          </p:nvSpPr>
          <p:spPr bwMode="auto">
            <a:xfrm>
              <a:off x="274638" y="2704977"/>
              <a:ext cx="3096484" cy="830263"/>
            </a:xfrm>
            <a:prstGeom prst="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505050"/>
                      </a:gs>
                      <a:gs pos="100000">
                        <a:srgbClr val="505050"/>
                      </a:gs>
                    </a:gsLst>
                    <a:lin ang="0" scaled="0"/>
                  </a:gradFill>
                  <a:effectLst/>
                  <a:uLnTx/>
                  <a:uFillTx/>
                  <a:latin typeface="Segoe UI Semilight"/>
                  <a:ea typeface="+mn-ea"/>
                  <a:cs typeface="Segoe UI" panose="020B0502040204020203" pitchFamily="34" charset="0"/>
                </a:rPr>
                <a:t>Aplicação existente</a:t>
              </a:r>
            </a:p>
          </p:txBody>
        </p:sp>
        <p:sp>
          <p:nvSpPr>
            <p:cNvPr id="69" name="server">
              <a:extLst>
                <a:ext uri="{FF2B5EF4-FFF2-40B4-BE49-F238E27FC236}">
                  <a16:creationId xmlns:a16="http://schemas.microsoft.com/office/drawing/2014/main" id="{03DB5148-C6F9-40E6-BBDC-3AB08BAFEC48}"/>
                </a:ext>
              </a:extLst>
            </p:cNvPr>
            <p:cNvSpPr>
              <a:spLocks noChangeAspect="1" noEditPoints="1"/>
            </p:cNvSpPr>
            <p:nvPr/>
          </p:nvSpPr>
          <p:spPr bwMode="auto">
            <a:xfrm>
              <a:off x="1600064" y="4087628"/>
              <a:ext cx="507196" cy="963353"/>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2"/>
            </a:solidFill>
            <a:ln w="19050">
              <a:solidFill>
                <a:schemeClr val="accent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 name="Rectangle 6">
              <a:extLst>
                <a:ext uri="{FF2B5EF4-FFF2-40B4-BE49-F238E27FC236}">
                  <a16:creationId xmlns:a16="http://schemas.microsoft.com/office/drawing/2014/main" id="{8F5A9CF8-1F6D-4BCE-8796-50522D2EF198}"/>
                </a:ext>
              </a:extLst>
            </p:cNvPr>
            <p:cNvSpPr/>
            <p:nvPr/>
          </p:nvSpPr>
          <p:spPr bwMode="auto">
            <a:xfrm>
              <a:off x="7612698" y="5007690"/>
              <a:ext cx="2194784" cy="760936"/>
            </a:xfrm>
            <a:prstGeom prst="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505050"/>
                      </a:gs>
                      <a:gs pos="100000">
                        <a:srgbClr val="505050"/>
                      </a:gs>
                    </a:gsLst>
                    <a:lin ang="0" scaled="0"/>
                  </a:gradFill>
                  <a:effectLst/>
                  <a:uLnTx/>
                  <a:uFillTx/>
                  <a:latin typeface="Segoe UI Semilight"/>
                  <a:ea typeface="+mn-ea"/>
                  <a:cs typeface="Segoe UI" pitchFamily="34" charset="0"/>
                </a:rPr>
                <a:t>Azure Container Registry</a:t>
              </a:r>
            </a:p>
          </p:txBody>
        </p:sp>
        <p:grpSp>
          <p:nvGrpSpPr>
            <p:cNvPr id="86" name="Group 85">
              <a:extLst>
                <a:ext uri="{FF2B5EF4-FFF2-40B4-BE49-F238E27FC236}">
                  <a16:creationId xmlns:a16="http://schemas.microsoft.com/office/drawing/2014/main" id="{B289C230-5274-4AFE-90A6-5517C9C2835D}"/>
                </a:ext>
              </a:extLst>
            </p:cNvPr>
            <p:cNvGrpSpPr/>
            <p:nvPr/>
          </p:nvGrpSpPr>
          <p:grpSpPr>
            <a:xfrm>
              <a:off x="8202966" y="4093412"/>
              <a:ext cx="1026293" cy="970786"/>
              <a:chOff x="7247929" y="3265059"/>
              <a:chExt cx="817726" cy="773499"/>
            </a:xfrm>
          </p:grpSpPr>
          <p:sp>
            <p:nvSpPr>
              <p:cNvPr id="83" name="cloud">
                <a:extLst>
                  <a:ext uri="{FF2B5EF4-FFF2-40B4-BE49-F238E27FC236}">
                    <a16:creationId xmlns:a16="http://schemas.microsoft.com/office/drawing/2014/main" id="{DD4873B6-7682-43FF-9692-A8249E4F7827}"/>
                  </a:ext>
                </a:extLst>
              </p:cNvPr>
              <p:cNvSpPr>
                <a:spLocks noChangeAspect="1"/>
              </p:cNvSpPr>
              <p:nvPr/>
            </p:nvSpPr>
            <p:spPr bwMode="auto">
              <a:xfrm flipH="1">
                <a:off x="7247929" y="3265059"/>
                <a:ext cx="787435" cy="49827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2"/>
              </a:solidFill>
              <a:ln w="1905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5" name="Rectangle 84">
                <a:extLst>
                  <a:ext uri="{FF2B5EF4-FFF2-40B4-BE49-F238E27FC236}">
                    <a16:creationId xmlns:a16="http://schemas.microsoft.com/office/drawing/2014/main" id="{258C31CB-5289-4B38-99B4-76F11AB99B56}"/>
                  </a:ext>
                </a:extLst>
              </p:cNvPr>
              <p:cNvSpPr/>
              <p:nvPr/>
            </p:nvSpPr>
            <p:spPr bwMode="auto">
              <a:xfrm>
                <a:off x="7822406" y="3719513"/>
                <a:ext cx="119063" cy="4571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5" name="Group 54">
                <a:extLst>
                  <a:ext uri="{FF2B5EF4-FFF2-40B4-BE49-F238E27FC236}">
                    <a16:creationId xmlns:a16="http://schemas.microsoft.com/office/drawing/2014/main" id="{E00D7F04-2722-43AF-94F4-AC3548C87A5F}"/>
                  </a:ext>
                </a:extLst>
              </p:cNvPr>
              <p:cNvGrpSpPr/>
              <p:nvPr/>
            </p:nvGrpSpPr>
            <p:grpSpPr>
              <a:xfrm>
                <a:off x="7454295" y="3400504"/>
                <a:ext cx="611360" cy="638054"/>
                <a:chOff x="6643735" y="1333507"/>
                <a:chExt cx="1200157" cy="1252543"/>
              </a:xfrm>
              <a:solidFill>
                <a:schemeClr val="bg2"/>
              </a:solidFill>
            </p:grpSpPr>
            <p:sp>
              <p:nvSpPr>
                <p:cNvPr id="28" name="Freeform: Shape 27">
                  <a:extLst>
                    <a:ext uri="{FF2B5EF4-FFF2-40B4-BE49-F238E27FC236}">
                      <a16:creationId xmlns:a16="http://schemas.microsoft.com/office/drawing/2014/main" id="{4684CBF5-7FD5-465B-BE6E-28BE55A599CB}"/>
                    </a:ext>
                  </a:extLst>
                </p:cNvPr>
                <p:cNvSpPr/>
                <p:nvPr/>
              </p:nvSpPr>
              <p:spPr bwMode="auto">
                <a:xfrm>
                  <a:off x="6905673" y="1333507"/>
                  <a:ext cx="938219" cy="704853"/>
                </a:xfrm>
                <a:custGeom>
                  <a:avLst/>
                  <a:gdLst>
                    <a:gd name="connsiteX0" fmla="*/ 0 w 933450"/>
                    <a:gd name="connsiteY0" fmla="*/ 0 h 704850"/>
                    <a:gd name="connsiteX1" fmla="*/ 0 w 933450"/>
                    <a:gd name="connsiteY1" fmla="*/ 476250 h 704850"/>
                    <a:gd name="connsiteX2" fmla="*/ 933450 w 933450"/>
                    <a:gd name="connsiteY2" fmla="*/ 704850 h 704850"/>
                    <a:gd name="connsiteX3" fmla="*/ 923925 w 933450"/>
                    <a:gd name="connsiteY3" fmla="*/ 352425 h 704850"/>
                    <a:gd name="connsiteX4" fmla="*/ 0 w 933450"/>
                    <a:gd name="connsiteY4" fmla="*/ 0 h 704850"/>
                    <a:gd name="connsiteX0" fmla="*/ 0 w 940594"/>
                    <a:gd name="connsiteY0" fmla="*/ 0 h 704850"/>
                    <a:gd name="connsiteX1" fmla="*/ 0 w 940594"/>
                    <a:gd name="connsiteY1" fmla="*/ 476250 h 704850"/>
                    <a:gd name="connsiteX2" fmla="*/ 933450 w 940594"/>
                    <a:gd name="connsiteY2" fmla="*/ 704850 h 704850"/>
                    <a:gd name="connsiteX3" fmla="*/ 940594 w 940594"/>
                    <a:gd name="connsiteY3" fmla="*/ 357188 h 704850"/>
                    <a:gd name="connsiteX4" fmla="*/ 0 w 940594"/>
                    <a:gd name="connsiteY4" fmla="*/ 0 h 704850"/>
                    <a:gd name="connsiteX0" fmla="*/ 0 w 940594"/>
                    <a:gd name="connsiteY0" fmla="*/ 0 h 704850"/>
                    <a:gd name="connsiteX1" fmla="*/ 2381 w 940594"/>
                    <a:gd name="connsiteY1" fmla="*/ 495300 h 704850"/>
                    <a:gd name="connsiteX2" fmla="*/ 933450 w 940594"/>
                    <a:gd name="connsiteY2" fmla="*/ 704850 h 704850"/>
                    <a:gd name="connsiteX3" fmla="*/ 940594 w 940594"/>
                    <a:gd name="connsiteY3" fmla="*/ 357188 h 704850"/>
                    <a:gd name="connsiteX4" fmla="*/ 0 w 940594"/>
                    <a:gd name="connsiteY4" fmla="*/ 0 h 704850"/>
                    <a:gd name="connsiteX0" fmla="*/ 0 w 933450"/>
                    <a:gd name="connsiteY0" fmla="*/ 0 h 704850"/>
                    <a:gd name="connsiteX1" fmla="*/ 2381 w 933450"/>
                    <a:gd name="connsiteY1" fmla="*/ 495300 h 704850"/>
                    <a:gd name="connsiteX2" fmla="*/ 933450 w 933450"/>
                    <a:gd name="connsiteY2" fmla="*/ 704850 h 704850"/>
                    <a:gd name="connsiteX3" fmla="*/ 835819 w 933450"/>
                    <a:gd name="connsiteY3" fmla="*/ 402432 h 704850"/>
                    <a:gd name="connsiteX4" fmla="*/ 0 w 933450"/>
                    <a:gd name="connsiteY4" fmla="*/ 0 h 704850"/>
                    <a:gd name="connsiteX0" fmla="*/ 0 w 938213"/>
                    <a:gd name="connsiteY0" fmla="*/ 0 h 704850"/>
                    <a:gd name="connsiteX1" fmla="*/ 2381 w 938213"/>
                    <a:gd name="connsiteY1" fmla="*/ 495300 h 704850"/>
                    <a:gd name="connsiteX2" fmla="*/ 933450 w 938213"/>
                    <a:gd name="connsiteY2" fmla="*/ 704850 h 704850"/>
                    <a:gd name="connsiteX3" fmla="*/ 938213 w 938213"/>
                    <a:gd name="connsiteY3" fmla="*/ 354807 h 704850"/>
                    <a:gd name="connsiteX4" fmla="*/ 0 w 938213"/>
                    <a:gd name="connsiteY4" fmla="*/ 0 h 70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8213" h="704850">
                      <a:moveTo>
                        <a:pt x="0" y="0"/>
                      </a:moveTo>
                      <a:cubicBezTo>
                        <a:pt x="794" y="165100"/>
                        <a:pt x="1587" y="330200"/>
                        <a:pt x="2381" y="495300"/>
                      </a:cubicBezTo>
                      <a:lnTo>
                        <a:pt x="933450" y="704850"/>
                      </a:lnTo>
                      <a:cubicBezTo>
                        <a:pt x="935038" y="588169"/>
                        <a:pt x="936625" y="471488"/>
                        <a:pt x="938213" y="354807"/>
                      </a:cubicBezTo>
                      <a:lnTo>
                        <a:pt x="0" y="0"/>
                      </a:lnTo>
                      <a:close/>
                    </a:path>
                  </a:pathLst>
                </a:custGeom>
                <a:grpFill/>
                <a:ln w="15875"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2708682D-FB6F-4C22-911A-8A37B1D3499C}"/>
                    </a:ext>
                  </a:extLst>
                </p:cNvPr>
                <p:cNvSpPr/>
                <p:nvPr/>
              </p:nvSpPr>
              <p:spPr bwMode="auto">
                <a:xfrm>
                  <a:off x="6648495" y="1333508"/>
                  <a:ext cx="261939" cy="616747"/>
                </a:xfrm>
                <a:custGeom>
                  <a:avLst/>
                  <a:gdLst>
                    <a:gd name="connsiteX0" fmla="*/ 266700 w 271462"/>
                    <a:gd name="connsiteY0" fmla="*/ 0 h 616744"/>
                    <a:gd name="connsiteX1" fmla="*/ 0 w 271462"/>
                    <a:gd name="connsiteY1" fmla="*/ 159544 h 616744"/>
                    <a:gd name="connsiteX2" fmla="*/ 11906 w 271462"/>
                    <a:gd name="connsiteY2" fmla="*/ 616744 h 616744"/>
                    <a:gd name="connsiteX3" fmla="*/ 271462 w 271462"/>
                    <a:gd name="connsiteY3" fmla="*/ 476250 h 616744"/>
                    <a:gd name="connsiteX0" fmla="*/ 266700 w 273844"/>
                    <a:gd name="connsiteY0" fmla="*/ 0 h 616744"/>
                    <a:gd name="connsiteX1" fmla="*/ 0 w 273844"/>
                    <a:gd name="connsiteY1" fmla="*/ 159544 h 616744"/>
                    <a:gd name="connsiteX2" fmla="*/ 11906 w 273844"/>
                    <a:gd name="connsiteY2" fmla="*/ 616744 h 616744"/>
                    <a:gd name="connsiteX3" fmla="*/ 273844 w 273844"/>
                    <a:gd name="connsiteY3" fmla="*/ 492919 h 616744"/>
                    <a:gd name="connsiteX0" fmla="*/ 254794 w 261938"/>
                    <a:gd name="connsiteY0" fmla="*/ 0 h 616744"/>
                    <a:gd name="connsiteX1" fmla="*/ 26194 w 261938"/>
                    <a:gd name="connsiteY1" fmla="*/ 173831 h 616744"/>
                    <a:gd name="connsiteX2" fmla="*/ 0 w 261938"/>
                    <a:gd name="connsiteY2" fmla="*/ 616744 h 616744"/>
                    <a:gd name="connsiteX3" fmla="*/ 261938 w 261938"/>
                    <a:gd name="connsiteY3" fmla="*/ 492919 h 616744"/>
                    <a:gd name="connsiteX0" fmla="*/ 254794 w 261938"/>
                    <a:gd name="connsiteY0" fmla="*/ 0 h 616744"/>
                    <a:gd name="connsiteX1" fmla="*/ 2381 w 261938"/>
                    <a:gd name="connsiteY1" fmla="*/ 159543 h 616744"/>
                    <a:gd name="connsiteX2" fmla="*/ 0 w 261938"/>
                    <a:gd name="connsiteY2" fmla="*/ 616744 h 616744"/>
                    <a:gd name="connsiteX3" fmla="*/ 261938 w 261938"/>
                    <a:gd name="connsiteY3" fmla="*/ 492919 h 616744"/>
                  </a:gdLst>
                  <a:ahLst/>
                  <a:cxnLst>
                    <a:cxn ang="0">
                      <a:pos x="connsiteX0" y="connsiteY0"/>
                    </a:cxn>
                    <a:cxn ang="0">
                      <a:pos x="connsiteX1" y="connsiteY1"/>
                    </a:cxn>
                    <a:cxn ang="0">
                      <a:pos x="connsiteX2" y="connsiteY2"/>
                    </a:cxn>
                    <a:cxn ang="0">
                      <a:pos x="connsiteX3" y="connsiteY3"/>
                    </a:cxn>
                  </a:cxnLst>
                  <a:rect l="l" t="t" r="r" b="b"/>
                  <a:pathLst>
                    <a:path w="261938" h="616744">
                      <a:moveTo>
                        <a:pt x="254794" y="0"/>
                      </a:moveTo>
                      <a:lnTo>
                        <a:pt x="2381" y="159543"/>
                      </a:lnTo>
                      <a:cubicBezTo>
                        <a:pt x="1587" y="311943"/>
                        <a:pt x="794" y="464344"/>
                        <a:pt x="0" y="616744"/>
                      </a:cubicBezTo>
                      <a:lnTo>
                        <a:pt x="261938" y="492919"/>
                      </a:lnTo>
                    </a:path>
                  </a:pathLst>
                </a:custGeom>
                <a:grpFill/>
                <a:ln w="15875"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6464945B-33BA-491D-BA70-0D273B3996C3}"/>
                    </a:ext>
                  </a:extLst>
                </p:cNvPr>
                <p:cNvSpPr/>
                <p:nvPr/>
              </p:nvSpPr>
              <p:spPr bwMode="auto">
                <a:xfrm>
                  <a:off x="6896151" y="1926441"/>
                  <a:ext cx="945363" cy="659609"/>
                </a:xfrm>
                <a:custGeom>
                  <a:avLst/>
                  <a:gdLst>
                    <a:gd name="connsiteX0" fmla="*/ 7144 w 945356"/>
                    <a:gd name="connsiteY0" fmla="*/ 0 h 659607"/>
                    <a:gd name="connsiteX1" fmla="*/ 945356 w 945356"/>
                    <a:gd name="connsiteY1" fmla="*/ 178594 h 659607"/>
                    <a:gd name="connsiteX2" fmla="*/ 945356 w 945356"/>
                    <a:gd name="connsiteY2" fmla="*/ 485775 h 659607"/>
                    <a:gd name="connsiteX3" fmla="*/ 0 w 945356"/>
                    <a:gd name="connsiteY3" fmla="*/ 659607 h 659607"/>
                    <a:gd name="connsiteX4" fmla="*/ 7144 w 945356"/>
                    <a:gd name="connsiteY4" fmla="*/ 0 h 659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6" h="659607">
                      <a:moveTo>
                        <a:pt x="7144" y="0"/>
                      </a:moveTo>
                      <a:lnTo>
                        <a:pt x="945356" y="178594"/>
                      </a:lnTo>
                      <a:lnTo>
                        <a:pt x="945356" y="485775"/>
                      </a:lnTo>
                      <a:lnTo>
                        <a:pt x="0" y="659607"/>
                      </a:lnTo>
                      <a:cubicBezTo>
                        <a:pt x="1588" y="442119"/>
                        <a:pt x="3175" y="224632"/>
                        <a:pt x="7144" y="0"/>
                      </a:cubicBezTo>
                      <a:close/>
                    </a:path>
                  </a:pathLst>
                </a:custGeom>
                <a:grpFill/>
                <a:ln w="15875"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0658215D-9CB5-404A-BA09-D68561000496}"/>
                    </a:ext>
                  </a:extLst>
                </p:cNvPr>
                <p:cNvSpPr/>
                <p:nvPr/>
              </p:nvSpPr>
              <p:spPr bwMode="auto">
                <a:xfrm>
                  <a:off x="6643735" y="1927784"/>
                  <a:ext cx="257179" cy="657226"/>
                </a:xfrm>
                <a:custGeom>
                  <a:avLst/>
                  <a:gdLst>
                    <a:gd name="connsiteX0" fmla="*/ 2381 w 257175"/>
                    <a:gd name="connsiteY0" fmla="*/ 123825 h 657225"/>
                    <a:gd name="connsiteX1" fmla="*/ 257175 w 257175"/>
                    <a:gd name="connsiteY1" fmla="*/ 0 h 657225"/>
                    <a:gd name="connsiteX2" fmla="*/ 254793 w 257175"/>
                    <a:gd name="connsiteY2" fmla="*/ 657225 h 657225"/>
                    <a:gd name="connsiteX3" fmla="*/ 0 w 257175"/>
                    <a:gd name="connsiteY3" fmla="*/ 504825 h 657225"/>
                    <a:gd name="connsiteX4" fmla="*/ 2381 w 257175"/>
                    <a:gd name="connsiteY4" fmla="*/ 123825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657225">
                      <a:moveTo>
                        <a:pt x="2381" y="123825"/>
                      </a:moveTo>
                      <a:lnTo>
                        <a:pt x="257175" y="0"/>
                      </a:lnTo>
                      <a:lnTo>
                        <a:pt x="254793" y="657225"/>
                      </a:lnTo>
                      <a:lnTo>
                        <a:pt x="0" y="504825"/>
                      </a:lnTo>
                      <a:cubicBezTo>
                        <a:pt x="1587" y="378619"/>
                        <a:pt x="3175" y="252412"/>
                        <a:pt x="2381" y="123825"/>
                      </a:cubicBezTo>
                      <a:close/>
                    </a:path>
                  </a:pathLst>
                </a:custGeom>
                <a:grpFill/>
                <a:ln w="15875"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5" name="Freeform: Shape 34">
                  <a:extLst>
                    <a:ext uri="{FF2B5EF4-FFF2-40B4-BE49-F238E27FC236}">
                      <a16:creationId xmlns:a16="http://schemas.microsoft.com/office/drawing/2014/main" id="{59668834-BE27-4721-B4D4-179C5F72A42D}"/>
                    </a:ext>
                  </a:extLst>
                </p:cNvPr>
                <p:cNvSpPr/>
                <p:nvPr/>
              </p:nvSpPr>
              <p:spPr bwMode="auto">
                <a:xfrm>
                  <a:off x="6707589" y="1452570"/>
                  <a:ext cx="133350" cy="402432"/>
                </a:xfrm>
                <a:custGeom>
                  <a:avLst/>
                  <a:gdLst>
                    <a:gd name="connsiteX0" fmla="*/ 9976 w 140945"/>
                    <a:gd name="connsiteY0" fmla="*/ 69056 h 402431"/>
                    <a:gd name="connsiteX1" fmla="*/ 138564 w 140945"/>
                    <a:gd name="connsiteY1" fmla="*/ 0 h 402431"/>
                    <a:gd name="connsiteX2" fmla="*/ 140945 w 140945"/>
                    <a:gd name="connsiteY2" fmla="*/ 333375 h 402431"/>
                    <a:gd name="connsiteX3" fmla="*/ 7595 w 140945"/>
                    <a:gd name="connsiteY3" fmla="*/ 402431 h 402431"/>
                    <a:gd name="connsiteX4" fmla="*/ 9976 w 140945"/>
                    <a:gd name="connsiteY4" fmla="*/ 69056 h 402431"/>
                    <a:gd name="connsiteX0" fmla="*/ 2381 w 133350"/>
                    <a:gd name="connsiteY0" fmla="*/ 69056 h 402431"/>
                    <a:gd name="connsiteX1" fmla="*/ 130969 w 133350"/>
                    <a:gd name="connsiteY1" fmla="*/ 0 h 402431"/>
                    <a:gd name="connsiteX2" fmla="*/ 133350 w 133350"/>
                    <a:gd name="connsiteY2" fmla="*/ 333375 h 402431"/>
                    <a:gd name="connsiteX3" fmla="*/ 0 w 133350"/>
                    <a:gd name="connsiteY3" fmla="*/ 402431 h 402431"/>
                    <a:gd name="connsiteX4" fmla="*/ 2381 w 133350"/>
                    <a:gd name="connsiteY4" fmla="*/ 69056 h 402431"/>
                    <a:gd name="connsiteX0" fmla="*/ 2381 w 133350"/>
                    <a:gd name="connsiteY0" fmla="*/ 69056 h 402431"/>
                    <a:gd name="connsiteX1" fmla="*/ 130969 w 133350"/>
                    <a:gd name="connsiteY1" fmla="*/ 0 h 402431"/>
                    <a:gd name="connsiteX2" fmla="*/ 133350 w 133350"/>
                    <a:gd name="connsiteY2" fmla="*/ 333375 h 402431"/>
                    <a:gd name="connsiteX3" fmla="*/ 0 w 133350"/>
                    <a:gd name="connsiteY3" fmla="*/ 402431 h 402431"/>
                    <a:gd name="connsiteX4" fmla="*/ 2381 w 133350"/>
                    <a:gd name="connsiteY4" fmla="*/ 69056 h 402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402431">
                      <a:moveTo>
                        <a:pt x="2381" y="69056"/>
                      </a:moveTo>
                      <a:cubicBezTo>
                        <a:pt x="69453" y="37703"/>
                        <a:pt x="88106" y="23019"/>
                        <a:pt x="130969" y="0"/>
                      </a:cubicBezTo>
                      <a:cubicBezTo>
                        <a:pt x="131763" y="111125"/>
                        <a:pt x="132556" y="222250"/>
                        <a:pt x="133350" y="333375"/>
                      </a:cubicBezTo>
                      <a:lnTo>
                        <a:pt x="0" y="402431"/>
                      </a:lnTo>
                      <a:cubicBezTo>
                        <a:pt x="1587" y="292100"/>
                        <a:pt x="1190" y="235743"/>
                        <a:pt x="2381" y="69056"/>
                      </a:cubicBezTo>
                      <a:close/>
                    </a:path>
                  </a:pathLst>
                </a:custGeom>
                <a:grpFill/>
                <a:ln w="15875"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6" name="Freeform: Shape 35">
                  <a:extLst>
                    <a:ext uri="{FF2B5EF4-FFF2-40B4-BE49-F238E27FC236}">
                      <a16:creationId xmlns:a16="http://schemas.microsoft.com/office/drawing/2014/main" id="{4C515FE7-EC2C-4FB6-9E51-E2EABCBD24F3}"/>
                    </a:ext>
                  </a:extLst>
                </p:cNvPr>
                <p:cNvSpPr/>
                <p:nvPr/>
              </p:nvSpPr>
              <p:spPr bwMode="auto">
                <a:xfrm>
                  <a:off x="6690610" y="2031218"/>
                  <a:ext cx="129570" cy="447676"/>
                </a:xfrm>
                <a:custGeom>
                  <a:avLst/>
                  <a:gdLst>
                    <a:gd name="connsiteX0" fmla="*/ 9976 w 140945"/>
                    <a:gd name="connsiteY0" fmla="*/ 69056 h 402431"/>
                    <a:gd name="connsiteX1" fmla="*/ 138564 w 140945"/>
                    <a:gd name="connsiteY1" fmla="*/ 0 h 402431"/>
                    <a:gd name="connsiteX2" fmla="*/ 140945 w 140945"/>
                    <a:gd name="connsiteY2" fmla="*/ 333375 h 402431"/>
                    <a:gd name="connsiteX3" fmla="*/ 7595 w 140945"/>
                    <a:gd name="connsiteY3" fmla="*/ 402431 h 402431"/>
                    <a:gd name="connsiteX4" fmla="*/ 9976 w 140945"/>
                    <a:gd name="connsiteY4" fmla="*/ 69056 h 402431"/>
                    <a:gd name="connsiteX0" fmla="*/ 2381 w 133350"/>
                    <a:gd name="connsiteY0" fmla="*/ 69056 h 402431"/>
                    <a:gd name="connsiteX1" fmla="*/ 130969 w 133350"/>
                    <a:gd name="connsiteY1" fmla="*/ 0 h 402431"/>
                    <a:gd name="connsiteX2" fmla="*/ 133350 w 133350"/>
                    <a:gd name="connsiteY2" fmla="*/ 333375 h 402431"/>
                    <a:gd name="connsiteX3" fmla="*/ 0 w 133350"/>
                    <a:gd name="connsiteY3" fmla="*/ 402431 h 402431"/>
                    <a:gd name="connsiteX4" fmla="*/ 2381 w 133350"/>
                    <a:gd name="connsiteY4" fmla="*/ 69056 h 402431"/>
                    <a:gd name="connsiteX0" fmla="*/ 2381 w 133350"/>
                    <a:gd name="connsiteY0" fmla="*/ 69056 h 402431"/>
                    <a:gd name="connsiteX1" fmla="*/ 130969 w 133350"/>
                    <a:gd name="connsiteY1" fmla="*/ 0 h 402431"/>
                    <a:gd name="connsiteX2" fmla="*/ 133350 w 133350"/>
                    <a:gd name="connsiteY2" fmla="*/ 333375 h 402431"/>
                    <a:gd name="connsiteX3" fmla="*/ 0 w 133350"/>
                    <a:gd name="connsiteY3" fmla="*/ 402431 h 402431"/>
                    <a:gd name="connsiteX4" fmla="*/ 2381 w 133350"/>
                    <a:gd name="connsiteY4" fmla="*/ 69056 h 402431"/>
                    <a:gd name="connsiteX0" fmla="*/ 2381 w 133350"/>
                    <a:gd name="connsiteY0" fmla="*/ 69056 h 454818"/>
                    <a:gd name="connsiteX1" fmla="*/ 130969 w 133350"/>
                    <a:gd name="connsiteY1" fmla="*/ 0 h 454818"/>
                    <a:gd name="connsiteX2" fmla="*/ 133350 w 133350"/>
                    <a:gd name="connsiteY2" fmla="*/ 454818 h 454818"/>
                    <a:gd name="connsiteX3" fmla="*/ 0 w 133350"/>
                    <a:gd name="connsiteY3" fmla="*/ 402431 h 454818"/>
                    <a:gd name="connsiteX4" fmla="*/ 2381 w 133350"/>
                    <a:gd name="connsiteY4" fmla="*/ 69056 h 454818"/>
                    <a:gd name="connsiteX0" fmla="*/ 43 w 131012"/>
                    <a:gd name="connsiteY0" fmla="*/ 69056 h 454818"/>
                    <a:gd name="connsiteX1" fmla="*/ 128631 w 131012"/>
                    <a:gd name="connsiteY1" fmla="*/ 0 h 454818"/>
                    <a:gd name="connsiteX2" fmla="*/ 131012 w 131012"/>
                    <a:gd name="connsiteY2" fmla="*/ 454818 h 454818"/>
                    <a:gd name="connsiteX3" fmla="*/ 21474 w 131012"/>
                    <a:gd name="connsiteY3" fmla="*/ 345281 h 454818"/>
                    <a:gd name="connsiteX4" fmla="*/ 43 w 131012"/>
                    <a:gd name="connsiteY4" fmla="*/ 69056 h 454818"/>
                    <a:gd name="connsiteX0" fmla="*/ 7144 w 138113"/>
                    <a:gd name="connsiteY0" fmla="*/ 69056 h 454818"/>
                    <a:gd name="connsiteX1" fmla="*/ 135732 w 138113"/>
                    <a:gd name="connsiteY1" fmla="*/ 0 h 454818"/>
                    <a:gd name="connsiteX2" fmla="*/ 138113 w 138113"/>
                    <a:gd name="connsiteY2" fmla="*/ 454818 h 454818"/>
                    <a:gd name="connsiteX3" fmla="*/ 0 w 138113"/>
                    <a:gd name="connsiteY3" fmla="*/ 378619 h 454818"/>
                    <a:gd name="connsiteX4" fmla="*/ 7144 w 138113"/>
                    <a:gd name="connsiteY4" fmla="*/ 69056 h 454818"/>
                    <a:gd name="connsiteX0" fmla="*/ 52388 w 138113"/>
                    <a:gd name="connsiteY0" fmla="*/ 133350 h 454818"/>
                    <a:gd name="connsiteX1" fmla="*/ 135732 w 138113"/>
                    <a:gd name="connsiteY1" fmla="*/ 0 h 454818"/>
                    <a:gd name="connsiteX2" fmla="*/ 138113 w 138113"/>
                    <a:gd name="connsiteY2" fmla="*/ 454818 h 454818"/>
                    <a:gd name="connsiteX3" fmla="*/ 0 w 138113"/>
                    <a:gd name="connsiteY3" fmla="*/ 378619 h 454818"/>
                    <a:gd name="connsiteX4" fmla="*/ 52388 w 138113"/>
                    <a:gd name="connsiteY4" fmla="*/ 133350 h 454818"/>
                    <a:gd name="connsiteX0" fmla="*/ 9525 w 138113"/>
                    <a:gd name="connsiteY0" fmla="*/ 61913 h 454818"/>
                    <a:gd name="connsiteX1" fmla="*/ 135732 w 138113"/>
                    <a:gd name="connsiteY1" fmla="*/ 0 h 454818"/>
                    <a:gd name="connsiteX2" fmla="*/ 138113 w 138113"/>
                    <a:gd name="connsiteY2" fmla="*/ 454818 h 454818"/>
                    <a:gd name="connsiteX3" fmla="*/ 0 w 138113"/>
                    <a:gd name="connsiteY3" fmla="*/ 378619 h 454818"/>
                    <a:gd name="connsiteX4" fmla="*/ 9525 w 138113"/>
                    <a:gd name="connsiteY4" fmla="*/ 61913 h 454818"/>
                    <a:gd name="connsiteX0" fmla="*/ 9525 w 138113"/>
                    <a:gd name="connsiteY0" fmla="*/ 9393 h 402298"/>
                    <a:gd name="connsiteX1" fmla="*/ 111920 w 138113"/>
                    <a:gd name="connsiteY1" fmla="*/ 14155 h 402298"/>
                    <a:gd name="connsiteX2" fmla="*/ 138113 w 138113"/>
                    <a:gd name="connsiteY2" fmla="*/ 402298 h 402298"/>
                    <a:gd name="connsiteX3" fmla="*/ 0 w 138113"/>
                    <a:gd name="connsiteY3" fmla="*/ 326099 h 402298"/>
                    <a:gd name="connsiteX4" fmla="*/ 9525 w 138113"/>
                    <a:gd name="connsiteY4" fmla="*/ 9393 h 402298"/>
                    <a:gd name="connsiteX0" fmla="*/ 9525 w 138343"/>
                    <a:gd name="connsiteY0" fmla="*/ 54769 h 447674"/>
                    <a:gd name="connsiteX1" fmla="*/ 138114 w 138343"/>
                    <a:gd name="connsiteY1" fmla="*/ 0 h 447674"/>
                    <a:gd name="connsiteX2" fmla="*/ 138113 w 138343"/>
                    <a:gd name="connsiteY2" fmla="*/ 447674 h 447674"/>
                    <a:gd name="connsiteX3" fmla="*/ 0 w 138343"/>
                    <a:gd name="connsiteY3" fmla="*/ 371475 h 447674"/>
                    <a:gd name="connsiteX4" fmla="*/ 9525 w 138343"/>
                    <a:gd name="connsiteY4" fmla="*/ 54769 h 447674"/>
                    <a:gd name="connsiteX0" fmla="*/ 307 w 129125"/>
                    <a:gd name="connsiteY0" fmla="*/ 54769 h 447674"/>
                    <a:gd name="connsiteX1" fmla="*/ 128896 w 129125"/>
                    <a:gd name="connsiteY1" fmla="*/ 0 h 447674"/>
                    <a:gd name="connsiteX2" fmla="*/ 128895 w 129125"/>
                    <a:gd name="connsiteY2" fmla="*/ 447674 h 447674"/>
                    <a:gd name="connsiteX3" fmla="*/ 307 w 129125"/>
                    <a:gd name="connsiteY3" fmla="*/ 369094 h 447674"/>
                    <a:gd name="connsiteX4" fmla="*/ 307 w 129125"/>
                    <a:gd name="connsiteY4" fmla="*/ 54769 h 447674"/>
                    <a:gd name="connsiteX0" fmla="*/ 2756 w 131574"/>
                    <a:gd name="connsiteY0" fmla="*/ 54769 h 447674"/>
                    <a:gd name="connsiteX1" fmla="*/ 131345 w 131574"/>
                    <a:gd name="connsiteY1" fmla="*/ 0 h 447674"/>
                    <a:gd name="connsiteX2" fmla="*/ 131344 w 131574"/>
                    <a:gd name="connsiteY2" fmla="*/ 447674 h 447674"/>
                    <a:gd name="connsiteX3" fmla="*/ 2756 w 131574"/>
                    <a:gd name="connsiteY3" fmla="*/ 369094 h 447674"/>
                    <a:gd name="connsiteX4" fmla="*/ 2756 w 131574"/>
                    <a:gd name="connsiteY4" fmla="*/ 54769 h 447674"/>
                    <a:gd name="connsiteX0" fmla="*/ 752 w 129570"/>
                    <a:gd name="connsiteY0" fmla="*/ 54769 h 447674"/>
                    <a:gd name="connsiteX1" fmla="*/ 129341 w 129570"/>
                    <a:gd name="connsiteY1" fmla="*/ 0 h 447674"/>
                    <a:gd name="connsiteX2" fmla="*/ 129340 w 129570"/>
                    <a:gd name="connsiteY2" fmla="*/ 447674 h 447674"/>
                    <a:gd name="connsiteX3" fmla="*/ 752 w 129570"/>
                    <a:gd name="connsiteY3" fmla="*/ 369094 h 447674"/>
                    <a:gd name="connsiteX4" fmla="*/ 752 w 129570"/>
                    <a:gd name="connsiteY4" fmla="*/ 54769 h 447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70" h="447674">
                      <a:moveTo>
                        <a:pt x="752" y="54769"/>
                      </a:moveTo>
                      <a:cubicBezTo>
                        <a:pt x="67824" y="23416"/>
                        <a:pt x="86478" y="23019"/>
                        <a:pt x="129341" y="0"/>
                      </a:cubicBezTo>
                      <a:cubicBezTo>
                        <a:pt x="130135" y="111125"/>
                        <a:pt x="128546" y="336549"/>
                        <a:pt x="129340" y="447674"/>
                      </a:cubicBezTo>
                      <a:lnTo>
                        <a:pt x="752" y="369094"/>
                      </a:lnTo>
                      <a:cubicBezTo>
                        <a:pt x="-42" y="258763"/>
                        <a:pt x="-439" y="221456"/>
                        <a:pt x="752" y="54769"/>
                      </a:cubicBezTo>
                      <a:close/>
                    </a:path>
                  </a:pathLst>
                </a:custGeom>
                <a:grpFill/>
                <a:ln w="15875"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7" name="Freeform: Shape 36">
                  <a:extLst>
                    <a:ext uri="{FF2B5EF4-FFF2-40B4-BE49-F238E27FC236}">
                      <a16:creationId xmlns:a16="http://schemas.microsoft.com/office/drawing/2014/main" id="{077FDD10-F58C-485B-87BA-5E733D5B4301}"/>
                    </a:ext>
                  </a:extLst>
                </p:cNvPr>
                <p:cNvSpPr/>
                <p:nvPr/>
              </p:nvSpPr>
              <p:spPr bwMode="auto">
                <a:xfrm>
                  <a:off x="6996164" y="1452570"/>
                  <a:ext cx="771531" cy="500063"/>
                </a:xfrm>
                <a:custGeom>
                  <a:avLst/>
                  <a:gdLst>
                    <a:gd name="connsiteX0" fmla="*/ 0 w 764381"/>
                    <a:gd name="connsiteY0" fmla="*/ 0 h 500062"/>
                    <a:gd name="connsiteX1" fmla="*/ 754856 w 764381"/>
                    <a:gd name="connsiteY1" fmla="*/ 273843 h 500062"/>
                    <a:gd name="connsiteX2" fmla="*/ 764381 w 764381"/>
                    <a:gd name="connsiteY2" fmla="*/ 500062 h 500062"/>
                    <a:gd name="connsiteX3" fmla="*/ 0 w 764381"/>
                    <a:gd name="connsiteY3" fmla="*/ 300037 h 500062"/>
                    <a:gd name="connsiteX4" fmla="*/ 0 w 764381"/>
                    <a:gd name="connsiteY4" fmla="*/ 0 h 500062"/>
                    <a:gd name="connsiteX0" fmla="*/ 0 w 771525"/>
                    <a:gd name="connsiteY0" fmla="*/ 0 h 500062"/>
                    <a:gd name="connsiteX1" fmla="*/ 771525 w 771525"/>
                    <a:gd name="connsiteY1" fmla="*/ 276225 h 500062"/>
                    <a:gd name="connsiteX2" fmla="*/ 764381 w 771525"/>
                    <a:gd name="connsiteY2" fmla="*/ 500062 h 500062"/>
                    <a:gd name="connsiteX3" fmla="*/ 0 w 771525"/>
                    <a:gd name="connsiteY3" fmla="*/ 300037 h 500062"/>
                    <a:gd name="connsiteX4" fmla="*/ 0 w 771525"/>
                    <a:gd name="connsiteY4" fmla="*/ 0 h 50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500062">
                      <a:moveTo>
                        <a:pt x="0" y="0"/>
                      </a:moveTo>
                      <a:lnTo>
                        <a:pt x="771525" y="276225"/>
                      </a:lnTo>
                      <a:lnTo>
                        <a:pt x="764381" y="500062"/>
                      </a:lnTo>
                      <a:lnTo>
                        <a:pt x="0" y="300037"/>
                      </a:lnTo>
                      <a:cubicBezTo>
                        <a:pt x="794" y="197643"/>
                        <a:pt x="1587" y="95250"/>
                        <a:pt x="0" y="0"/>
                      </a:cubicBezTo>
                      <a:close/>
                    </a:path>
                  </a:pathLst>
                </a:custGeom>
                <a:grpFill/>
                <a:ln w="15875"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8" name="Freeform: Shape 37">
                  <a:extLst>
                    <a:ext uri="{FF2B5EF4-FFF2-40B4-BE49-F238E27FC236}">
                      <a16:creationId xmlns:a16="http://schemas.microsoft.com/office/drawing/2014/main" id="{3A0F53F3-F6A4-481F-9B54-FBF9C21E09D1}"/>
                    </a:ext>
                  </a:extLst>
                </p:cNvPr>
                <p:cNvSpPr/>
                <p:nvPr/>
              </p:nvSpPr>
              <p:spPr bwMode="auto">
                <a:xfrm>
                  <a:off x="6991402" y="2064550"/>
                  <a:ext cx="769149" cy="407193"/>
                </a:xfrm>
                <a:custGeom>
                  <a:avLst/>
                  <a:gdLst>
                    <a:gd name="connsiteX0" fmla="*/ 0 w 764381"/>
                    <a:gd name="connsiteY0" fmla="*/ 0 h 500062"/>
                    <a:gd name="connsiteX1" fmla="*/ 754856 w 764381"/>
                    <a:gd name="connsiteY1" fmla="*/ 273843 h 500062"/>
                    <a:gd name="connsiteX2" fmla="*/ 764381 w 764381"/>
                    <a:gd name="connsiteY2" fmla="*/ 500062 h 500062"/>
                    <a:gd name="connsiteX3" fmla="*/ 0 w 764381"/>
                    <a:gd name="connsiteY3" fmla="*/ 300037 h 500062"/>
                    <a:gd name="connsiteX4" fmla="*/ 0 w 764381"/>
                    <a:gd name="connsiteY4" fmla="*/ 0 h 500062"/>
                    <a:gd name="connsiteX0" fmla="*/ 0 w 764381"/>
                    <a:gd name="connsiteY0" fmla="*/ 0 h 500062"/>
                    <a:gd name="connsiteX1" fmla="*/ 752475 w 764381"/>
                    <a:gd name="connsiteY1" fmla="*/ 97630 h 500062"/>
                    <a:gd name="connsiteX2" fmla="*/ 764381 w 764381"/>
                    <a:gd name="connsiteY2" fmla="*/ 500062 h 500062"/>
                    <a:gd name="connsiteX3" fmla="*/ 0 w 764381"/>
                    <a:gd name="connsiteY3" fmla="*/ 300037 h 500062"/>
                    <a:gd name="connsiteX4" fmla="*/ 0 w 764381"/>
                    <a:gd name="connsiteY4" fmla="*/ 0 h 500062"/>
                    <a:gd name="connsiteX0" fmla="*/ 0 w 752475"/>
                    <a:gd name="connsiteY0" fmla="*/ 0 h 300037"/>
                    <a:gd name="connsiteX1" fmla="*/ 752475 w 752475"/>
                    <a:gd name="connsiteY1" fmla="*/ 97630 h 300037"/>
                    <a:gd name="connsiteX2" fmla="*/ 740568 w 752475"/>
                    <a:gd name="connsiteY2" fmla="*/ 226218 h 300037"/>
                    <a:gd name="connsiteX3" fmla="*/ 0 w 752475"/>
                    <a:gd name="connsiteY3" fmla="*/ 300037 h 300037"/>
                    <a:gd name="connsiteX4" fmla="*/ 0 w 752475"/>
                    <a:gd name="connsiteY4" fmla="*/ 0 h 300037"/>
                    <a:gd name="connsiteX0" fmla="*/ 0 w 761999"/>
                    <a:gd name="connsiteY0" fmla="*/ 0 h 300037"/>
                    <a:gd name="connsiteX1" fmla="*/ 752475 w 761999"/>
                    <a:gd name="connsiteY1" fmla="*/ 97630 h 300037"/>
                    <a:gd name="connsiteX2" fmla="*/ 761999 w 761999"/>
                    <a:gd name="connsiteY2" fmla="*/ 290512 h 300037"/>
                    <a:gd name="connsiteX3" fmla="*/ 0 w 761999"/>
                    <a:gd name="connsiteY3" fmla="*/ 300037 h 300037"/>
                    <a:gd name="connsiteX4" fmla="*/ 0 w 761999"/>
                    <a:gd name="connsiteY4" fmla="*/ 0 h 300037"/>
                    <a:gd name="connsiteX0" fmla="*/ 7144 w 769143"/>
                    <a:gd name="connsiteY0" fmla="*/ 0 h 407193"/>
                    <a:gd name="connsiteX1" fmla="*/ 759619 w 769143"/>
                    <a:gd name="connsiteY1" fmla="*/ 97630 h 407193"/>
                    <a:gd name="connsiteX2" fmla="*/ 769143 w 769143"/>
                    <a:gd name="connsiteY2" fmla="*/ 290512 h 407193"/>
                    <a:gd name="connsiteX3" fmla="*/ 0 w 769143"/>
                    <a:gd name="connsiteY3" fmla="*/ 407193 h 407193"/>
                    <a:gd name="connsiteX4" fmla="*/ 7144 w 769143"/>
                    <a:gd name="connsiteY4" fmla="*/ 0 h 407193"/>
                    <a:gd name="connsiteX0" fmla="*/ 7144 w 769144"/>
                    <a:gd name="connsiteY0" fmla="*/ 0 h 407193"/>
                    <a:gd name="connsiteX1" fmla="*/ 769144 w 769144"/>
                    <a:gd name="connsiteY1" fmla="*/ 100011 h 407193"/>
                    <a:gd name="connsiteX2" fmla="*/ 769143 w 769144"/>
                    <a:gd name="connsiteY2" fmla="*/ 290512 h 407193"/>
                    <a:gd name="connsiteX3" fmla="*/ 0 w 769144"/>
                    <a:gd name="connsiteY3" fmla="*/ 407193 h 407193"/>
                    <a:gd name="connsiteX4" fmla="*/ 7144 w 769144"/>
                    <a:gd name="connsiteY4" fmla="*/ 0 h 407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44" h="407193">
                      <a:moveTo>
                        <a:pt x="7144" y="0"/>
                      </a:moveTo>
                      <a:lnTo>
                        <a:pt x="769144" y="100011"/>
                      </a:lnTo>
                      <a:cubicBezTo>
                        <a:pt x="769144" y="163511"/>
                        <a:pt x="769143" y="227012"/>
                        <a:pt x="769143" y="290512"/>
                      </a:cubicBezTo>
                      <a:lnTo>
                        <a:pt x="0" y="407193"/>
                      </a:lnTo>
                      <a:cubicBezTo>
                        <a:pt x="794" y="304799"/>
                        <a:pt x="8731" y="95250"/>
                        <a:pt x="7144" y="0"/>
                      </a:cubicBezTo>
                      <a:close/>
                    </a:path>
                  </a:pathLst>
                </a:custGeom>
                <a:grpFill/>
                <a:ln w="15875"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9" name="Freeform: Shape 38">
                  <a:extLst>
                    <a:ext uri="{FF2B5EF4-FFF2-40B4-BE49-F238E27FC236}">
                      <a16:creationId xmlns:a16="http://schemas.microsoft.com/office/drawing/2014/main" id="{07B29667-1202-4969-B50F-2C2FF4422D10}"/>
                    </a:ext>
                  </a:extLst>
                </p:cNvPr>
                <p:cNvSpPr/>
                <p:nvPr/>
              </p:nvSpPr>
              <p:spPr bwMode="auto">
                <a:xfrm>
                  <a:off x="7079506" y="1483525"/>
                  <a:ext cx="0" cy="295275"/>
                </a:xfrm>
                <a:custGeom>
                  <a:avLst/>
                  <a:gdLst>
                    <a:gd name="connsiteX0" fmla="*/ 0 w 0"/>
                    <a:gd name="connsiteY0" fmla="*/ 0 h 295275"/>
                    <a:gd name="connsiteX1" fmla="*/ 0 w 0"/>
                    <a:gd name="connsiteY1" fmla="*/ 278606 h 295275"/>
                    <a:gd name="connsiteX2" fmla="*/ 0 w 0"/>
                    <a:gd name="connsiteY2" fmla="*/ 295275 h 295275"/>
                  </a:gdLst>
                  <a:ahLst/>
                  <a:cxnLst>
                    <a:cxn ang="0">
                      <a:pos x="connsiteX0" y="connsiteY0"/>
                    </a:cxn>
                    <a:cxn ang="0">
                      <a:pos x="connsiteX1" y="connsiteY1"/>
                    </a:cxn>
                    <a:cxn ang="0">
                      <a:pos x="connsiteX2" y="connsiteY2"/>
                    </a:cxn>
                  </a:cxnLst>
                  <a:rect l="l" t="t" r="r" b="b"/>
                  <a:pathLst>
                    <a:path h="295275">
                      <a:moveTo>
                        <a:pt x="0" y="0"/>
                      </a:moveTo>
                      <a:lnTo>
                        <a:pt x="0" y="278606"/>
                      </a:lnTo>
                      <a:lnTo>
                        <a:pt x="0" y="2952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0" name="Freeform: Shape 39">
                  <a:extLst>
                    <a:ext uri="{FF2B5EF4-FFF2-40B4-BE49-F238E27FC236}">
                      <a16:creationId xmlns:a16="http://schemas.microsoft.com/office/drawing/2014/main" id="{A175B5B0-D085-4FEA-8763-5975FE2AAEB4}"/>
                    </a:ext>
                  </a:extLst>
                </p:cNvPr>
                <p:cNvSpPr/>
                <p:nvPr/>
              </p:nvSpPr>
              <p:spPr bwMode="auto">
                <a:xfrm>
                  <a:off x="7165231" y="1507337"/>
                  <a:ext cx="0" cy="295275"/>
                </a:xfrm>
                <a:custGeom>
                  <a:avLst/>
                  <a:gdLst>
                    <a:gd name="connsiteX0" fmla="*/ 0 w 0"/>
                    <a:gd name="connsiteY0" fmla="*/ 0 h 295275"/>
                    <a:gd name="connsiteX1" fmla="*/ 0 w 0"/>
                    <a:gd name="connsiteY1" fmla="*/ 278606 h 295275"/>
                    <a:gd name="connsiteX2" fmla="*/ 0 w 0"/>
                    <a:gd name="connsiteY2" fmla="*/ 295275 h 295275"/>
                  </a:gdLst>
                  <a:ahLst/>
                  <a:cxnLst>
                    <a:cxn ang="0">
                      <a:pos x="connsiteX0" y="connsiteY0"/>
                    </a:cxn>
                    <a:cxn ang="0">
                      <a:pos x="connsiteX1" y="connsiteY1"/>
                    </a:cxn>
                    <a:cxn ang="0">
                      <a:pos x="connsiteX2" y="connsiteY2"/>
                    </a:cxn>
                  </a:cxnLst>
                  <a:rect l="l" t="t" r="r" b="b"/>
                  <a:pathLst>
                    <a:path h="295275">
                      <a:moveTo>
                        <a:pt x="0" y="0"/>
                      </a:moveTo>
                      <a:lnTo>
                        <a:pt x="0" y="278606"/>
                      </a:lnTo>
                      <a:lnTo>
                        <a:pt x="0" y="2952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1" name="Freeform: Shape 40">
                  <a:extLst>
                    <a:ext uri="{FF2B5EF4-FFF2-40B4-BE49-F238E27FC236}">
                      <a16:creationId xmlns:a16="http://schemas.microsoft.com/office/drawing/2014/main" id="{041579BE-91FD-4931-AA24-DE5BEBE3058D}"/>
                    </a:ext>
                  </a:extLst>
                </p:cNvPr>
                <p:cNvSpPr/>
                <p:nvPr/>
              </p:nvSpPr>
              <p:spPr bwMode="auto">
                <a:xfrm>
                  <a:off x="7243812" y="1540675"/>
                  <a:ext cx="45720" cy="273845"/>
                </a:xfrm>
                <a:custGeom>
                  <a:avLst/>
                  <a:gdLst>
                    <a:gd name="connsiteX0" fmla="*/ 0 w 0"/>
                    <a:gd name="connsiteY0" fmla="*/ 0 h 295275"/>
                    <a:gd name="connsiteX1" fmla="*/ 0 w 0"/>
                    <a:gd name="connsiteY1" fmla="*/ 278606 h 295275"/>
                    <a:gd name="connsiteX2" fmla="*/ 0 w 0"/>
                    <a:gd name="connsiteY2" fmla="*/ 295275 h 295275"/>
                  </a:gdLst>
                  <a:ahLst/>
                  <a:cxnLst>
                    <a:cxn ang="0">
                      <a:pos x="connsiteX0" y="connsiteY0"/>
                    </a:cxn>
                    <a:cxn ang="0">
                      <a:pos x="connsiteX1" y="connsiteY1"/>
                    </a:cxn>
                    <a:cxn ang="0">
                      <a:pos x="connsiteX2" y="connsiteY2"/>
                    </a:cxn>
                  </a:cxnLst>
                  <a:rect l="l" t="t" r="r" b="b"/>
                  <a:pathLst>
                    <a:path h="295275">
                      <a:moveTo>
                        <a:pt x="0" y="0"/>
                      </a:moveTo>
                      <a:lnTo>
                        <a:pt x="0" y="278606"/>
                      </a:lnTo>
                      <a:lnTo>
                        <a:pt x="0" y="2952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2" name="Freeform: Shape 41">
                  <a:extLst>
                    <a:ext uri="{FF2B5EF4-FFF2-40B4-BE49-F238E27FC236}">
                      <a16:creationId xmlns:a16="http://schemas.microsoft.com/office/drawing/2014/main" id="{ABCCAFC1-05A6-4579-B823-715BD95E610A}"/>
                    </a:ext>
                  </a:extLst>
                </p:cNvPr>
                <p:cNvSpPr/>
                <p:nvPr/>
              </p:nvSpPr>
              <p:spPr bwMode="auto">
                <a:xfrm>
                  <a:off x="7331919" y="1576394"/>
                  <a:ext cx="45720" cy="257177"/>
                </a:xfrm>
                <a:custGeom>
                  <a:avLst/>
                  <a:gdLst>
                    <a:gd name="connsiteX0" fmla="*/ 0 w 0"/>
                    <a:gd name="connsiteY0" fmla="*/ 0 h 295275"/>
                    <a:gd name="connsiteX1" fmla="*/ 0 w 0"/>
                    <a:gd name="connsiteY1" fmla="*/ 278606 h 295275"/>
                    <a:gd name="connsiteX2" fmla="*/ 0 w 0"/>
                    <a:gd name="connsiteY2" fmla="*/ 295275 h 295275"/>
                  </a:gdLst>
                  <a:ahLst/>
                  <a:cxnLst>
                    <a:cxn ang="0">
                      <a:pos x="connsiteX0" y="connsiteY0"/>
                    </a:cxn>
                    <a:cxn ang="0">
                      <a:pos x="connsiteX1" y="connsiteY1"/>
                    </a:cxn>
                    <a:cxn ang="0">
                      <a:pos x="connsiteX2" y="connsiteY2"/>
                    </a:cxn>
                  </a:cxnLst>
                  <a:rect l="l" t="t" r="r" b="b"/>
                  <a:pathLst>
                    <a:path h="295275">
                      <a:moveTo>
                        <a:pt x="0" y="0"/>
                      </a:moveTo>
                      <a:lnTo>
                        <a:pt x="0" y="278606"/>
                      </a:lnTo>
                      <a:lnTo>
                        <a:pt x="0" y="2952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3" name="Freeform: Shape 42">
                  <a:extLst>
                    <a:ext uri="{FF2B5EF4-FFF2-40B4-BE49-F238E27FC236}">
                      <a16:creationId xmlns:a16="http://schemas.microsoft.com/office/drawing/2014/main" id="{D564BDD7-556C-401C-AC1F-921F4F0103D3}"/>
                    </a:ext>
                  </a:extLst>
                </p:cNvPr>
                <p:cNvSpPr/>
                <p:nvPr/>
              </p:nvSpPr>
              <p:spPr bwMode="auto">
                <a:xfrm flipH="1">
                  <a:off x="7376689" y="1609732"/>
                  <a:ext cx="45720" cy="250030"/>
                </a:xfrm>
                <a:custGeom>
                  <a:avLst/>
                  <a:gdLst>
                    <a:gd name="connsiteX0" fmla="*/ 0 w 0"/>
                    <a:gd name="connsiteY0" fmla="*/ 0 h 295275"/>
                    <a:gd name="connsiteX1" fmla="*/ 0 w 0"/>
                    <a:gd name="connsiteY1" fmla="*/ 278606 h 295275"/>
                    <a:gd name="connsiteX2" fmla="*/ 0 w 0"/>
                    <a:gd name="connsiteY2" fmla="*/ 295275 h 295275"/>
                  </a:gdLst>
                  <a:ahLst/>
                  <a:cxnLst>
                    <a:cxn ang="0">
                      <a:pos x="connsiteX0" y="connsiteY0"/>
                    </a:cxn>
                    <a:cxn ang="0">
                      <a:pos x="connsiteX1" y="connsiteY1"/>
                    </a:cxn>
                    <a:cxn ang="0">
                      <a:pos x="connsiteX2" y="connsiteY2"/>
                    </a:cxn>
                  </a:cxnLst>
                  <a:rect l="l" t="t" r="r" b="b"/>
                  <a:pathLst>
                    <a:path h="295275">
                      <a:moveTo>
                        <a:pt x="0" y="0"/>
                      </a:moveTo>
                      <a:lnTo>
                        <a:pt x="0" y="278606"/>
                      </a:lnTo>
                      <a:lnTo>
                        <a:pt x="0" y="2952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4" name="Freeform: Shape 43">
                  <a:extLst>
                    <a:ext uri="{FF2B5EF4-FFF2-40B4-BE49-F238E27FC236}">
                      <a16:creationId xmlns:a16="http://schemas.microsoft.com/office/drawing/2014/main" id="{748036D0-1779-4593-8EAE-9E1F17B2DEAB}"/>
                    </a:ext>
                  </a:extLst>
                </p:cNvPr>
                <p:cNvSpPr/>
                <p:nvPr/>
              </p:nvSpPr>
              <p:spPr bwMode="auto">
                <a:xfrm>
                  <a:off x="7503370" y="1640685"/>
                  <a:ext cx="45720" cy="240507"/>
                </a:xfrm>
                <a:custGeom>
                  <a:avLst/>
                  <a:gdLst>
                    <a:gd name="connsiteX0" fmla="*/ 0 w 0"/>
                    <a:gd name="connsiteY0" fmla="*/ 0 h 295275"/>
                    <a:gd name="connsiteX1" fmla="*/ 0 w 0"/>
                    <a:gd name="connsiteY1" fmla="*/ 278606 h 295275"/>
                    <a:gd name="connsiteX2" fmla="*/ 0 w 0"/>
                    <a:gd name="connsiteY2" fmla="*/ 295275 h 295275"/>
                  </a:gdLst>
                  <a:ahLst/>
                  <a:cxnLst>
                    <a:cxn ang="0">
                      <a:pos x="connsiteX0" y="connsiteY0"/>
                    </a:cxn>
                    <a:cxn ang="0">
                      <a:pos x="connsiteX1" y="connsiteY1"/>
                    </a:cxn>
                    <a:cxn ang="0">
                      <a:pos x="connsiteX2" y="connsiteY2"/>
                    </a:cxn>
                  </a:cxnLst>
                  <a:rect l="l" t="t" r="r" b="b"/>
                  <a:pathLst>
                    <a:path h="295275">
                      <a:moveTo>
                        <a:pt x="0" y="0"/>
                      </a:moveTo>
                      <a:lnTo>
                        <a:pt x="0" y="278606"/>
                      </a:lnTo>
                      <a:lnTo>
                        <a:pt x="0" y="2952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5" name="Freeform: Shape 44">
                  <a:extLst>
                    <a:ext uri="{FF2B5EF4-FFF2-40B4-BE49-F238E27FC236}">
                      <a16:creationId xmlns:a16="http://schemas.microsoft.com/office/drawing/2014/main" id="{A369BA3C-E6E6-4FAE-9A3E-B3D7F4027FA8}"/>
                    </a:ext>
                  </a:extLst>
                </p:cNvPr>
                <p:cNvSpPr/>
                <p:nvPr/>
              </p:nvSpPr>
              <p:spPr bwMode="auto">
                <a:xfrm>
                  <a:off x="7586714" y="1664499"/>
                  <a:ext cx="45720" cy="233363"/>
                </a:xfrm>
                <a:custGeom>
                  <a:avLst/>
                  <a:gdLst>
                    <a:gd name="connsiteX0" fmla="*/ 0 w 0"/>
                    <a:gd name="connsiteY0" fmla="*/ 0 h 295275"/>
                    <a:gd name="connsiteX1" fmla="*/ 0 w 0"/>
                    <a:gd name="connsiteY1" fmla="*/ 278606 h 295275"/>
                    <a:gd name="connsiteX2" fmla="*/ 0 w 0"/>
                    <a:gd name="connsiteY2" fmla="*/ 295275 h 295275"/>
                  </a:gdLst>
                  <a:ahLst/>
                  <a:cxnLst>
                    <a:cxn ang="0">
                      <a:pos x="connsiteX0" y="connsiteY0"/>
                    </a:cxn>
                    <a:cxn ang="0">
                      <a:pos x="connsiteX1" y="connsiteY1"/>
                    </a:cxn>
                    <a:cxn ang="0">
                      <a:pos x="connsiteX2" y="connsiteY2"/>
                    </a:cxn>
                  </a:cxnLst>
                  <a:rect l="l" t="t" r="r" b="b"/>
                  <a:pathLst>
                    <a:path h="295275">
                      <a:moveTo>
                        <a:pt x="0" y="0"/>
                      </a:moveTo>
                      <a:lnTo>
                        <a:pt x="0" y="278606"/>
                      </a:lnTo>
                      <a:lnTo>
                        <a:pt x="0" y="2952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6" name="Freeform: Shape 45">
                  <a:extLst>
                    <a:ext uri="{FF2B5EF4-FFF2-40B4-BE49-F238E27FC236}">
                      <a16:creationId xmlns:a16="http://schemas.microsoft.com/office/drawing/2014/main" id="{C833B93D-A1F6-448D-AD65-FEC8FAC19BE0}"/>
                    </a:ext>
                  </a:extLst>
                </p:cNvPr>
                <p:cNvSpPr/>
                <p:nvPr/>
              </p:nvSpPr>
              <p:spPr bwMode="auto">
                <a:xfrm>
                  <a:off x="7674822" y="1695455"/>
                  <a:ext cx="45720" cy="235744"/>
                </a:xfrm>
                <a:custGeom>
                  <a:avLst/>
                  <a:gdLst>
                    <a:gd name="connsiteX0" fmla="*/ 0 w 0"/>
                    <a:gd name="connsiteY0" fmla="*/ 0 h 295275"/>
                    <a:gd name="connsiteX1" fmla="*/ 0 w 0"/>
                    <a:gd name="connsiteY1" fmla="*/ 278606 h 295275"/>
                    <a:gd name="connsiteX2" fmla="*/ 0 w 0"/>
                    <a:gd name="connsiteY2" fmla="*/ 295275 h 295275"/>
                  </a:gdLst>
                  <a:ahLst/>
                  <a:cxnLst>
                    <a:cxn ang="0">
                      <a:pos x="connsiteX0" y="connsiteY0"/>
                    </a:cxn>
                    <a:cxn ang="0">
                      <a:pos x="connsiteX1" y="connsiteY1"/>
                    </a:cxn>
                    <a:cxn ang="0">
                      <a:pos x="connsiteX2" y="connsiteY2"/>
                    </a:cxn>
                  </a:cxnLst>
                  <a:rect l="l" t="t" r="r" b="b"/>
                  <a:pathLst>
                    <a:path h="295275">
                      <a:moveTo>
                        <a:pt x="0" y="0"/>
                      </a:moveTo>
                      <a:lnTo>
                        <a:pt x="0" y="278606"/>
                      </a:lnTo>
                      <a:lnTo>
                        <a:pt x="0" y="2952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7" name="Freeform: Shape 46">
                  <a:extLst>
                    <a:ext uri="{FF2B5EF4-FFF2-40B4-BE49-F238E27FC236}">
                      <a16:creationId xmlns:a16="http://schemas.microsoft.com/office/drawing/2014/main" id="{E88D32DF-0AD5-4A74-9B92-D52E41C3D920}"/>
                    </a:ext>
                  </a:extLst>
                </p:cNvPr>
                <p:cNvSpPr/>
                <p:nvPr/>
              </p:nvSpPr>
              <p:spPr bwMode="auto">
                <a:xfrm>
                  <a:off x="7069983" y="2078835"/>
                  <a:ext cx="0" cy="371476"/>
                </a:xfrm>
                <a:custGeom>
                  <a:avLst/>
                  <a:gdLst>
                    <a:gd name="connsiteX0" fmla="*/ 0 w 0"/>
                    <a:gd name="connsiteY0" fmla="*/ 0 h 371475"/>
                    <a:gd name="connsiteX1" fmla="*/ 0 w 0"/>
                    <a:gd name="connsiteY1" fmla="*/ 371475 h 371475"/>
                  </a:gdLst>
                  <a:ahLst/>
                  <a:cxnLst>
                    <a:cxn ang="0">
                      <a:pos x="connsiteX0" y="connsiteY0"/>
                    </a:cxn>
                    <a:cxn ang="0">
                      <a:pos x="connsiteX1" y="connsiteY1"/>
                    </a:cxn>
                  </a:cxnLst>
                  <a:rect l="l" t="t" r="r" b="b"/>
                  <a:pathLst>
                    <a:path h="371475">
                      <a:moveTo>
                        <a:pt x="0" y="0"/>
                      </a:moveTo>
                      <a:lnTo>
                        <a:pt x="0" y="3714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8" name="Freeform: Shape 47">
                  <a:extLst>
                    <a:ext uri="{FF2B5EF4-FFF2-40B4-BE49-F238E27FC236}">
                      <a16:creationId xmlns:a16="http://schemas.microsoft.com/office/drawing/2014/main" id="{FA989F6C-3482-4C74-971B-455200FD87D0}"/>
                    </a:ext>
                  </a:extLst>
                </p:cNvPr>
                <p:cNvSpPr/>
                <p:nvPr/>
              </p:nvSpPr>
              <p:spPr bwMode="auto">
                <a:xfrm>
                  <a:off x="7165231" y="2085980"/>
                  <a:ext cx="45720" cy="359569"/>
                </a:xfrm>
                <a:custGeom>
                  <a:avLst/>
                  <a:gdLst>
                    <a:gd name="connsiteX0" fmla="*/ 0 w 0"/>
                    <a:gd name="connsiteY0" fmla="*/ 0 h 371475"/>
                    <a:gd name="connsiteX1" fmla="*/ 0 w 0"/>
                    <a:gd name="connsiteY1" fmla="*/ 371475 h 371475"/>
                  </a:gdLst>
                  <a:ahLst/>
                  <a:cxnLst>
                    <a:cxn ang="0">
                      <a:pos x="connsiteX0" y="connsiteY0"/>
                    </a:cxn>
                    <a:cxn ang="0">
                      <a:pos x="connsiteX1" y="connsiteY1"/>
                    </a:cxn>
                  </a:cxnLst>
                  <a:rect l="l" t="t" r="r" b="b"/>
                  <a:pathLst>
                    <a:path h="371475">
                      <a:moveTo>
                        <a:pt x="0" y="0"/>
                      </a:moveTo>
                      <a:lnTo>
                        <a:pt x="0" y="3714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9" name="Freeform: Shape 48">
                  <a:extLst>
                    <a:ext uri="{FF2B5EF4-FFF2-40B4-BE49-F238E27FC236}">
                      <a16:creationId xmlns:a16="http://schemas.microsoft.com/office/drawing/2014/main" id="{4673F6DA-3B54-4587-BCC5-2FCC93B9AF32}"/>
                    </a:ext>
                  </a:extLst>
                </p:cNvPr>
                <p:cNvSpPr/>
                <p:nvPr/>
              </p:nvSpPr>
              <p:spPr bwMode="auto">
                <a:xfrm flipH="1">
                  <a:off x="7200476" y="2090740"/>
                  <a:ext cx="45720" cy="340520"/>
                </a:xfrm>
                <a:custGeom>
                  <a:avLst/>
                  <a:gdLst>
                    <a:gd name="connsiteX0" fmla="*/ 0 w 0"/>
                    <a:gd name="connsiteY0" fmla="*/ 0 h 371475"/>
                    <a:gd name="connsiteX1" fmla="*/ 0 w 0"/>
                    <a:gd name="connsiteY1" fmla="*/ 371475 h 371475"/>
                  </a:gdLst>
                  <a:ahLst/>
                  <a:cxnLst>
                    <a:cxn ang="0">
                      <a:pos x="connsiteX0" y="connsiteY0"/>
                    </a:cxn>
                    <a:cxn ang="0">
                      <a:pos x="connsiteX1" y="connsiteY1"/>
                    </a:cxn>
                  </a:cxnLst>
                  <a:rect l="l" t="t" r="r" b="b"/>
                  <a:pathLst>
                    <a:path h="371475">
                      <a:moveTo>
                        <a:pt x="0" y="0"/>
                      </a:moveTo>
                      <a:lnTo>
                        <a:pt x="0" y="3714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0" name="Freeform: Shape 49">
                  <a:extLst>
                    <a:ext uri="{FF2B5EF4-FFF2-40B4-BE49-F238E27FC236}">
                      <a16:creationId xmlns:a16="http://schemas.microsoft.com/office/drawing/2014/main" id="{7DF61C6B-7162-4B49-BF27-B516F2768937}"/>
                    </a:ext>
                  </a:extLst>
                </p:cNvPr>
                <p:cNvSpPr/>
                <p:nvPr/>
              </p:nvSpPr>
              <p:spPr bwMode="auto">
                <a:xfrm flipH="1">
                  <a:off x="7295727" y="2102650"/>
                  <a:ext cx="45720" cy="307183"/>
                </a:xfrm>
                <a:custGeom>
                  <a:avLst/>
                  <a:gdLst>
                    <a:gd name="connsiteX0" fmla="*/ 0 w 0"/>
                    <a:gd name="connsiteY0" fmla="*/ 0 h 371475"/>
                    <a:gd name="connsiteX1" fmla="*/ 0 w 0"/>
                    <a:gd name="connsiteY1" fmla="*/ 371475 h 371475"/>
                  </a:gdLst>
                  <a:ahLst/>
                  <a:cxnLst>
                    <a:cxn ang="0">
                      <a:pos x="connsiteX0" y="connsiteY0"/>
                    </a:cxn>
                    <a:cxn ang="0">
                      <a:pos x="connsiteX1" y="connsiteY1"/>
                    </a:cxn>
                  </a:cxnLst>
                  <a:rect l="l" t="t" r="r" b="b"/>
                  <a:pathLst>
                    <a:path h="371475">
                      <a:moveTo>
                        <a:pt x="0" y="0"/>
                      </a:moveTo>
                      <a:lnTo>
                        <a:pt x="0" y="3714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1" name="Freeform: Shape 50">
                  <a:extLst>
                    <a:ext uri="{FF2B5EF4-FFF2-40B4-BE49-F238E27FC236}">
                      <a16:creationId xmlns:a16="http://schemas.microsoft.com/office/drawing/2014/main" id="{AA5314F5-A714-4612-B0B1-1279F3E81856}"/>
                    </a:ext>
                  </a:extLst>
                </p:cNvPr>
                <p:cNvSpPr/>
                <p:nvPr/>
              </p:nvSpPr>
              <p:spPr bwMode="auto">
                <a:xfrm flipH="1">
                  <a:off x="7369555" y="2121696"/>
                  <a:ext cx="45720" cy="283371"/>
                </a:xfrm>
                <a:custGeom>
                  <a:avLst/>
                  <a:gdLst>
                    <a:gd name="connsiteX0" fmla="*/ 0 w 0"/>
                    <a:gd name="connsiteY0" fmla="*/ 0 h 371475"/>
                    <a:gd name="connsiteX1" fmla="*/ 0 w 0"/>
                    <a:gd name="connsiteY1" fmla="*/ 371475 h 371475"/>
                  </a:gdLst>
                  <a:ahLst/>
                  <a:cxnLst>
                    <a:cxn ang="0">
                      <a:pos x="connsiteX0" y="connsiteY0"/>
                    </a:cxn>
                    <a:cxn ang="0">
                      <a:pos x="connsiteX1" y="connsiteY1"/>
                    </a:cxn>
                  </a:cxnLst>
                  <a:rect l="l" t="t" r="r" b="b"/>
                  <a:pathLst>
                    <a:path h="371475">
                      <a:moveTo>
                        <a:pt x="0" y="0"/>
                      </a:moveTo>
                      <a:lnTo>
                        <a:pt x="0" y="3714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2" name="Freeform: Shape 51">
                  <a:extLst>
                    <a:ext uri="{FF2B5EF4-FFF2-40B4-BE49-F238E27FC236}">
                      <a16:creationId xmlns:a16="http://schemas.microsoft.com/office/drawing/2014/main" id="{34E80B09-9F54-40DB-A4E6-906C2A4AA40E}"/>
                    </a:ext>
                  </a:extLst>
                </p:cNvPr>
                <p:cNvSpPr/>
                <p:nvPr/>
              </p:nvSpPr>
              <p:spPr bwMode="auto">
                <a:xfrm>
                  <a:off x="7498623" y="2138361"/>
                  <a:ext cx="45720" cy="254794"/>
                </a:xfrm>
                <a:custGeom>
                  <a:avLst/>
                  <a:gdLst>
                    <a:gd name="connsiteX0" fmla="*/ 0 w 0"/>
                    <a:gd name="connsiteY0" fmla="*/ 0 h 371475"/>
                    <a:gd name="connsiteX1" fmla="*/ 0 w 0"/>
                    <a:gd name="connsiteY1" fmla="*/ 371475 h 371475"/>
                  </a:gdLst>
                  <a:ahLst/>
                  <a:cxnLst>
                    <a:cxn ang="0">
                      <a:pos x="connsiteX0" y="connsiteY0"/>
                    </a:cxn>
                    <a:cxn ang="0">
                      <a:pos x="connsiteX1" y="connsiteY1"/>
                    </a:cxn>
                  </a:cxnLst>
                  <a:rect l="l" t="t" r="r" b="b"/>
                  <a:pathLst>
                    <a:path h="371475">
                      <a:moveTo>
                        <a:pt x="0" y="0"/>
                      </a:moveTo>
                      <a:lnTo>
                        <a:pt x="0" y="3714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DE3AFAEB-4686-4659-B004-D7A699B78603}"/>
                    </a:ext>
                  </a:extLst>
                </p:cNvPr>
                <p:cNvSpPr/>
                <p:nvPr/>
              </p:nvSpPr>
              <p:spPr bwMode="auto">
                <a:xfrm>
                  <a:off x="7589124" y="2140739"/>
                  <a:ext cx="45720" cy="240506"/>
                </a:xfrm>
                <a:custGeom>
                  <a:avLst/>
                  <a:gdLst>
                    <a:gd name="connsiteX0" fmla="*/ 0 w 0"/>
                    <a:gd name="connsiteY0" fmla="*/ 0 h 371475"/>
                    <a:gd name="connsiteX1" fmla="*/ 0 w 0"/>
                    <a:gd name="connsiteY1" fmla="*/ 371475 h 371475"/>
                  </a:gdLst>
                  <a:ahLst/>
                  <a:cxnLst>
                    <a:cxn ang="0">
                      <a:pos x="connsiteX0" y="connsiteY0"/>
                    </a:cxn>
                    <a:cxn ang="0">
                      <a:pos x="connsiteX1" y="connsiteY1"/>
                    </a:cxn>
                  </a:cxnLst>
                  <a:rect l="l" t="t" r="r" b="b"/>
                  <a:pathLst>
                    <a:path h="371475">
                      <a:moveTo>
                        <a:pt x="0" y="0"/>
                      </a:moveTo>
                      <a:lnTo>
                        <a:pt x="0" y="3714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4" name="Freeform: Shape 53">
                  <a:extLst>
                    <a:ext uri="{FF2B5EF4-FFF2-40B4-BE49-F238E27FC236}">
                      <a16:creationId xmlns:a16="http://schemas.microsoft.com/office/drawing/2014/main" id="{709D1425-BED4-444E-83B2-0127AE80208A}"/>
                    </a:ext>
                  </a:extLst>
                </p:cNvPr>
                <p:cNvSpPr/>
                <p:nvPr/>
              </p:nvSpPr>
              <p:spPr bwMode="auto">
                <a:xfrm>
                  <a:off x="7677150" y="2143124"/>
                  <a:ext cx="45720" cy="223839"/>
                </a:xfrm>
                <a:custGeom>
                  <a:avLst/>
                  <a:gdLst>
                    <a:gd name="connsiteX0" fmla="*/ 0 w 0"/>
                    <a:gd name="connsiteY0" fmla="*/ 0 h 371475"/>
                    <a:gd name="connsiteX1" fmla="*/ 0 w 0"/>
                    <a:gd name="connsiteY1" fmla="*/ 371475 h 371475"/>
                  </a:gdLst>
                  <a:ahLst/>
                  <a:cxnLst>
                    <a:cxn ang="0">
                      <a:pos x="connsiteX0" y="connsiteY0"/>
                    </a:cxn>
                    <a:cxn ang="0">
                      <a:pos x="connsiteX1" y="connsiteY1"/>
                    </a:cxn>
                  </a:cxnLst>
                  <a:rect l="l" t="t" r="r" b="b"/>
                  <a:pathLst>
                    <a:path h="371475">
                      <a:moveTo>
                        <a:pt x="0" y="0"/>
                      </a:moveTo>
                      <a:lnTo>
                        <a:pt x="0" y="371475"/>
                      </a:lnTo>
                    </a:path>
                  </a:pathLst>
                </a:custGeom>
                <a:grpFill/>
                <a:ln w="15875" cap="flat">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58" name="Freeform: Shape 57">
                <a:extLst>
                  <a:ext uri="{FF2B5EF4-FFF2-40B4-BE49-F238E27FC236}">
                    <a16:creationId xmlns:a16="http://schemas.microsoft.com/office/drawing/2014/main" id="{E9824BA2-DE3E-4589-92CC-C7764A67F9A5}"/>
                  </a:ext>
                </a:extLst>
              </p:cNvPr>
              <p:cNvSpPr/>
              <p:nvPr/>
            </p:nvSpPr>
            <p:spPr bwMode="auto">
              <a:xfrm>
                <a:off x="7591426" y="3405188"/>
                <a:ext cx="0" cy="247650"/>
              </a:xfrm>
              <a:custGeom>
                <a:avLst/>
                <a:gdLst>
                  <a:gd name="connsiteX0" fmla="*/ 0 w 0"/>
                  <a:gd name="connsiteY0" fmla="*/ 0 h 247650"/>
                  <a:gd name="connsiteX1" fmla="*/ 0 w 0"/>
                  <a:gd name="connsiteY1" fmla="*/ 247650 h 247650"/>
                </a:gdLst>
                <a:ahLst/>
                <a:cxnLst>
                  <a:cxn ang="0">
                    <a:pos x="connsiteX0" y="connsiteY0"/>
                  </a:cxn>
                  <a:cxn ang="0">
                    <a:pos x="connsiteX1" y="connsiteY1"/>
                  </a:cxn>
                </a:cxnLst>
                <a:rect l="l" t="t" r="r" b="b"/>
                <a:pathLst>
                  <a:path h="247650">
                    <a:moveTo>
                      <a:pt x="0" y="0"/>
                    </a:moveTo>
                    <a:lnTo>
                      <a:pt x="0" y="247650"/>
                    </a:lnTo>
                  </a:path>
                </a:pathLst>
              </a:cu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16" name="Rectangle 15">
              <a:extLst>
                <a:ext uri="{FF2B5EF4-FFF2-40B4-BE49-F238E27FC236}">
                  <a16:creationId xmlns:a16="http://schemas.microsoft.com/office/drawing/2014/main" id="{CB792D84-0405-458A-A982-5E8BCD4DB4E9}"/>
                </a:ext>
              </a:extLst>
            </p:cNvPr>
            <p:cNvSpPr/>
            <p:nvPr/>
          </p:nvSpPr>
          <p:spPr bwMode="auto">
            <a:xfrm>
              <a:off x="274639" y="2720339"/>
              <a:ext cx="3158046" cy="3591684"/>
            </a:xfrm>
            <a:prstGeom prst="rect">
              <a:avLst/>
            </a:prstGeom>
            <a:noFill/>
            <a:ln w="15875" cap="rnd">
              <a:solidFill>
                <a:schemeClr val="tx1"/>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0C0"/>
                </a:solidFill>
                <a:effectLst/>
                <a:uLnTx/>
                <a:uFillTx/>
                <a:latin typeface="Segoe UI Semilight"/>
                <a:ea typeface="+mn-ea"/>
                <a:cs typeface="Segoe UI" pitchFamily="34" charset="0"/>
              </a:endParaRPr>
            </a:p>
          </p:txBody>
        </p:sp>
        <p:sp>
          <p:nvSpPr>
            <p:cNvPr id="70" name="Rectangle 69">
              <a:extLst>
                <a:ext uri="{FF2B5EF4-FFF2-40B4-BE49-F238E27FC236}">
                  <a16:creationId xmlns:a16="http://schemas.microsoft.com/office/drawing/2014/main" id="{3FAEC2D3-102B-47BD-B1E5-987ACF313E61}"/>
                </a:ext>
              </a:extLst>
            </p:cNvPr>
            <p:cNvSpPr/>
            <p:nvPr/>
          </p:nvSpPr>
          <p:spPr bwMode="auto">
            <a:xfrm>
              <a:off x="3597860" y="2720340"/>
              <a:ext cx="3158046" cy="3591683"/>
            </a:xfrm>
            <a:prstGeom prst="rect">
              <a:avLst/>
            </a:prstGeom>
            <a:noFill/>
            <a:ln w="15875" cap="rnd">
              <a:solidFill>
                <a:schemeClr val="tx1"/>
              </a:solidFill>
              <a:prstDash val="sys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70C0"/>
                </a:solidFill>
                <a:effectLst/>
                <a:uLnTx/>
                <a:uFillTx/>
                <a:latin typeface="Segoe UI Semilight"/>
                <a:ea typeface="+mn-ea"/>
                <a:cs typeface="Segoe UI" pitchFamily="34" charset="0"/>
              </a:endParaRPr>
            </a:p>
          </p:txBody>
        </p:sp>
        <p:sp>
          <p:nvSpPr>
            <p:cNvPr id="82" name="Freeform: Shape 81">
              <a:extLst>
                <a:ext uri="{FF2B5EF4-FFF2-40B4-BE49-F238E27FC236}">
                  <a16:creationId xmlns:a16="http://schemas.microsoft.com/office/drawing/2014/main" id="{07E462C4-3B72-433B-B078-FBF919C641F3}"/>
                </a:ext>
              </a:extLst>
            </p:cNvPr>
            <p:cNvSpPr/>
            <p:nvPr/>
          </p:nvSpPr>
          <p:spPr bwMode="auto">
            <a:xfrm>
              <a:off x="9879391" y="5357773"/>
              <a:ext cx="914400"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9050" cap="rnd">
              <a:solidFill>
                <a:schemeClr val="tx1"/>
              </a:solidFill>
              <a:prstDash val="sysDot"/>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7" name="Freeform: Shape 76">
              <a:extLst>
                <a:ext uri="{FF2B5EF4-FFF2-40B4-BE49-F238E27FC236}">
                  <a16:creationId xmlns:a16="http://schemas.microsoft.com/office/drawing/2014/main" id="{D46B0BFF-277E-456A-9B08-A55BBC055FC4}"/>
                </a:ext>
              </a:extLst>
            </p:cNvPr>
            <p:cNvSpPr/>
            <p:nvPr/>
          </p:nvSpPr>
          <p:spPr bwMode="auto">
            <a:xfrm>
              <a:off x="9879391" y="4012034"/>
              <a:ext cx="914400"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9050" cap="rnd">
              <a:solidFill>
                <a:schemeClr val="tx1"/>
              </a:solidFill>
              <a:prstDash val="sysDot"/>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4" name="Rectangle 83">
              <a:extLst>
                <a:ext uri="{FF2B5EF4-FFF2-40B4-BE49-F238E27FC236}">
                  <a16:creationId xmlns:a16="http://schemas.microsoft.com/office/drawing/2014/main" id="{6FB26986-EE12-4135-933B-B9A1DEC3347F}"/>
                </a:ext>
              </a:extLst>
            </p:cNvPr>
            <p:cNvSpPr/>
            <p:nvPr/>
          </p:nvSpPr>
          <p:spPr bwMode="auto">
            <a:xfrm>
              <a:off x="3588340" y="2700690"/>
              <a:ext cx="2333716" cy="544989"/>
            </a:xfrm>
            <a:prstGeom prst="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505050"/>
                      </a:gs>
                      <a:gs pos="100000">
                        <a:srgbClr val="505050"/>
                      </a:gs>
                    </a:gsLst>
                    <a:lin ang="0" scaled="0"/>
                  </a:gradFill>
                  <a:effectLst/>
                  <a:uLnTx/>
                  <a:uFillTx/>
                  <a:latin typeface="Segoe UI Semilight"/>
                  <a:ea typeface="+mn-ea"/>
                  <a:cs typeface="Segoe UI" panose="020B0502040204020203" pitchFamily="34" charset="0"/>
                </a:rPr>
                <a:t>Modernização</a:t>
              </a:r>
            </a:p>
          </p:txBody>
        </p:sp>
        <p:sp>
          <p:nvSpPr>
            <p:cNvPr id="103" name="Freeform: Shape 102">
              <a:extLst>
                <a:ext uri="{FF2B5EF4-FFF2-40B4-BE49-F238E27FC236}">
                  <a16:creationId xmlns:a16="http://schemas.microsoft.com/office/drawing/2014/main" id="{7116F4C1-BD1A-463F-B5C0-C347972E1086}"/>
                </a:ext>
              </a:extLst>
            </p:cNvPr>
            <p:cNvSpPr/>
            <p:nvPr/>
          </p:nvSpPr>
          <p:spPr bwMode="auto">
            <a:xfrm>
              <a:off x="2267678" y="4682834"/>
              <a:ext cx="2377440"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9050" cap="rnd">
              <a:solidFill>
                <a:schemeClr val="tx1"/>
              </a:solidFill>
              <a:prstDash val="sysDot"/>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4" name="Freeform: Shape 103">
              <a:extLst>
                <a:ext uri="{FF2B5EF4-FFF2-40B4-BE49-F238E27FC236}">
                  <a16:creationId xmlns:a16="http://schemas.microsoft.com/office/drawing/2014/main" id="{C45B8F8A-1F01-46DD-BAF3-FDDE7569CF83}"/>
                </a:ext>
              </a:extLst>
            </p:cNvPr>
            <p:cNvSpPr/>
            <p:nvPr/>
          </p:nvSpPr>
          <p:spPr bwMode="auto">
            <a:xfrm>
              <a:off x="5636749" y="4682834"/>
              <a:ext cx="2468880" cy="0"/>
            </a:xfrm>
            <a:custGeom>
              <a:avLst/>
              <a:gdLst>
                <a:gd name="connsiteX0" fmla="*/ 0 w 1417320"/>
                <a:gd name="connsiteY0" fmla="*/ 0 h 0"/>
                <a:gd name="connsiteX1" fmla="*/ 1417320 w 1417320"/>
                <a:gd name="connsiteY1" fmla="*/ 0 h 0"/>
              </a:gdLst>
              <a:ahLst/>
              <a:cxnLst>
                <a:cxn ang="0">
                  <a:pos x="connsiteX0" y="connsiteY0"/>
                </a:cxn>
                <a:cxn ang="0">
                  <a:pos x="connsiteX1" y="connsiteY1"/>
                </a:cxn>
              </a:cxnLst>
              <a:rect l="l" t="t" r="r" b="b"/>
              <a:pathLst>
                <a:path w="1417320">
                  <a:moveTo>
                    <a:pt x="0" y="0"/>
                  </a:moveTo>
                  <a:lnTo>
                    <a:pt x="1417320" y="0"/>
                  </a:lnTo>
                </a:path>
              </a:pathLst>
            </a:custGeom>
            <a:noFill/>
            <a:ln w="19050" cap="rnd">
              <a:solidFill>
                <a:schemeClr val="tx1"/>
              </a:solidFill>
              <a:prstDash val="sysDot"/>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33" name="Group 32">
              <a:extLst>
                <a:ext uri="{FF2B5EF4-FFF2-40B4-BE49-F238E27FC236}">
                  <a16:creationId xmlns:a16="http://schemas.microsoft.com/office/drawing/2014/main" id="{B1E1FFA3-E2A8-440B-8E5E-D7F86C17D3F2}"/>
                </a:ext>
              </a:extLst>
            </p:cNvPr>
            <p:cNvGrpSpPr/>
            <p:nvPr/>
          </p:nvGrpSpPr>
          <p:grpSpPr>
            <a:xfrm>
              <a:off x="4373934" y="3802261"/>
              <a:ext cx="1573903" cy="1711941"/>
              <a:chOff x="4796532" y="3740844"/>
              <a:chExt cx="1573903" cy="1711941"/>
            </a:xfrm>
          </p:grpSpPr>
          <p:grpSp>
            <p:nvGrpSpPr>
              <p:cNvPr id="32" name="Group 31">
                <a:extLst>
                  <a:ext uri="{FF2B5EF4-FFF2-40B4-BE49-F238E27FC236}">
                    <a16:creationId xmlns:a16="http://schemas.microsoft.com/office/drawing/2014/main" id="{2A52567A-12F3-49BD-82F9-452AAC7DA95D}"/>
                  </a:ext>
                </a:extLst>
              </p:cNvPr>
              <p:cNvGrpSpPr/>
              <p:nvPr/>
            </p:nvGrpSpPr>
            <p:grpSpPr>
              <a:xfrm>
                <a:off x="4796532" y="4096521"/>
                <a:ext cx="1476252" cy="1356264"/>
                <a:chOff x="4796532" y="4096521"/>
                <a:chExt cx="1476252" cy="1356264"/>
              </a:xfrm>
            </p:grpSpPr>
            <p:grpSp>
              <p:nvGrpSpPr>
                <p:cNvPr id="93" name="Shape 793">
                  <a:extLst>
                    <a:ext uri="{FF2B5EF4-FFF2-40B4-BE49-F238E27FC236}">
                      <a16:creationId xmlns:a16="http://schemas.microsoft.com/office/drawing/2014/main" id="{0EDAAB20-3142-49D5-949C-BCCE82196C86}"/>
                    </a:ext>
                  </a:extLst>
                </p:cNvPr>
                <p:cNvGrpSpPr/>
                <p:nvPr/>
              </p:nvGrpSpPr>
              <p:grpSpPr>
                <a:xfrm>
                  <a:off x="5174002" y="4227733"/>
                  <a:ext cx="721312" cy="707975"/>
                  <a:chOff x="-633412" y="1071562"/>
                  <a:chExt cx="646200" cy="646200"/>
                </a:xfrm>
              </p:grpSpPr>
              <p:sp>
                <p:nvSpPr>
                  <p:cNvPr id="96" name="Shape 794">
                    <a:extLst>
                      <a:ext uri="{FF2B5EF4-FFF2-40B4-BE49-F238E27FC236}">
                        <a16:creationId xmlns:a16="http://schemas.microsoft.com/office/drawing/2014/main" id="{0435132A-2509-44F8-8D4C-330D0B6F2CF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sym typeface="Arial"/>
                    </a:endParaRPr>
                  </a:p>
                </p:txBody>
              </p:sp>
              <p:cxnSp>
                <p:nvCxnSpPr>
                  <p:cNvPr id="97" name="Shape 795">
                    <a:extLst>
                      <a:ext uri="{FF2B5EF4-FFF2-40B4-BE49-F238E27FC236}">
                        <a16:creationId xmlns:a16="http://schemas.microsoft.com/office/drawing/2014/main" id="{D2B48B05-8C30-428F-A9E6-27C65D3923A9}"/>
                      </a:ext>
                    </a:extLst>
                  </p:cNvPr>
                  <p:cNvCxnSpPr/>
                  <p:nvPr/>
                </p:nvCxnSpPr>
                <p:spPr>
                  <a:xfrm rot="10800000">
                    <a:off x="-455612" y="1227024"/>
                    <a:ext cx="0" cy="319200"/>
                  </a:xfrm>
                  <a:prstGeom prst="straightConnector1">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8" name="Shape 796">
                    <a:extLst>
                      <a:ext uri="{FF2B5EF4-FFF2-40B4-BE49-F238E27FC236}">
                        <a16:creationId xmlns:a16="http://schemas.microsoft.com/office/drawing/2014/main" id="{16B9ED4D-851B-4F5B-8168-671014B8581F}"/>
                      </a:ext>
                    </a:extLst>
                  </p:cNvPr>
                  <p:cNvCxnSpPr/>
                  <p:nvPr/>
                </p:nvCxnSpPr>
                <p:spPr>
                  <a:xfrm rot="10800000">
                    <a:off x="-361937" y="1227024"/>
                    <a:ext cx="0" cy="319200"/>
                  </a:xfrm>
                  <a:prstGeom prst="straightConnector1">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hape 797">
                    <a:extLst>
                      <a:ext uri="{FF2B5EF4-FFF2-40B4-BE49-F238E27FC236}">
                        <a16:creationId xmlns:a16="http://schemas.microsoft.com/office/drawing/2014/main" id="{9EC78365-DF20-4D18-BEF8-0D4BC8ECCE8E}"/>
                      </a:ext>
                    </a:extLst>
                  </p:cNvPr>
                  <p:cNvCxnSpPr/>
                  <p:nvPr/>
                </p:nvCxnSpPr>
                <p:spPr>
                  <a:xfrm rot="10800000">
                    <a:off x="-263512" y="1227024"/>
                    <a:ext cx="0" cy="319200"/>
                  </a:xfrm>
                  <a:prstGeom prst="straightConnector1">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0" name="Shape 798">
                    <a:extLst>
                      <a:ext uri="{FF2B5EF4-FFF2-40B4-BE49-F238E27FC236}">
                        <a16:creationId xmlns:a16="http://schemas.microsoft.com/office/drawing/2014/main" id="{A3FF5320-4666-4190-B3AE-D75BBBE8B571}"/>
                      </a:ext>
                    </a:extLst>
                  </p:cNvPr>
                  <p:cNvCxnSpPr/>
                  <p:nvPr/>
                </p:nvCxnSpPr>
                <p:spPr>
                  <a:xfrm rot="10800000">
                    <a:off x="-168268" y="1227024"/>
                    <a:ext cx="0" cy="319200"/>
                  </a:xfrm>
                  <a:prstGeom prst="straightConnector1">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01" name="Rectangle 100">
                  <a:extLst>
                    <a:ext uri="{FF2B5EF4-FFF2-40B4-BE49-F238E27FC236}">
                      <a16:creationId xmlns:a16="http://schemas.microsoft.com/office/drawing/2014/main" id="{FE00CECC-4B4D-4425-8936-4C4B951CFD63}"/>
                    </a:ext>
                  </a:extLst>
                </p:cNvPr>
                <p:cNvSpPr/>
                <p:nvPr/>
              </p:nvSpPr>
              <p:spPr bwMode="auto">
                <a:xfrm>
                  <a:off x="4796532" y="4998336"/>
                  <a:ext cx="1476252" cy="454449"/>
                </a:xfrm>
                <a:prstGeom prst="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err="1">
                      <a:ln>
                        <a:noFill/>
                      </a:ln>
                      <a:gradFill>
                        <a:gsLst>
                          <a:gs pos="0">
                            <a:srgbClr val="505050"/>
                          </a:gs>
                          <a:gs pos="100000">
                            <a:srgbClr val="505050"/>
                          </a:gs>
                        </a:gsLst>
                        <a:lin ang="0" scaled="0"/>
                      </a:gradFill>
                      <a:effectLst/>
                      <a:uLnTx/>
                      <a:uFillTx/>
                      <a:latin typeface="Segoe UI Semilight"/>
                      <a:ea typeface="+mn-ea"/>
                      <a:cs typeface="Segoe UI" pitchFamily="34" charset="0"/>
                    </a:rPr>
                    <a:t>Contêiner</a:t>
                  </a:r>
                  <a:endParaRPr kumimoji="0" lang="en-US" sz="1800" b="0" i="0" u="none" strike="noStrike" kern="1200" cap="none" spc="0" normalizeH="0" baseline="0" noProof="0" dirty="0">
                    <a:ln>
                      <a:noFill/>
                    </a:ln>
                    <a:gradFill>
                      <a:gsLst>
                        <a:gs pos="0">
                          <a:srgbClr val="505050"/>
                        </a:gs>
                        <a:gs pos="100000">
                          <a:srgbClr val="505050"/>
                        </a:gs>
                      </a:gsLst>
                      <a:lin ang="0" scaled="0"/>
                    </a:gradFill>
                    <a:effectLst/>
                    <a:uLnTx/>
                    <a:uFillTx/>
                    <a:latin typeface="Segoe UI Semilight"/>
                    <a:ea typeface="+mn-ea"/>
                    <a:cs typeface="Segoe UI" pitchFamily="34" charset="0"/>
                  </a:endParaRPr>
                </a:p>
              </p:txBody>
            </p:sp>
            <p:sp>
              <p:nvSpPr>
                <p:cNvPr id="18" name="Oval 17">
                  <a:extLst>
                    <a:ext uri="{FF2B5EF4-FFF2-40B4-BE49-F238E27FC236}">
                      <a16:creationId xmlns:a16="http://schemas.microsoft.com/office/drawing/2014/main" id="{8E5E8535-35AC-4F8E-8C98-97B0D6FB721B}"/>
                    </a:ext>
                  </a:extLst>
                </p:cNvPr>
                <p:cNvSpPr/>
                <p:nvPr/>
              </p:nvSpPr>
              <p:spPr bwMode="auto">
                <a:xfrm>
                  <a:off x="5646196" y="4096521"/>
                  <a:ext cx="460500" cy="4605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arrow_14">
                  <a:extLst>
                    <a:ext uri="{FF2B5EF4-FFF2-40B4-BE49-F238E27FC236}">
                      <a16:creationId xmlns:a16="http://schemas.microsoft.com/office/drawing/2014/main" id="{B69E0AF0-A5CA-4E72-BA3E-7AA832B62B61}"/>
                    </a:ext>
                  </a:extLst>
                </p:cNvPr>
                <p:cNvSpPr>
                  <a:spLocks noChangeAspect="1" noEditPoints="1"/>
                </p:cNvSpPr>
                <p:nvPr/>
              </p:nvSpPr>
              <p:spPr bwMode="auto">
                <a:xfrm flipV="1">
                  <a:off x="5713072" y="4135362"/>
                  <a:ext cx="362260" cy="365760"/>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9050" cap="sq">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0" name="TextBox 19">
                <a:extLst>
                  <a:ext uri="{FF2B5EF4-FFF2-40B4-BE49-F238E27FC236}">
                    <a16:creationId xmlns:a16="http://schemas.microsoft.com/office/drawing/2014/main" id="{5E9DFC57-855E-4C63-822F-C0FB9321B5BF}"/>
                  </a:ext>
                </a:extLst>
              </p:cNvPr>
              <p:cNvSpPr txBox="1"/>
              <p:nvPr/>
            </p:nvSpPr>
            <p:spPr>
              <a:xfrm>
                <a:off x="5353233" y="3740844"/>
                <a:ext cx="1017202"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0078D7"/>
                        </a:gs>
                        <a:gs pos="89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Validar</a:t>
                </a:r>
              </a:p>
            </p:txBody>
          </p:sp>
        </p:grpSp>
        <p:sp>
          <p:nvSpPr>
            <p:cNvPr id="34" name="TextBox 33">
              <a:extLst>
                <a:ext uri="{FF2B5EF4-FFF2-40B4-BE49-F238E27FC236}">
                  <a16:creationId xmlns:a16="http://schemas.microsoft.com/office/drawing/2014/main" id="{43AE1CA0-869D-4FF5-97E3-5650F2D0734A}"/>
                </a:ext>
              </a:extLst>
            </p:cNvPr>
            <p:cNvSpPr txBox="1"/>
            <p:nvPr/>
          </p:nvSpPr>
          <p:spPr>
            <a:xfrm>
              <a:off x="3017839" y="4523409"/>
              <a:ext cx="1004050" cy="313932"/>
            </a:xfrm>
            <a:prstGeom prst="rect">
              <a:avLst/>
            </a:prstGeom>
            <a:solidFill>
              <a:schemeClr val="bg2"/>
            </a:solidFill>
          </p:spPr>
          <p:txBody>
            <a:bodyPr wrap="square" lIns="0" tIns="45720" rIns="0" bIns="45720"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Converter </a:t>
              </a:r>
            </a:p>
          </p:txBody>
        </p:sp>
        <p:sp>
          <p:nvSpPr>
            <p:cNvPr id="106" name="TextBox 105">
              <a:extLst>
                <a:ext uri="{FF2B5EF4-FFF2-40B4-BE49-F238E27FC236}">
                  <a16:creationId xmlns:a16="http://schemas.microsoft.com/office/drawing/2014/main" id="{AD07BDF7-8793-4EC0-B10C-ED6C90246BAC}"/>
                </a:ext>
              </a:extLst>
            </p:cNvPr>
            <p:cNvSpPr txBox="1"/>
            <p:nvPr/>
          </p:nvSpPr>
          <p:spPr>
            <a:xfrm>
              <a:off x="6418555" y="4522116"/>
              <a:ext cx="828320" cy="313932"/>
            </a:xfrm>
            <a:prstGeom prst="rect">
              <a:avLst/>
            </a:prstGeom>
            <a:solidFill>
              <a:schemeClr val="bg2"/>
            </a:solidFill>
          </p:spPr>
          <p:txBody>
            <a:bodyPr wrap="square" lIns="0" tIns="45720" rIns="0" bIns="45720" rtlCol="0" anchor="ctr">
              <a:spAutoFit/>
            </a:bodyPr>
            <a:lstStyle>
              <a:defPPr>
                <a:defRPr lang="en-US"/>
              </a:defPPr>
              <a:lvl1pPr algn="ctr">
                <a:lnSpc>
                  <a:spcPct val="90000"/>
                </a:lnSpc>
                <a:spcAft>
                  <a:spcPts val="600"/>
                </a:spcAft>
                <a:defRPr sz="16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Publicar</a:t>
              </a:r>
            </a:p>
          </p:txBody>
        </p:sp>
        <p:sp>
          <p:nvSpPr>
            <p:cNvPr id="57" name="Freeform: Shape 56">
              <a:extLst>
                <a:ext uri="{FF2B5EF4-FFF2-40B4-BE49-F238E27FC236}">
                  <a16:creationId xmlns:a16="http://schemas.microsoft.com/office/drawing/2014/main" id="{B218B76C-78C8-488C-BC14-407DAED9BF5B}"/>
                </a:ext>
              </a:extLst>
            </p:cNvPr>
            <p:cNvSpPr/>
            <p:nvPr/>
          </p:nvSpPr>
          <p:spPr bwMode="auto">
            <a:xfrm>
              <a:off x="9400976" y="4008131"/>
              <a:ext cx="454495" cy="1349406"/>
            </a:xfrm>
            <a:custGeom>
              <a:avLst/>
              <a:gdLst>
                <a:gd name="connsiteX0" fmla="*/ 461639 w 461639"/>
                <a:gd name="connsiteY0" fmla="*/ 1349406 h 1349406"/>
                <a:gd name="connsiteX1" fmla="*/ 0 w 461639"/>
                <a:gd name="connsiteY1" fmla="*/ 612559 h 1349406"/>
                <a:gd name="connsiteX2" fmla="*/ 461639 w 461639"/>
                <a:gd name="connsiteY2" fmla="*/ 0 h 1349406"/>
                <a:gd name="connsiteX0" fmla="*/ 454495 w 454495"/>
                <a:gd name="connsiteY0" fmla="*/ 1349406 h 1349406"/>
                <a:gd name="connsiteX1" fmla="*/ 0 w 454495"/>
                <a:gd name="connsiteY1" fmla="*/ 672090 h 1349406"/>
                <a:gd name="connsiteX2" fmla="*/ 454495 w 454495"/>
                <a:gd name="connsiteY2" fmla="*/ 0 h 1349406"/>
              </a:gdLst>
              <a:ahLst/>
              <a:cxnLst>
                <a:cxn ang="0">
                  <a:pos x="connsiteX0" y="connsiteY0"/>
                </a:cxn>
                <a:cxn ang="0">
                  <a:pos x="connsiteX1" y="connsiteY1"/>
                </a:cxn>
                <a:cxn ang="0">
                  <a:pos x="connsiteX2" y="connsiteY2"/>
                </a:cxn>
              </a:cxnLst>
              <a:rect l="l" t="t" r="r" b="b"/>
              <a:pathLst>
                <a:path w="454495" h="1349406">
                  <a:moveTo>
                    <a:pt x="454495" y="1349406"/>
                  </a:moveTo>
                  <a:lnTo>
                    <a:pt x="0" y="672090"/>
                  </a:lnTo>
                  <a:lnTo>
                    <a:pt x="454495" y="0"/>
                  </a:lnTo>
                </a:path>
              </a:pathLst>
            </a:custGeom>
            <a:noFill/>
            <a:ln w="19050" cap="rnd">
              <a:solidFill>
                <a:schemeClr val="tx1"/>
              </a:solidFill>
              <a:prstDash val="sysDot"/>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393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par>
                                <p:cTn id="10" presetID="10" presetClass="entr" presetSubtype="0" fill="hold" nodeType="withEffect">
                                  <p:stCondLst>
                                    <p:cond delay="60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400"/>
                                        <p:tgtEl>
                                          <p:spTgt spid="60"/>
                                        </p:tgtEl>
                                      </p:cBhvr>
                                    </p:animEffect>
                                  </p:childTnLst>
                                </p:cTn>
                              </p:par>
                              <p:par>
                                <p:cTn id="13" presetID="42" presetClass="path" presetSubtype="0" decel="100000" fill="hold" nodeType="withEffect">
                                  <p:stCondLst>
                                    <p:cond delay="300"/>
                                  </p:stCondLst>
                                  <p:childTnLst>
                                    <p:animMotion origin="layout" path="M 0 -1.35724E-6 L 0 0.09623 " pathEditMode="relative" rAng="0" ptsTypes="AA">
                                      <p:cBhvr>
                                        <p:cTn id="14" dur="700" spd="-100000" fill="hold"/>
                                        <p:tgtEl>
                                          <p:spTgt spid="60"/>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D953D31-75DC-42A3-BB01-46B5202E08A9}"/>
              </a:ext>
            </a:extLst>
          </p:cNvPr>
          <p:cNvSpPr>
            <a:spLocks noGrp="1"/>
          </p:cNvSpPr>
          <p:nvPr>
            <p:ph type="title"/>
          </p:nvPr>
        </p:nvSpPr>
        <p:spPr>
          <a:xfrm>
            <a:off x="274702" y="1211263"/>
            <a:ext cx="9143936" cy="1828786"/>
          </a:xfrm>
        </p:spPr>
        <p:txBody>
          <a:bodyPr/>
          <a:lstStyle/>
          <a:p>
            <a:r>
              <a:rPr lang="en-US" dirty="0"/>
              <a:t>Kubernetes no Windows</a:t>
            </a:r>
          </a:p>
        </p:txBody>
      </p:sp>
      <p:sp>
        <p:nvSpPr>
          <p:cNvPr id="4" name="Text Placeholder 4">
            <a:extLst>
              <a:ext uri="{FF2B5EF4-FFF2-40B4-BE49-F238E27FC236}">
                <a16:creationId xmlns:a16="http://schemas.microsoft.com/office/drawing/2014/main" id="{FDF95301-54E4-48D5-BA17-0D15CFD3B9E4}"/>
              </a:ext>
            </a:extLst>
          </p:cNvPr>
          <p:cNvSpPr>
            <a:spLocks noGrp="1"/>
          </p:cNvSpPr>
          <p:nvPr>
            <p:ph type="body" sz="quarter" idx="12"/>
          </p:nvPr>
        </p:nvSpPr>
        <p:spPr>
          <a:xfrm>
            <a:off x="274701" y="3041371"/>
            <a:ext cx="11277536" cy="1828007"/>
          </a:xfrm>
        </p:spPr>
        <p:txBody>
          <a:bodyPr/>
          <a:lstStyle/>
          <a:p>
            <a:r>
              <a:rPr lang="en-US" dirty="0"/>
              <a:t>Fabio Hara</a:t>
            </a:r>
          </a:p>
          <a:p>
            <a:r>
              <a:rPr lang="en-US" sz="2000" dirty="0"/>
              <a:t>Product Marketing Manager | App Innovation | Cloud Infrastructure | Communities</a:t>
            </a:r>
          </a:p>
          <a:p>
            <a:r>
              <a:rPr lang="en-US" sz="2000" dirty="0"/>
              <a:t>@</a:t>
            </a:r>
            <a:r>
              <a:rPr lang="en-US" sz="2000" dirty="0" err="1"/>
              <a:t>fabiohara</a:t>
            </a:r>
            <a:br>
              <a:rPr lang="en-US" sz="2000" dirty="0"/>
            </a:br>
            <a:r>
              <a:rPr lang="en-US" sz="2000" dirty="0"/>
              <a:t>github.com/</a:t>
            </a:r>
            <a:r>
              <a:rPr lang="en-US" sz="2000" dirty="0" err="1"/>
              <a:t>fabioharams</a:t>
            </a:r>
            <a:br>
              <a:rPr lang="en-US" sz="2000" dirty="0"/>
            </a:br>
            <a:r>
              <a:rPr lang="en-US" sz="2000" dirty="0"/>
              <a:t>fb.com/</a:t>
            </a:r>
            <a:r>
              <a:rPr lang="en-US" sz="2000" dirty="0" err="1"/>
              <a:t>fabioharatecnologia</a:t>
            </a:r>
            <a:endParaRPr lang="en-US" sz="2000" dirty="0"/>
          </a:p>
          <a:p>
            <a:endParaRPr lang="en-US" sz="2400" dirty="0"/>
          </a:p>
        </p:txBody>
      </p:sp>
    </p:spTree>
    <p:extLst>
      <p:ext uri="{BB962C8B-B14F-4D97-AF65-F5344CB8AC3E}">
        <p14:creationId xmlns:p14="http://schemas.microsoft.com/office/powerpoint/2010/main" val="34236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Onde os desenvolvedores gastam tempo...</a:t>
            </a:r>
          </a:p>
        </p:txBody>
      </p:sp>
      <p:sp>
        <p:nvSpPr>
          <p:cNvPr id="3" name="Text Placeholder 4"/>
          <p:cNvSpPr txBox="1">
            <a:spLocks/>
          </p:cNvSpPr>
          <p:nvPr/>
        </p:nvSpPr>
        <p:spPr>
          <a:xfrm>
            <a:off x="272272" y="1211458"/>
            <a:ext cx="8229599" cy="1005840"/>
          </a:xfrm>
          <a:prstGeom prst="rect">
            <a:avLst/>
          </a:prstGeom>
          <a:solidFill>
            <a:schemeClr val="tx1">
              <a:alpha val="13000"/>
            </a:schemeClr>
          </a:solidFill>
        </p:spPr>
        <p:txBody>
          <a:bodyPr wrap="none" lIns="182880" tIns="146304" rIns="182880" bIns="146304"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472" fontAlgn="base">
              <a:spcBef>
                <a:spcPct val="0"/>
              </a:spcBef>
              <a:spcAft>
                <a:spcPct val="0"/>
              </a:spcAft>
            </a:pPr>
            <a:r>
              <a:rPr lang="en-US" sz="3200" spc="-70" dirty="0" err="1">
                <a:gradFill>
                  <a:gsLst>
                    <a:gs pos="5417">
                      <a:schemeClr val="tx1"/>
                    </a:gs>
                    <a:gs pos="28000">
                      <a:schemeClr val="tx1"/>
                    </a:gs>
                  </a:gsLst>
                  <a:lin ang="5400000" scaled="0"/>
                </a:gradFill>
                <a:latin typeface="Segoe UI Light"/>
              </a:rPr>
              <a:t>Depurando</a:t>
            </a:r>
            <a:r>
              <a:rPr lang="en-US" sz="3200" dirty="0">
                <a:gradFill>
                  <a:gsLst>
                    <a:gs pos="0">
                      <a:srgbClr val="FFFFFF"/>
                    </a:gs>
                    <a:gs pos="100000">
                      <a:srgbClr val="FFFFFF"/>
                    </a:gs>
                  </a:gsLst>
                  <a:lin ang="5400000" scaled="0"/>
                </a:gradFill>
                <a:ea typeface="Segoe UI" pitchFamily="34" charset="0"/>
                <a:cs typeface="Segoe UI" pitchFamily="34" charset="0"/>
              </a:rPr>
              <a:t> </a:t>
            </a:r>
            <a:r>
              <a:rPr lang="en-US" sz="3200" spc="-70" dirty="0" err="1">
                <a:gradFill>
                  <a:gsLst>
                    <a:gs pos="5417">
                      <a:schemeClr val="tx1"/>
                    </a:gs>
                    <a:gs pos="28000">
                      <a:schemeClr val="tx1"/>
                    </a:gs>
                  </a:gsLst>
                  <a:lin ang="5400000" scaled="0"/>
                </a:gradFill>
                <a:latin typeface="Segoe UI Light"/>
              </a:rPr>
              <a:t>aplicativos</a:t>
            </a:r>
            <a:r>
              <a:rPr lang="en-US" sz="3200" dirty="0">
                <a:gradFill>
                  <a:gsLst>
                    <a:gs pos="0">
                      <a:srgbClr val="FFFFFF"/>
                    </a:gs>
                    <a:gs pos="100000">
                      <a:srgbClr val="FFFFFF"/>
                    </a:gs>
                  </a:gsLst>
                  <a:lin ang="5400000" scaled="0"/>
                </a:gradFill>
                <a:ea typeface="Segoe UI" pitchFamily="34" charset="0"/>
                <a:cs typeface="Segoe UI" pitchFamily="34" charset="0"/>
              </a:rPr>
              <a:t> </a:t>
            </a:r>
            <a:r>
              <a:rPr lang="en-US" sz="3200" i="1" spc="-70" dirty="0" err="1">
                <a:gradFill>
                  <a:gsLst>
                    <a:gs pos="5417">
                      <a:schemeClr val="tx1"/>
                    </a:gs>
                    <a:gs pos="28000">
                      <a:schemeClr val="tx1"/>
                    </a:gs>
                  </a:gsLst>
                  <a:lin ang="5400000" scaled="0"/>
                </a:gradFill>
                <a:latin typeface="Segoe UI Light"/>
              </a:rPr>
              <a:t>existentes</a:t>
            </a:r>
            <a:endParaRPr lang="en-US" sz="2000" dirty="0">
              <a:gradFill>
                <a:gsLst>
                  <a:gs pos="5417">
                    <a:schemeClr val="tx1"/>
                  </a:gs>
                  <a:gs pos="28000">
                    <a:schemeClr val="tx1"/>
                  </a:gs>
                </a:gsLst>
                <a:lin ang="5400000" scaled="0"/>
              </a:gradFill>
              <a:latin typeface="Segoe UI"/>
            </a:endParaRPr>
          </a:p>
        </p:txBody>
      </p:sp>
      <p:sp>
        <p:nvSpPr>
          <p:cNvPr id="4" name="Text Placeholder 4"/>
          <p:cNvSpPr txBox="1">
            <a:spLocks/>
          </p:cNvSpPr>
          <p:nvPr/>
        </p:nvSpPr>
        <p:spPr>
          <a:xfrm>
            <a:off x="274639" y="2331946"/>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Ajustando</a:t>
            </a:r>
            <a:r>
              <a:rPr lang="en-US" dirty="0"/>
              <a:t> </a:t>
            </a:r>
            <a:r>
              <a:rPr lang="en-US" dirty="0" err="1"/>
              <a:t>aplicativos</a:t>
            </a:r>
            <a:r>
              <a:rPr lang="en-US" dirty="0"/>
              <a:t> </a:t>
            </a:r>
            <a:r>
              <a:rPr lang="en-US" i="1" dirty="0" err="1"/>
              <a:t>existentes</a:t>
            </a:r>
            <a:endParaRPr lang="en-US" dirty="0"/>
          </a:p>
        </p:txBody>
      </p:sp>
      <p:sp>
        <p:nvSpPr>
          <p:cNvPr id="5" name="Text Placeholder 4"/>
          <p:cNvSpPr txBox="1">
            <a:spLocks/>
          </p:cNvSpPr>
          <p:nvPr/>
        </p:nvSpPr>
        <p:spPr>
          <a:xfrm>
            <a:off x="274639" y="3452434"/>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Adicionando</a:t>
            </a:r>
            <a:r>
              <a:rPr lang="en-US" dirty="0"/>
              <a:t> "</a:t>
            </a:r>
            <a:r>
              <a:rPr lang="en-US" dirty="0" err="1"/>
              <a:t>recursos</a:t>
            </a:r>
            <a:r>
              <a:rPr lang="en-US" dirty="0"/>
              <a:t>" para </a:t>
            </a:r>
            <a:r>
              <a:rPr lang="en-US" dirty="0" err="1"/>
              <a:t>aplicativos</a:t>
            </a:r>
            <a:r>
              <a:rPr lang="en-US" dirty="0"/>
              <a:t> </a:t>
            </a:r>
            <a:r>
              <a:rPr lang="en-US" i="1" dirty="0" err="1"/>
              <a:t>existentes</a:t>
            </a:r>
            <a:endParaRPr lang="en-US" dirty="0"/>
          </a:p>
        </p:txBody>
      </p:sp>
      <p:sp>
        <p:nvSpPr>
          <p:cNvPr id="6" name="Text Placeholder 4"/>
          <p:cNvSpPr txBox="1">
            <a:spLocks/>
          </p:cNvSpPr>
          <p:nvPr/>
        </p:nvSpPr>
        <p:spPr>
          <a:xfrm>
            <a:off x="274639" y="4572922"/>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Corrigindo</a:t>
            </a:r>
            <a:r>
              <a:rPr lang="en-US" dirty="0"/>
              <a:t> o </a:t>
            </a:r>
            <a:r>
              <a:rPr lang="en-US" dirty="0" err="1"/>
              <a:t>recurso</a:t>
            </a:r>
            <a:r>
              <a:rPr lang="en-US" dirty="0"/>
              <a:t> que </a:t>
            </a:r>
            <a:r>
              <a:rPr lang="en-US" dirty="0" err="1"/>
              <a:t>alguém</a:t>
            </a:r>
            <a:r>
              <a:rPr lang="en-US" dirty="0"/>
              <a:t> </a:t>
            </a:r>
            <a:r>
              <a:rPr lang="en-US" dirty="0" err="1"/>
              <a:t>adicionou</a:t>
            </a:r>
            <a:endParaRPr lang="en-US" dirty="0"/>
          </a:p>
        </p:txBody>
      </p:sp>
      <p:sp>
        <p:nvSpPr>
          <p:cNvPr id="7" name="Text Placeholder 4"/>
          <p:cNvSpPr txBox="1">
            <a:spLocks/>
          </p:cNvSpPr>
          <p:nvPr/>
        </p:nvSpPr>
        <p:spPr>
          <a:xfrm>
            <a:off x="275167" y="5693409"/>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Construindo uma nova aplicação </a:t>
            </a:r>
            <a:br>
              <a:rPr lang="en-US"/>
            </a:br>
            <a:r>
              <a:rPr lang="en-US" sz="2800" i="1"/>
              <a:t>(talvez... se houver tempo)</a:t>
            </a:r>
            <a:endParaRPr lang="en-US" i="1"/>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518752" y="1211458"/>
            <a:ext cx="3657600" cy="5487791"/>
          </a:xfrm>
          <a:prstGeom prst="rect">
            <a:avLst/>
          </a:prstGeom>
        </p:spPr>
      </p:pic>
    </p:spTree>
    <p:extLst>
      <p:ext uri="{BB962C8B-B14F-4D97-AF65-F5344CB8AC3E}">
        <p14:creationId xmlns:p14="http://schemas.microsoft.com/office/powerpoint/2010/main" val="107426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Onde</a:t>
            </a:r>
            <a:r>
              <a:rPr lang="en-US" dirty="0"/>
              <a:t> </a:t>
            </a:r>
            <a:r>
              <a:rPr lang="en-US" dirty="0" err="1"/>
              <a:t>os</a:t>
            </a:r>
            <a:r>
              <a:rPr lang="en-US" dirty="0"/>
              <a:t> App Admins </a:t>
            </a:r>
            <a:r>
              <a:rPr lang="en-US" dirty="0" err="1"/>
              <a:t>gastam</a:t>
            </a:r>
            <a:r>
              <a:rPr lang="en-US" dirty="0"/>
              <a:t> tempo...</a:t>
            </a:r>
          </a:p>
        </p:txBody>
      </p:sp>
      <p:sp>
        <p:nvSpPr>
          <p:cNvPr id="3" name="Text Placeholder 4"/>
          <p:cNvSpPr txBox="1">
            <a:spLocks/>
          </p:cNvSpPr>
          <p:nvPr/>
        </p:nvSpPr>
        <p:spPr>
          <a:xfrm>
            <a:off x="3942916" y="1211458"/>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Manutenção de aplicativos existentes</a:t>
            </a:r>
          </a:p>
        </p:txBody>
      </p:sp>
      <p:sp>
        <p:nvSpPr>
          <p:cNvPr id="4" name="Text Placeholder 4"/>
          <p:cNvSpPr txBox="1">
            <a:spLocks/>
          </p:cNvSpPr>
          <p:nvPr/>
        </p:nvSpPr>
        <p:spPr>
          <a:xfrm>
            <a:off x="3945283" y="2331946"/>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Reimplantando aplicativos existentes</a:t>
            </a:r>
          </a:p>
        </p:txBody>
      </p:sp>
      <p:sp>
        <p:nvSpPr>
          <p:cNvPr id="5" name="Text Placeholder 4"/>
          <p:cNvSpPr txBox="1">
            <a:spLocks/>
          </p:cNvSpPr>
          <p:nvPr/>
        </p:nvSpPr>
        <p:spPr>
          <a:xfrm>
            <a:off x="3945283" y="3452434"/>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Diagnosticar</a:t>
            </a:r>
            <a:r>
              <a:rPr lang="en-US" dirty="0"/>
              <a:t> </a:t>
            </a:r>
            <a:r>
              <a:rPr lang="en-US" dirty="0" err="1"/>
              <a:t>problemas</a:t>
            </a:r>
            <a:r>
              <a:rPr lang="en-US" dirty="0"/>
              <a:t> com </a:t>
            </a:r>
            <a:r>
              <a:rPr lang="en-US" dirty="0" err="1"/>
              <a:t>aplicativos</a:t>
            </a:r>
            <a:r>
              <a:rPr lang="en-US" dirty="0"/>
              <a:t> </a:t>
            </a:r>
            <a:r>
              <a:rPr lang="en-US" dirty="0" err="1"/>
              <a:t>existentes</a:t>
            </a:r>
            <a:endParaRPr lang="en-US" dirty="0"/>
          </a:p>
        </p:txBody>
      </p:sp>
      <p:sp>
        <p:nvSpPr>
          <p:cNvPr id="6" name="Text Placeholder 4"/>
          <p:cNvSpPr txBox="1">
            <a:spLocks/>
          </p:cNvSpPr>
          <p:nvPr/>
        </p:nvSpPr>
        <p:spPr>
          <a:xfrm>
            <a:off x="3945283" y="4572922"/>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err="1"/>
              <a:t>Solucionando</a:t>
            </a:r>
            <a:r>
              <a:rPr lang="en-US" dirty="0"/>
              <a:t> </a:t>
            </a:r>
            <a:r>
              <a:rPr lang="en-US" dirty="0" err="1"/>
              <a:t>problemas</a:t>
            </a:r>
            <a:r>
              <a:rPr lang="en-US" dirty="0"/>
              <a:t> de </a:t>
            </a:r>
            <a:r>
              <a:rPr lang="en-US" dirty="0" err="1"/>
              <a:t>adições</a:t>
            </a:r>
            <a:r>
              <a:rPr lang="en-US" dirty="0"/>
              <a:t> de </a:t>
            </a:r>
            <a:r>
              <a:rPr lang="en-US" dirty="0" err="1"/>
              <a:t>recursos</a:t>
            </a:r>
            <a:endParaRPr lang="en-US" dirty="0"/>
          </a:p>
        </p:txBody>
      </p:sp>
      <p:sp>
        <p:nvSpPr>
          <p:cNvPr id="7" name="Text Placeholder 4"/>
          <p:cNvSpPr txBox="1">
            <a:spLocks/>
          </p:cNvSpPr>
          <p:nvPr/>
        </p:nvSpPr>
        <p:spPr>
          <a:xfrm>
            <a:off x="3945811" y="5693409"/>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Implantando um novo aplicativo </a:t>
            </a:r>
            <a:br>
              <a:rPr lang="en-US"/>
            </a:br>
            <a:r>
              <a:rPr lang="en-US" sz="2800" i="1"/>
              <a:t>(talvez... se houver tempo)</a:t>
            </a:r>
            <a:endParaRPr lang="en-US" i="1"/>
          </a:p>
        </p:txBody>
      </p:sp>
      <p:pic>
        <p:nvPicPr>
          <p:cNvPr id="10" name="Picture 9"/>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9529" y="1211457"/>
            <a:ext cx="3649928" cy="5487791"/>
          </a:xfrm>
          <a:prstGeom prst="rect">
            <a:avLst/>
          </a:prstGeom>
        </p:spPr>
      </p:pic>
    </p:spTree>
    <p:extLst>
      <p:ext uri="{BB962C8B-B14F-4D97-AF65-F5344CB8AC3E}">
        <p14:creationId xmlns:p14="http://schemas.microsoft.com/office/powerpoint/2010/main" val="64662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Reciclando</a:t>
            </a:r>
            <a:r>
              <a:rPr lang="en-US" dirty="0"/>
              <a:t>” o que j</a:t>
            </a:r>
            <a:r>
              <a:rPr lang="pt-BR" dirty="0"/>
              <a:t>á</a:t>
            </a:r>
            <a:r>
              <a:rPr lang="en-US" dirty="0"/>
              <a:t> </a:t>
            </a:r>
            <a:r>
              <a:rPr lang="en-US" dirty="0" err="1"/>
              <a:t>existe</a:t>
            </a:r>
            <a:endParaRPr lang="en-US" dirty="0"/>
          </a:p>
        </p:txBody>
      </p:sp>
      <p:sp>
        <p:nvSpPr>
          <p:cNvPr id="3" name="Text Placeholder 4"/>
          <p:cNvSpPr txBox="1">
            <a:spLocks/>
          </p:cNvSpPr>
          <p:nvPr/>
        </p:nvSpPr>
        <p:spPr>
          <a:xfrm>
            <a:off x="272272" y="1211458"/>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err="1"/>
              <a:t>Não</a:t>
            </a:r>
            <a:r>
              <a:rPr lang="en-US" sz="2800" dirty="0"/>
              <a:t> </a:t>
            </a:r>
            <a:r>
              <a:rPr lang="en-US" sz="2800" dirty="0" err="1"/>
              <a:t>podemos</a:t>
            </a:r>
            <a:r>
              <a:rPr lang="en-US" sz="2800" dirty="0"/>
              <a:t> </a:t>
            </a:r>
            <a:r>
              <a:rPr lang="en-US" sz="2800" dirty="0" err="1"/>
              <a:t>jogar</a:t>
            </a:r>
            <a:r>
              <a:rPr lang="en-US" sz="2800" dirty="0"/>
              <a:t> fora </a:t>
            </a:r>
            <a:r>
              <a:rPr lang="en-US" sz="2800" dirty="0" err="1"/>
              <a:t>todos</a:t>
            </a:r>
            <a:r>
              <a:rPr lang="en-US" sz="2800" dirty="0"/>
              <a:t> </a:t>
            </a:r>
            <a:r>
              <a:rPr lang="en-US" sz="2800" dirty="0" err="1"/>
              <a:t>os</a:t>
            </a:r>
            <a:r>
              <a:rPr lang="en-US" sz="2800" dirty="0"/>
              <a:t> </a:t>
            </a:r>
            <a:r>
              <a:rPr lang="en-US" sz="2800" dirty="0" err="1"/>
              <a:t>aplicativos</a:t>
            </a:r>
            <a:r>
              <a:rPr lang="en-US" sz="2800" dirty="0"/>
              <a:t> </a:t>
            </a:r>
            <a:r>
              <a:rPr lang="en-US" sz="2800" dirty="0" err="1"/>
              <a:t>antigos</a:t>
            </a:r>
            <a:r>
              <a:rPr lang="en-US" sz="2800" dirty="0"/>
              <a:t>.</a:t>
            </a:r>
          </a:p>
        </p:txBody>
      </p:sp>
      <p:sp>
        <p:nvSpPr>
          <p:cNvPr id="4" name="Text Placeholder 4"/>
          <p:cNvSpPr txBox="1">
            <a:spLocks/>
          </p:cNvSpPr>
          <p:nvPr/>
        </p:nvSpPr>
        <p:spPr>
          <a:xfrm>
            <a:off x="274639" y="2331946"/>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err="1"/>
              <a:t>Não</a:t>
            </a:r>
            <a:r>
              <a:rPr lang="en-US" sz="2800" dirty="0"/>
              <a:t> </a:t>
            </a:r>
            <a:r>
              <a:rPr lang="en-US" sz="2800" dirty="0" err="1"/>
              <a:t>podemos</a:t>
            </a:r>
            <a:r>
              <a:rPr lang="en-US" sz="2800" dirty="0"/>
              <a:t> </a:t>
            </a:r>
            <a:r>
              <a:rPr lang="en-US" sz="2800" dirty="0" err="1"/>
              <a:t>parar</a:t>
            </a:r>
            <a:r>
              <a:rPr lang="en-US" sz="2800" dirty="0"/>
              <a:t> de </a:t>
            </a:r>
            <a:r>
              <a:rPr lang="en-US" sz="2800" dirty="0" err="1"/>
              <a:t>adicionar</a:t>
            </a:r>
            <a:r>
              <a:rPr lang="en-US" sz="2800" dirty="0"/>
              <a:t> </a:t>
            </a:r>
            <a:r>
              <a:rPr lang="en-US" sz="2800" dirty="0" err="1"/>
              <a:t>recursos</a:t>
            </a:r>
            <a:r>
              <a:rPr lang="en-US" sz="2800" dirty="0"/>
              <a:t>.</a:t>
            </a:r>
          </a:p>
        </p:txBody>
      </p:sp>
      <p:sp>
        <p:nvSpPr>
          <p:cNvPr id="5" name="Text Placeholder 4"/>
          <p:cNvSpPr txBox="1">
            <a:spLocks/>
          </p:cNvSpPr>
          <p:nvPr/>
        </p:nvSpPr>
        <p:spPr>
          <a:xfrm>
            <a:off x="274639" y="3452434"/>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err="1"/>
              <a:t>Não</a:t>
            </a:r>
            <a:r>
              <a:rPr lang="en-US" sz="2800" dirty="0"/>
              <a:t> </a:t>
            </a:r>
            <a:r>
              <a:rPr lang="en-US" sz="2800" dirty="0" err="1"/>
              <a:t>podemos</a:t>
            </a:r>
            <a:r>
              <a:rPr lang="en-US" sz="2800" dirty="0"/>
              <a:t> </a:t>
            </a:r>
            <a:r>
              <a:rPr lang="en-US" sz="2800" dirty="0" err="1"/>
              <a:t>parar</a:t>
            </a:r>
            <a:r>
              <a:rPr lang="en-US" sz="2800" dirty="0"/>
              <a:t> de </a:t>
            </a:r>
            <a:r>
              <a:rPr lang="en-US" sz="2800" dirty="0" err="1"/>
              <a:t>manter</a:t>
            </a:r>
            <a:r>
              <a:rPr lang="en-US" sz="2800" dirty="0"/>
              <a:t> apps </a:t>
            </a:r>
            <a:r>
              <a:rPr lang="en-US" sz="2800" dirty="0" err="1"/>
              <a:t>antigos</a:t>
            </a:r>
            <a:r>
              <a:rPr lang="en-US" sz="2800" dirty="0"/>
              <a:t>.</a:t>
            </a:r>
          </a:p>
        </p:txBody>
      </p:sp>
      <p:sp>
        <p:nvSpPr>
          <p:cNvPr id="6" name="Text Placeholder 4"/>
          <p:cNvSpPr txBox="1">
            <a:spLocks/>
          </p:cNvSpPr>
          <p:nvPr/>
        </p:nvSpPr>
        <p:spPr>
          <a:xfrm>
            <a:off x="274639" y="4572922"/>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a:t>Podemos </a:t>
            </a:r>
            <a:r>
              <a:rPr lang="en-US" sz="2800" dirty="0" err="1"/>
              <a:t>facilitar</a:t>
            </a:r>
            <a:r>
              <a:rPr lang="en-US" sz="2800" dirty="0"/>
              <a:t>...</a:t>
            </a:r>
          </a:p>
        </p:txBody>
      </p:sp>
      <p:sp>
        <p:nvSpPr>
          <p:cNvPr id="7" name="Text Placeholder 4"/>
          <p:cNvSpPr txBox="1">
            <a:spLocks/>
          </p:cNvSpPr>
          <p:nvPr/>
        </p:nvSpPr>
        <p:spPr>
          <a:xfrm>
            <a:off x="275167" y="5693409"/>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2800" dirty="0" err="1"/>
              <a:t>Nós</a:t>
            </a:r>
            <a:r>
              <a:rPr lang="en-US" sz="2800" dirty="0"/>
              <a:t> </a:t>
            </a:r>
            <a:r>
              <a:rPr lang="en-US" sz="2800" dirty="0" err="1"/>
              <a:t>podemos</a:t>
            </a:r>
            <a:r>
              <a:rPr lang="en-US" sz="2800" dirty="0"/>
              <a:t> </a:t>
            </a:r>
            <a:r>
              <a:rPr lang="en-US" sz="2800" dirty="0" err="1"/>
              <a:t>usar</a:t>
            </a:r>
            <a:r>
              <a:rPr lang="en-US" sz="2800" dirty="0"/>
              <a:t> ferramentas </a:t>
            </a:r>
            <a:r>
              <a:rPr lang="en-US" sz="2800" dirty="0" err="1"/>
              <a:t>novas</a:t>
            </a:r>
            <a:r>
              <a:rPr lang="en-US" sz="2800" dirty="0"/>
              <a:t>/</a:t>
            </a:r>
            <a:r>
              <a:rPr lang="en-US" sz="2800" dirty="0" err="1"/>
              <a:t>código</a:t>
            </a:r>
            <a:r>
              <a:rPr lang="en-US" sz="2800" dirty="0"/>
              <a:t> com apps </a:t>
            </a:r>
            <a:r>
              <a:rPr lang="en-US" sz="2800" dirty="0" err="1"/>
              <a:t>existentes</a:t>
            </a:r>
            <a:r>
              <a:rPr lang="en-US" sz="2800" dirty="0"/>
              <a:t>... </a:t>
            </a:r>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518752" y="1211458"/>
            <a:ext cx="3657600" cy="5487791"/>
          </a:xfrm>
          <a:prstGeom prst="rect">
            <a:avLst/>
          </a:prstGeom>
        </p:spPr>
      </p:pic>
    </p:spTree>
    <p:extLst>
      <p:ext uri="{BB962C8B-B14F-4D97-AF65-F5344CB8AC3E}">
        <p14:creationId xmlns:p14="http://schemas.microsoft.com/office/powerpoint/2010/main" val="299515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4" name="Shape 1484"/>
          <p:cNvSpPr txBox="1">
            <a:spLocks noGrp="1"/>
          </p:cNvSpPr>
          <p:nvPr>
            <p:ph type="title"/>
          </p:nvPr>
        </p:nvSpPr>
        <p:spPr>
          <a:xfrm>
            <a:off x="274639" y="260550"/>
            <a:ext cx="11889564" cy="917575"/>
          </a:xfrm>
        </p:spPr>
        <p:txBody>
          <a:bodyPr/>
          <a:lstStyle/>
          <a:p>
            <a:pPr lvl="0"/>
            <a:r>
              <a:rPr lang="en-US">
                <a:sym typeface="Quattrocento Sans"/>
              </a:rPr>
              <a:t>Por onde começar?</a:t>
            </a:r>
            <a:endParaRPr lang="en"/>
          </a:p>
        </p:txBody>
      </p:sp>
      <p:grpSp>
        <p:nvGrpSpPr>
          <p:cNvPr id="8" name="Group 7">
            <a:extLst>
              <a:ext uri="{FF2B5EF4-FFF2-40B4-BE49-F238E27FC236}">
                <a16:creationId xmlns:a16="http://schemas.microsoft.com/office/drawing/2014/main" id="{E75A5386-6156-41DD-8FF7-C2E765E8B6FF}"/>
              </a:ext>
            </a:extLst>
          </p:cNvPr>
          <p:cNvGrpSpPr/>
          <p:nvPr/>
        </p:nvGrpSpPr>
        <p:grpSpPr>
          <a:xfrm>
            <a:off x="274636" y="3046919"/>
            <a:ext cx="9745260" cy="1284675"/>
            <a:chOff x="274636" y="3046919"/>
            <a:chExt cx="9745260" cy="1284675"/>
          </a:xfrm>
        </p:grpSpPr>
        <p:sp>
          <p:nvSpPr>
            <p:cNvPr id="1482" name="Shape 1482"/>
            <p:cNvSpPr/>
            <p:nvPr/>
          </p:nvSpPr>
          <p:spPr>
            <a:xfrm rot="10800000">
              <a:off x="274636" y="304691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124325" tIns="62125" rIns="124325" bIns="62125" anchor="ctr" anchorCtr="0">
              <a:noAutofit/>
            </a:bodyPr>
            <a:lstStyle/>
            <a:p>
              <a:pPr algn="ctr">
                <a:buClr>
                  <a:srgbClr val="000000"/>
                </a:buClr>
              </a:pPr>
              <a:endParaRPr sz="2448">
                <a:latin typeface="Arial"/>
                <a:cs typeface="Arial"/>
                <a:sym typeface="Arial"/>
              </a:endParaRPr>
            </a:p>
          </p:txBody>
        </p:sp>
        <p:sp>
          <p:nvSpPr>
            <p:cNvPr id="1487" name="Shape 1487"/>
            <p:cNvSpPr/>
            <p:nvPr/>
          </p:nvSpPr>
          <p:spPr>
            <a:xfrm>
              <a:off x="454331" y="3215614"/>
              <a:ext cx="937089" cy="947288"/>
            </a:xfrm>
            <a:prstGeom prst="ellipse">
              <a:avLst/>
            </a:prstGeom>
            <a:noFill/>
            <a:ln w="57150" cap="flat" cmpd="sng">
              <a:solidFill>
                <a:schemeClr val="lt1"/>
              </a:solidFill>
              <a:prstDash val="solid"/>
              <a:round/>
              <a:headEnd type="none" w="med" len="med"/>
              <a:tailEnd type="none" w="med" len="med"/>
            </a:ln>
          </p:spPr>
          <p:txBody>
            <a:bodyPr lIns="124325" tIns="62125" rIns="124325" bIns="62125" anchor="ctr" anchorCtr="0">
              <a:noAutofit/>
            </a:bodyPr>
            <a:lstStyle/>
            <a:p>
              <a:pPr marL="0" marR="0" lvl="0" indent="0" algn="ctr" rtl="0">
                <a:lnSpc>
                  <a:spcPct val="100000"/>
                </a:lnSpc>
                <a:spcBef>
                  <a:spcPts val="0"/>
                </a:spcBef>
                <a:spcAft>
                  <a:spcPts val="0"/>
                </a:spcAft>
                <a:buClr>
                  <a:srgbClr val="FFC000"/>
                </a:buClr>
                <a:buSzPct val="25000"/>
                <a:buFont typeface="Arial"/>
                <a:buNone/>
              </a:pPr>
              <a:endParaRPr lang="en" sz="4896" b="1" i="0" u="none" strike="noStrike" cap="none">
                <a:solidFill>
                  <a:schemeClr val="lt1"/>
                </a:solidFill>
                <a:latin typeface="Arial"/>
                <a:ea typeface="Arial"/>
                <a:cs typeface="Arial"/>
                <a:sym typeface="Arial"/>
              </a:endParaRPr>
            </a:p>
          </p:txBody>
        </p:sp>
        <p:sp>
          <p:nvSpPr>
            <p:cNvPr id="1489" name="Shape 1489"/>
            <p:cNvSpPr txBox="1"/>
            <p:nvPr/>
          </p:nvSpPr>
          <p:spPr>
            <a:xfrm>
              <a:off x="1646636" y="3293533"/>
              <a:ext cx="7293153" cy="791447"/>
            </a:xfrm>
            <a:prstGeom prst="rect">
              <a:avLst/>
            </a:prstGeom>
            <a:noFill/>
            <a:ln>
              <a:noFill/>
            </a:ln>
          </p:spPr>
          <p:txBody>
            <a:bodyPr lIns="124325" tIns="62125" rIns="124325" bIns="62125" anchor="t"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2000" b="1" i="0" u="none" strike="noStrike" cap="none">
                  <a:solidFill>
                    <a:schemeClr val="tx2"/>
                  </a:solidFill>
                  <a:ea typeface="Quattrocento Sans"/>
                  <a:cs typeface="Quattrocento Sans"/>
                  <a:sym typeface="Quattrocento Sans"/>
                </a:rPr>
                <a:t>Transformar </a:t>
              </a:r>
              <a:r>
                <a:rPr lang="en" sz="2000" b="1">
                  <a:solidFill>
                    <a:schemeClr val="tx2"/>
                  </a:solidFill>
                  <a:ea typeface="Quattrocento Sans"/>
                  <a:cs typeface="Quattrocento Sans"/>
                  <a:sym typeface="Quattrocento Sans"/>
                </a:rPr>
                <a:t>MONOLIT</a:t>
              </a:r>
              <a:r>
                <a:rPr lang="en-US" sz="2000" b="1">
                  <a:solidFill>
                    <a:schemeClr val="tx2"/>
                  </a:solidFill>
                  <a:ea typeface="Quattrocento Sans"/>
                  <a:cs typeface="Quattrocento Sans"/>
                  <a:sym typeface="Quattrocento Sans"/>
                </a:rPr>
                <a:t>HS</a:t>
              </a:r>
              <a:r>
                <a:rPr lang="en" sz="2000" b="1" i="0" u="none" strike="noStrike" cap="none">
                  <a:solidFill>
                    <a:schemeClr val="tx2"/>
                  </a:solidFill>
                  <a:ea typeface="Quattrocento Sans"/>
                  <a:cs typeface="Quattrocento Sans"/>
                  <a:sym typeface="Quattrocento Sans"/>
                </a:rPr>
                <a:t> Para microservices</a:t>
              </a:r>
              <a:r>
                <a:rPr lang="en" sz="2000" b="1" i="0" u="none" strike="noStrike" cap="none">
                  <a:solidFill>
                    <a:srgbClr val="00BCF2"/>
                  </a:solidFill>
                  <a:ea typeface="Quattrocento Sans"/>
                  <a:cs typeface="Quattrocento Sans"/>
                  <a:sym typeface="Quattrocento Sans"/>
                </a:rPr>
                <a:t> </a:t>
              </a:r>
            </a:p>
            <a:p>
              <a:pPr marL="0" marR="0" lvl="0" indent="0" algn="l" rtl="0">
                <a:lnSpc>
                  <a:spcPct val="100000"/>
                </a:lnSpc>
                <a:spcBef>
                  <a:spcPts val="0"/>
                </a:spcBef>
                <a:spcAft>
                  <a:spcPts val="0"/>
                </a:spcAft>
                <a:buClr>
                  <a:srgbClr val="7F7F7F"/>
                </a:buClr>
                <a:buSzPct val="25000"/>
                <a:buFont typeface="Quattrocento Sans"/>
                <a:buNone/>
              </a:pPr>
              <a:r>
                <a:rPr lang="en-US" sz="2000">
                  <a:sym typeface="Quattrocento Sans"/>
                </a:rPr>
                <a:t>Novo código e transformando existentes</a:t>
              </a:r>
              <a:r>
                <a:rPr lang="en" sz="2000">
                  <a:sym typeface="Quattrocento Sans"/>
                </a:rPr>
                <a:t> </a:t>
              </a:r>
              <a:r>
                <a:rPr lang="en-US" sz="2000">
                  <a:sym typeface="Quattrocento Sans"/>
                </a:rPr>
                <a:t>código</a:t>
              </a:r>
              <a:endParaRPr lang="en" sz="2000">
                <a:sym typeface="Quattrocento Sans"/>
              </a:endParaRPr>
            </a:p>
          </p:txBody>
        </p:sp>
        <p:pic>
          <p:nvPicPr>
            <p:cNvPr id="1496" name="Shape 1496"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367018" y="3338069"/>
              <a:ext cx="663554" cy="663414"/>
            </a:xfrm>
            <a:prstGeom prst="rect">
              <a:avLst/>
            </a:prstGeom>
            <a:noFill/>
            <a:ln>
              <a:noFill/>
            </a:ln>
          </p:spPr>
        </p:pic>
        <p:grpSp>
          <p:nvGrpSpPr>
            <p:cNvPr id="1497" name="Shape 1497"/>
            <p:cNvGrpSpPr/>
            <p:nvPr/>
          </p:nvGrpSpPr>
          <p:grpSpPr>
            <a:xfrm>
              <a:off x="8937965" y="3288696"/>
              <a:ext cx="465138" cy="712786"/>
              <a:chOff x="4581" y="3247"/>
              <a:chExt cx="293" cy="448"/>
            </a:xfrm>
            <a:noFill/>
          </p:grpSpPr>
          <p:sp>
            <p:nvSpPr>
              <p:cNvPr id="1498" name="Shape 1498"/>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9" name="Shape 1499"/>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500" name="Shape 1500"/>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501" name="Shape 1501"/>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cxnSp>
          <p:nvCxnSpPr>
            <p:cNvPr id="1502" name="Shape 1502"/>
            <p:cNvCxnSpPr/>
            <p:nvPr/>
          </p:nvCxnSpPr>
          <p:spPr>
            <a:xfrm>
              <a:off x="8210046" y="3669776"/>
              <a:ext cx="459721" cy="0"/>
            </a:xfrm>
            <a:prstGeom prst="straightConnector1">
              <a:avLst/>
            </a:prstGeom>
            <a:noFill/>
            <a:ln w="57150" cap="flat" cmpd="sng">
              <a:solidFill>
                <a:schemeClr val="tx1"/>
              </a:solidFill>
              <a:prstDash val="solid"/>
              <a:round/>
              <a:headEnd type="none" w="med" len="med"/>
              <a:tailEnd type="triangle" w="lg" len="lg"/>
            </a:ln>
          </p:spPr>
        </p:cxnSp>
      </p:grpSp>
      <p:grpSp>
        <p:nvGrpSpPr>
          <p:cNvPr id="9" name="Group 8">
            <a:extLst>
              <a:ext uri="{FF2B5EF4-FFF2-40B4-BE49-F238E27FC236}">
                <a16:creationId xmlns:a16="http://schemas.microsoft.com/office/drawing/2014/main" id="{60AD230A-805C-4BDE-A3B3-E3326E42256D}"/>
              </a:ext>
            </a:extLst>
          </p:cNvPr>
          <p:cNvGrpSpPr/>
          <p:nvPr/>
        </p:nvGrpSpPr>
        <p:grpSpPr>
          <a:xfrm>
            <a:off x="274636" y="1371600"/>
            <a:ext cx="9745260" cy="1284675"/>
            <a:chOff x="274636" y="1371600"/>
            <a:chExt cx="9745260" cy="1284675"/>
          </a:xfrm>
        </p:grpSpPr>
        <p:sp>
          <p:nvSpPr>
            <p:cNvPr id="1483" name="Shape 1483"/>
            <p:cNvSpPr/>
            <p:nvPr/>
          </p:nvSpPr>
          <p:spPr>
            <a:xfrm rot="10800000">
              <a:off x="274636" y="1371600"/>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124325" tIns="62125" rIns="124325" bIns="62125" anchor="ctr" anchorCtr="0">
              <a:noAutofit/>
            </a:bodyPr>
            <a:lstStyle/>
            <a:p>
              <a:pPr marL="0" marR="0" lvl="0" indent="0" algn="ctr" rtl="0">
                <a:lnSpc>
                  <a:spcPct val="100000"/>
                </a:lnSpc>
                <a:spcBef>
                  <a:spcPts val="0"/>
                </a:spcBef>
                <a:spcAft>
                  <a:spcPts val="0"/>
                </a:spcAft>
                <a:buClr>
                  <a:srgbClr val="000000"/>
                </a:buClr>
                <a:buFont typeface="Arial"/>
                <a:buNone/>
              </a:pPr>
              <a:endParaRPr sz="2448" b="0" i="0" u="none" strike="noStrike" cap="none">
                <a:solidFill>
                  <a:schemeClr val="lt1"/>
                </a:solidFill>
                <a:latin typeface="Arial"/>
                <a:ea typeface="Arial"/>
                <a:cs typeface="Arial"/>
                <a:sym typeface="Arial"/>
              </a:endParaRPr>
            </a:p>
          </p:txBody>
        </p:sp>
        <p:sp>
          <p:nvSpPr>
            <p:cNvPr id="1485" name="Shape 1485"/>
            <p:cNvSpPr/>
            <p:nvPr/>
          </p:nvSpPr>
          <p:spPr>
            <a:xfrm>
              <a:off x="452074" y="1470846"/>
              <a:ext cx="937089" cy="947288"/>
            </a:xfrm>
            <a:prstGeom prst="ellipse">
              <a:avLst/>
            </a:prstGeom>
            <a:noFill/>
            <a:ln w="57150" cap="flat" cmpd="sng">
              <a:solidFill>
                <a:schemeClr val="lt1"/>
              </a:solidFill>
              <a:prstDash val="solid"/>
              <a:round/>
              <a:headEnd type="none" w="med" len="med"/>
              <a:tailEnd type="none" w="med" len="med"/>
            </a:ln>
          </p:spPr>
          <p:txBody>
            <a:bodyPr lIns="124325" tIns="62125" rIns="124325" bIns="62125" anchor="ctr" anchorCtr="0">
              <a:noAutofit/>
            </a:bodyPr>
            <a:lstStyle/>
            <a:p>
              <a:pPr marL="0" marR="0" lvl="0" indent="0" algn="ctr" rtl="0">
                <a:lnSpc>
                  <a:spcPct val="100000"/>
                </a:lnSpc>
                <a:spcBef>
                  <a:spcPts val="0"/>
                </a:spcBef>
                <a:spcAft>
                  <a:spcPts val="0"/>
                </a:spcAft>
                <a:buClr>
                  <a:srgbClr val="FFC000"/>
                </a:buClr>
                <a:buSzPct val="25000"/>
                <a:buFont typeface="Arial"/>
                <a:buNone/>
              </a:pPr>
              <a:endParaRPr lang="en" sz="4896" b="1" i="0" u="none" strike="noStrike" cap="none">
                <a:solidFill>
                  <a:schemeClr val="lt1"/>
                </a:solidFill>
                <a:latin typeface="Arial"/>
                <a:ea typeface="Arial"/>
                <a:cs typeface="Arial"/>
                <a:sym typeface="Arial"/>
              </a:endParaRPr>
            </a:p>
          </p:txBody>
        </p:sp>
        <p:sp>
          <p:nvSpPr>
            <p:cNvPr id="1486" name="Shape 1486"/>
            <p:cNvSpPr txBox="1"/>
            <p:nvPr/>
          </p:nvSpPr>
          <p:spPr>
            <a:xfrm>
              <a:off x="1646636" y="1575228"/>
              <a:ext cx="6711806" cy="738523"/>
            </a:xfrm>
            <a:prstGeom prst="rect">
              <a:avLst/>
            </a:prstGeom>
            <a:noFill/>
            <a:ln>
              <a:noFill/>
            </a:ln>
          </p:spPr>
          <p:txBody>
            <a:bodyPr lIns="124325" tIns="62125" rIns="124325" bIns="62125" anchor="t" anchorCtr="0">
              <a:noAutofit/>
            </a:bodyPr>
            <a:lstStyle/>
            <a:p>
              <a:pPr lvl="0">
                <a:buClr>
                  <a:schemeClr val="dk1"/>
                </a:buClr>
                <a:buSzPct val="25000"/>
              </a:pPr>
              <a:r>
                <a:rPr lang="en" sz="2000" b="1" dirty="0">
                  <a:solidFill>
                    <a:schemeClr val="tx2"/>
                  </a:solidFill>
                  <a:ea typeface="Quattrocento Sans"/>
                  <a:cs typeface="Quattrocento Sans"/>
                  <a:sym typeface="Quattrocento Sans"/>
                </a:rPr>
                <a:t>Containerize Aplicativos </a:t>
              </a:r>
              <a:r>
                <a:rPr lang="en-US" sz="2000" b="1" dirty="0" err="1">
                  <a:solidFill>
                    <a:schemeClr val="tx2"/>
                  </a:solidFill>
                  <a:ea typeface="Quattrocento Sans"/>
                  <a:cs typeface="Quattrocento Sans"/>
                  <a:sym typeface="Quattrocento Sans"/>
                </a:rPr>
                <a:t>Existente</a:t>
              </a:r>
              <a:endParaRPr lang="en" sz="2000" b="1" i="0" u="none" strike="noStrike" cap="none" dirty="0">
                <a:solidFill>
                  <a:schemeClr val="tx2"/>
                </a:solidFill>
                <a:ea typeface="Quattrocento Sans"/>
                <a:cs typeface="Quattrocento Sans"/>
                <a:sym typeface="Quattrocento Sans"/>
              </a:endParaRPr>
            </a:p>
            <a:p>
              <a:pPr marL="0" marR="0" lvl="0" indent="0" algn="l" rtl="0">
                <a:lnSpc>
                  <a:spcPct val="100000"/>
                </a:lnSpc>
                <a:spcBef>
                  <a:spcPts val="0"/>
                </a:spcBef>
                <a:spcAft>
                  <a:spcPts val="0"/>
                </a:spcAft>
                <a:buClr>
                  <a:srgbClr val="7F7F7F"/>
                </a:buClr>
                <a:buSzPct val="25000"/>
                <a:buFont typeface="Quattrocento Sans"/>
                <a:buNone/>
              </a:pPr>
              <a:r>
                <a:rPr lang="en" sz="2000" dirty="0">
                  <a:ea typeface="Quattrocento Sans"/>
                  <a:cs typeface="Quattrocento Sans"/>
                  <a:sym typeface="Quattrocento Sans"/>
                </a:rPr>
                <a:t>Container para</a:t>
              </a:r>
              <a:r>
                <a:rPr lang="en" sz="2000" dirty="0">
                  <a:sym typeface="Quattrocento Sans"/>
                </a:rPr>
                <a:t> </a:t>
              </a:r>
              <a:r>
                <a:rPr lang="en" sz="2000" b="1" dirty="0">
                  <a:sym typeface="Quattrocento Sans"/>
                </a:rPr>
                <a:t>portabilidade, eficiência </a:t>
              </a:r>
              <a:r>
                <a:rPr lang="en-US" sz="2000" dirty="0">
                  <a:sym typeface="Quattrocento Sans"/>
                </a:rPr>
                <a:t>e </a:t>
              </a:r>
              <a:r>
                <a:rPr lang="en-US" sz="2000" b="1" dirty="0" err="1">
                  <a:sym typeface="Quattrocento Sans"/>
                </a:rPr>
                <a:t>confiabilidade</a:t>
              </a:r>
              <a:endParaRPr lang="en" sz="2000" b="1" dirty="0">
                <a:sym typeface="Quattrocento Sans"/>
              </a:endParaRPr>
            </a:p>
          </p:txBody>
        </p:sp>
        <p:pic>
          <p:nvPicPr>
            <p:cNvPr id="1503" name="Shape 1503"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864195" y="1600808"/>
              <a:ext cx="663554" cy="663414"/>
            </a:xfrm>
            <a:prstGeom prst="rect">
              <a:avLst/>
            </a:prstGeom>
            <a:noFill/>
            <a:ln>
              <a:noFill/>
            </a:ln>
          </p:spPr>
        </p:pic>
        <p:sp>
          <p:nvSpPr>
            <p:cNvPr id="1504" name="Shape 1504"/>
            <p:cNvSpPr/>
            <p:nvPr/>
          </p:nvSpPr>
          <p:spPr>
            <a:xfrm>
              <a:off x="8615917" y="1589997"/>
              <a:ext cx="433849" cy="672501"/>
            </a:xfrm>
            <a:prstGeom prst="curvedLeftArrow">
              <a:avLst>
                <a:gd name="adj1" fmla="val 25000"/>
                <a:gd name="adj2" fmla="val 50000"/>
                <a:gd name="adj3" fmla="val 25000"/>
              </a:avLst>
            </a:prstGeom>
            <a:solidFill>
              <a:schemeClr val="tx1"/>
            </a:solidFill>
            <a:ln w="25400" cap="flat" cmpd="sng">
              <a:solidFill>
                <a:schemeClr val="accent6">
                  <a:lumMod val="20000"/>
                  <a:lumOff val="80000"/>
                </a:scheme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dk1"/>
                </a:solidFill>
                <a:latin typeface="Arial"/>
                <a:ea typeface="Arial"/>
                <a:cs typeface="Arial"/>
                <a:sym typeface="Arial"/>
              </a:endParaRPr>
            </a:p>
          </p:txBody>
        </p:sp>
      </p:grpSp>
      <p:grpSp>
        <p:nvGrpSpPr>
          <p:cNvPr id="7" name="Group 6">
            <a:extLst>
              <a:ext uri="{FF2B5EF4-FFF2-40B4-BE49-F238E27FC236}">
                <a16:creationId xmlns:a16="http://schemas.microsoft.com/office/drawing/2014/main" id="{4B85AC7A-47F3-4AE7-A05E-A07C2360A32D}"/>
              </a:ext>
            </a:extLst>
          </p:cNvPr>
          <p:cNvGrpSpPr/>
          <p:nvPr/>
        </p:nvGrpSpPr>
        <p:grpSpPr>
          <a:xfrm>
            <a:off x="274637" y="4722239"/>
            <a:ext cx="9745260" cy="1284675"/>
            <a:chOff x="274637" y="4722239"/>
            <a:chExt cx="9745260" cy="1284675"/>
          </a:xfrm>
        </p:grpSpPr>
        <p:sp>
          <p:nvSpPr>
            <p:cNvPr id="1481" name="Shape 1481"/>
            <p:cNvSpPr/>
            <p:nvPr/>
          </p:nvSpPr>
          <p:spPr>
            <a:xfrm rot="10800000">
              <a:off x="274637" y="472223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124325" tIns="62125" rIns="124325" bIns="62125" anchor="ctr" anchorCtr="0">
              <a:noAutofit/>
            </a:bodyPr>
            <a:lstStyle/>
            <a:p>
              <a:pPr algn="ctr">
                <a:buClr>
                  <a:srgbClr val="000000"/>
                </a:buClr>
              </a:pPr>
              <a:endParaRPr sz="2448">
                <a:latin typeface="Arial"/>
                <a:cs typeface="Arial"/>
                <a:sym typeface="Arial"/>
              </a:endParaRPr>
            </a:p>
          </p:txBody>
        </p:sp>
        <p:sp>
          <p:nvSpPr>
            <p:cNvPr id="1488" name="Shape 1488"/>
            <p:cNvSpPr/>
            <p:nvPr/>
          </p:nvSpPr>
          <p:spPr>
            <a:xfrm>
              <a:off x="452104" y="4890935"/>
              <a:ext cx="937089" cy="947288"/>
            </a:xfrm>
            <a:prstGeom prst="ellipse">
              <a:avLst/>
            </a:prstGeom>
            <a:noFill/>
            <a:ln w="57150" cap="flat" cmpd="sng">
              <a:solidFill>
                <a:schemeClr val="lt1"/>
              </a:solidFill>
              <a:prstDash val="solid"/>
              <a:round/>
              <a:headEnd type="none" w="med" len="med"/>
              <a:tailEnd type="none" w="med" len="med"/>
            </a:ln>
          </p:spPr>
          <p:txBody>
            <a:bodyPr lIns="124325" tIns="62125" rIns="124325" bIns="62125" anchor="ctr" anchorCtr="0">
              <a:noAutofit/>
            </a:bodyPr>
            <a:lstStyle/>
            <a:p>
              <a:pPr marL="0" marR="0" lvl="0" indent="0" algn="ctr" rtl="0">
                <a:lnSpc>
                  <a:spcPct val="100000"/>
                </a:lnSpc>
                <a:spcBef>
                  <a:spcPts val="0"/>
                </a:spcBef>
                <a:spcAft>
                  <a:spcPts val="0"/>
                </a:spcAft>
                <a:buClr>
                  <a:srgbClr val="FFC000"/>
                </a:buClr>
                <a:buSzPct val="25000"/>
                <a:buFont typeface="Arial"/>
                <a:buNone/>
              </a:pPr>
              <a:endParaRPr lang="en" sz="4896" b="1" i="0" u="none" strike="noStrike" cap="none">
                <a:solidFill>
                  <a:schemeClr val="lt1"/>
                </a:solidFill>
                <a:latin typeface="Arial"/>
                <a:ea typeface="Arial"/>
                <a:cs typeface="Arial"/>
                <a:sym typeface="Arial"/>
              </a:endParaRPr>
            </a:p>
          </p:txBody>
        </p:sp>
        <p:sp>
          <p:nvSpPr>
            <p:cNvPr id="1490" name="Shape 1490"/>
            <p:cNvSpPr txBox="1"/>
            <p:nvPr/>
          </p:nvSpPr>
          <p:spPr>
            <a:xfrm>
              <a:off x="1646636" y="5002662"/>
              <a:ext cx="5557679" cy="723835"/>
            </a:xfrm>
            <a:prstGeom prst="rect">
              <a:avLst/>
            </a:prstGeom>
            <a:noFill/>
            <a:ln>
              <a:noFill/>
            </a:ln>
          </p:spPr>
          <p:txBody>
            <a:bodyPr lIns="124325" tIns="62125" rIns="124325" bIns="62125" anchor="t"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2000" b="1" i="0" u="none" strike="noStrike" cap="none">
                  <a:solidFill>
                    <a:schemeClr val="tx2"/>
                  </a:solidFill>
                  <a:ea typeface="Quattrocento Sans"/>
                  <a:cs typeface="Quattrocento Sans"/>
                  <a:sym typeface="Quattrocento Sans"/>
                </a:rPr>
                <a:t>Acelerar novas aplicações</a:t>
              </a:r>
            </a:p>
            <a:p>
              <a:pPr marL="0" marR="0" lvl="0" indent="0" algn="l" rtl="0">
                <a:lnSpc>
                  <a:spcPct val="100000"/>
                </a:lnSpc>
                <a:spcBef>
                  <a:spcPts val="0"/>
                </a:spcBef>
                <a:spcAft>
                  <a:spcPts val="0"/>
                </a:spcAft>
                <a:buClr>
                  <a:srgbClr val="7F7F7F"/>
                </a:buClr>
                <a:buSzPct val="25000"/>
                <a:buFont typeface="Quattrocento Sans"/>
                <a:buNone/>
              </a:pPr>
              <a:r>
                <a:rPr lang="en" sz="2000">
                  <a:ea typeface="Quattrocento Sans"/>
                  <a:cs typeface="Quattrocento Sans"/>
                  <a:sym typeface="Quattrocento Sans"/>
                </a:rPr>
                <a:t>Desenvolvimento de aplicativos nativos de nuvem ágil</a:t>
              </a:r>
            </a:p>
          </p:txBody>
        </p:sp>
        <p:grpSp>
          <p:nvGrpSpPr>
            <p:cNvPr id="1491" name="Shape 1491"/>
            <p:cNvGrpSpPr/>
            <p:nvPr/>
          </p:nvGrpSpPr>
          <p:grpSpPr>
            <a:xfrm>
              <a:off x="8292413" y="4977734"/>
              <a:ext cx="465138" cy="712786"/>
              <a:chOff x="4581" y="3247"/>
              <a:chExt cx="293" cy="448"/>
            </a:xfrm>
            <a:noFill/>
          </p:grpSpPr>
          <p:sp>
            <p:nvSpPr>
              <p:cNvPr id="1492" name="Shape 1492"/>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3" name="Shape 1493"/>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4" name="Shape 1494"/>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sp>
            <p:nvSpPr>
              <p:cNvPr id="1495" name="Shape 1495"/>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4" b="0" i="0" u="none" strike="noStrike" cap="none">
                  <a:solidFill>
                    <a:srgbClr val="000000"/>
                  </a:solidFill>
                  <a:latin typeface="Arial"/>
                  <a:ea typeface="Arial"/>
                  <a:cs typeface="Arial"/>
                  <a:sym typeface="Arial"/>
                </a:endParaRPr>
              </a:p>
            </p:txBody>
          </p:sp>
        </p:grpSp>
        <p:sp>
          <p:nvSpPr>
            <p:cNvPr id="1505" name="Shape 1505"/>
            <p:cNvSpPr/>
            <p:nvPr/>
          </p:nvSpPr>
          <p:spPr>
            <a:xfrm>
              <a:off x="8844353" y="5243364"/>
              <a:ext cx="212102" cy="212102"/>
            </a:xfrm>
            <a:prstGeom prst="rect">
              <a:avLst/>
            </a:prstGeom>
            <a:noFill/>
            <a:ln>
              <a:solidFill>
                <a:schemeClr val="tx1"/>
              </a:solid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lt1"/>
                </a:solidFill>
                <a:latin typeface="Arial"/>
                <a:ea typeface="Arial"/>
                <a:cs typeface="Arial"/>
                <a:sym typeface="Arial"/>
              </a:endParaRPr>
            </a:p>
          </p:txBody>
        </p:sp>
        <p:sp>
          <p:nvSpPr>
            <p:cNvPr id="1506" name="Shape 1506"/>
            <p:cNvSpPr/>
            <p:nvPr/>
          </p:nvSpPr>
          <p:spPr>
            <a:xfrm>
              <a:off x="7975188" y="5240776"/>
              <a:ext cx="212102" cy="212102"/>
            </a:xfrm>
            <a:prstGeom prst="rect">
              <a:avLst/>
            </a:prstGeom>
            <a:noFill/>
            <a:ln>
              <a:solidFill>
                <a:schemeClr val="tx1"/>
              </a:solid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4" b="0" i="0" u="none" strike="noStrike" cap="none">
                <a:solidFill>
                  <a:schemeClr val="lt1"/>
                </a:solidFill>
                <a:latin typeface="Arial"/>
                <a:ea typeface="Arial"/>
                <a:cs typeface="Arial"/>
                <a:sym typeface="Arial"/>
              </a:endParaRPr>
            </a:p>
          </p:txBody>
        </p:sp>
      </p:grpSp>
      <p:sp>
        <p:nvSpPr>
          <p:cNvPr id="32" name="Bottom">
            <a:extLst>
              <a:ext uri="{FF2B5EF4-FFF2-40B4-BE49-F238E27FC236}">
                <a16:creationId xmlns:a16="http://schemas.microsoft.com/office/drawing/2014/main" id="{B48E82B9-2873-4BC2-94E7-279AED256644}"/>
              </a:ext>
            </a:extLst>
          </p:cNvPr>
          <p:cNvSpPr/>
          <p:nvPr/>
        </p:nvSpPr>
        <p:spPr bwMode="auto">
          <a:xfrm>
            <a:off x="218346" y="4621044"/>
            <a:ext cx="10149729" cy="1448440"/>
          </a:xfrm>
          <a:prstGeom prst="rect">
            <a:avLst/>
          </a:prstGeom>
          <a:solidFill>
            <a:srgbClr val="35353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Middle">
            <a:extLst>
              <a:ext uri="{FF2B5EF4-FFF2-40B4-BE49-F238E27FC236}">
                <a16:creationId xmlns:a16="http://schemas.microsoft.com/office/drawing/2014/main" id="{2D35AAC1-96FC-4CA0-97C6-A5671B3FA2F0}"/>
              </a:ext>
            </a:extLst>
          </p:cNvPr>
          <p:cNvSpPr/>
          <p:nvPr/>
        </p:nvSpPr>
        <p:spPr bwMode="auto">
          <a:xfrm>
            <a:off x="218347" y="2948628"/>
            <a:ext cx="10149729" cy="1448440"/>
          </a:xfrm>
          <a:prstGeom prst="rect">
            <a:avLst/>
          </a:prstGeom>
          <a:solidFill>
            <a:srgbClr val="35353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Top" hidden="1">
            <a:extLst>
              <a:ext uri="{FF2B5EF4-FFF2-40B4-BE49-F238E27FC236}">
                <a16:creationId xmlns:a16="http://schemas.microsoft.com/office/drawing/2014/main" id="{84019CEB-9863-4D68-B41D-C2D745A85CD0}"/>
              </a:ext>
            </a:extLst>
          </p:cNvPr>
          <p:cNvSpPr/>
          <p:nvPr/>
        </p:nvSpPr>
        <p:spPr bwMode="auto">
          <a:xfrm>
            <a:off x="218345" y="1331516"/>
            <a:ext cx="10149729" cy="1448440"/>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0510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Rectangle 257">
            <a:extLst>
              <a:ext uri="{FF2B5EF4-FFF2-40B4-BE49-F238E27FC236}">
                <a16:creationId xmlns:a16="http://schemas.microsoft.com/office/drawing/2014/main" id="{93B07DD3-39D2-4342-9FC2-374ED2C2324A}"/>
              </a:ext>
            </a:extLst>
          </p:cNvPr>
          <p:cNvSpPr/>
          <p:nvPr/>
        </p:nvSpPr>
        <p:spPr bwMode="auto">
          <a:xfrm>
            <a:off x="1" y="0"/>
            <a:ext cx="12436474" cy="699452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8AFCE2-679C-44A2-A8A8-1FF2C0A505C7}"/>
              </a:ext>
            </a:extLst>
          </p:cNvPr>
          <p:cNvSpPr txBox="1"/>
          <p:nvPr/>
        </p:nvSpPr>
        <p:spPr>
          <a:xfrm>
            <a:off x="4115140" y="5874676"/>
            <a:ext cx="5435778"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Passo 1: </a:t>
            </a:r>
            <a:r>
              <a:rPr lang="en-US" sz="3200" b="1" dirty="0">
                <a:gradFill>
                  <a:gsLst>
                    <a:gs pos="2917">
                      <a:schemeClr val="tx1"/>
                    </a:gs>
                    <a:gs pos="30000">
                      <a:schemeClr val="tx1"/>
                    </a:gs>
                  </a:gsLst>
                  <a:lin ang="5400000" scaled="0"/>
                </a:gradFill>
              </a:rPr>
              <a:t>Construir </a:t>
            </a:r>
            <a:r>
              <a:rPr lang="en-US" sz="3200" dirty="0">
                <a:gradFill>
                  <a:gsLst>
                    <a:gs pos="2917">
                      <a:schemeClr val="tx1"/>
                    </a:gs>
                    <a:gs pos="30000">
                      <a:schemeClr val="tx1"/>
                    </a:gs>
                  </a:gsLst>
                  <a:lin ang="5400000" scaled="0"/>
                </a:gradFill>
              </a:rPr>
              <a:t>seu aplicativo!</a:t>
            </a:r>
          </a:p>
        </p:txBody>
      </p:sp>
      <p:pic>
        <p:nvPicPr>
          <p:cNvPr id="187" name="Picture 186">
            <a:extLst>
              <a:ext uri="{FF2B5EF4-FFF2-40B4-BE49-F238E27FC236}">
                <a16:creationId xmlns:a16="http://schemas.microsoft.com/office/drawing/2014/main" id="{681020DD-F646-450B-8A73-86F3FA2898C8}"/>
              </a:ext>
            </a:extLst>
          </p:cNvPr>
          <p:cNvPicPr>
            <a:picLocks noChangeAspect="1"/>
          </p:cNvPicPr>
          <p:nvPr/>
        </p:nvPicPr>
        <p:blipFill>
          <a:blip r:embed="rId3"/>
          <a:stretch>
            <a:fillRect/>
          </a:stretch>
        </p:blipFill>
        <p:spPr>
          <a:xfrm>
            <a:off x="4681522" y="2196208"/>
            <a:ext cx="3073432" cy="2602107"/>
          </a:xfrm>
          <a:prstGeom prst="rect">
            <a:avLst/>
          </a:prstGeom>
        </p:spPr>
      </p:pic>
    </p:spTree>
    <p:extLst>
      <p:ext uri="{BB962C8B-B14F-4D97-AF65-F5344CB8AC3E}">
        <p14:creationId xmlns:p14="http://schemas.microsoft.com/office/powerpoint/2010/main" val="171753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29FB15-99DE-470F-9413-505D3C94498C}"/>
              </a:ext>
            </a:extLst>
          </p:cNvPr>
          <p:cNvSpPr>
            <a:spLocks noGrp="1"/>
          </p:cNvSpPr>
          <p:nvPr>
            <p:ph type="title"/>
          </p:nvPr>
        </p:nvSpPr>
        <p:spPr>
          <a:xfrm>
            <a:off x="7315505" y="754062"/>
            <a:ext cx="4892040" cy="1514261"/>
          </a:xfrm>
        </p:spPr>
        <p:txBody>
          <a:bodyPr/>
          <a:lstStyle/>
          <a:p>
            <a:r>
              <a:rPr lang="en-US" dirty="0"/>
              <a:t>Container Orchestration</a:t>
            </a:r>
          </a:p>
        </p:txBody>
      </p:sp>
      <p:pic>
        <p:nvPicPr>
          <p:cNvPr id="5" name="Picture Placeholder 4">
            <a:extLst>
              <a:ext uri="{FF2B5EF4-FFF2-40B4-BE49-F238E27FC236}">
                <a16:creationId xmlns:a16="http://schemas.microsoft.com/office/drawing/2014/main" id="{B32CCB4C-7DAD-40C3-ACAF-185C1CD5A834}"/>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6218237" cy="6994525"/>
          </a:xfrm>
        </p:spPr>
      </p:pic>
    </p:spTree>
    <p:extLst>
      <p:ext uri="{BB962C8B-B14F-4D97-AF65-F5344CB8AC3E}">
        <p14:creationId xmlns:p14="http://schemas.microsoft.com/office/powerpoint/2010/main" val="59416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Arrow: Right 248">
            <a:extLst>
              <a:ext uri="{FF2B5EF4-FFF2-40B4-BE49-F238E27FC236}">
                <a16:creationId xmlns:a16="http://schemas.microsoft.com/office/drawing/2014/main" id="{27353012-433B-45E0-AA12-EE6058B49DBD}"/>
              </a:ext>
            </a:extLst>
          </p:cNvPr>
          <p:cNvSpPr/>
          <p:nvPr/>
        </p:nvSpPr>
        <p:spPr bwMode="auto">
          <a:xfrm>
            <a:off x="2080891" y="2421701"/>
            <a:ext cx="4138593" cy="2587707"/>
          </a:xfrm>
          <a:prstGeom prst="rightArrow">
            <a:avLst>
              <a:gd name="adj1" fmla="val 50000"/>
              <a:gd name="adj2" fmla="val 38916"/>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93B07DD3-39D2-4342-9FC2-374ED2C2324A}"/>
              </a:ext>
            </a:extLst>
          </p:cNvPr>
          <p:cNvSpPr/>
          <p:nvPr/>
        </p:nvSpPr>
        <p:spPr bwMode="auto">
          <a:xfrm>
            <a:off x="0" y="0"/>
            <a:ext cx="4846651" cy="699452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8AFCE2-679C-44A2-A8A8-1FF2C0A505C7}"/>
              </a:ext>
            </a:extLst>
          </p:cNvPr>
          <p:cNvSpPr txBox="1"/>
          <p:nvPr/>
        </p:nvSpPr>
        <p:spPr>
          <a:xfrm>
            <a:off x="332892" y="6013461"/>
            <a:ext cx="5435778"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Passo 1: </a:t>
            </a:r>
            <a:r>
              <a:rPr lang="en-US" sz="3200" b="1" dirty="0">
                <a:gradFill>
                  <a:gsLst>
                    <a:gs pos="2917">
                      <a:schemeClr val="tx1"/>
                    </a:gs>
                    <a:gs pos="30000">
                      <a:schemeClr val="tx1"/>
                    </a:gs>
                  </a:gsLst>
                  <a:lin ang="5400000" scaled="0"/>
                </a:gradFill>
              </a:rPr>
              <a:t>Construir </a:t>
            </a:r>
            <a:r>
              <a:rPr lang="en-US" sz="3200" dirty="0">
                <a:gradFill>
                  <a:gsLst>
                    <a:gs pos="2917">
                      <a:schemeClr val="tx1"/>
                    </a:gs>
                    <a:gs pos="30000">
                      <a:schemeClr val="tx1"/>
                    </a:gs>
                  </a:gsLst>
                  <a:lin ang="5400000" scaled="0"/>
                </a:gradFill>
              </a:rPr>
              <a:t>seu aplicativo!</a:t>
            </a:r>
          </a:p>
        </p:txBody>
      </p:sp>
      <p:sp>
        <p:nvSpPr>
          <p:cNvPr id="123" name="TextBox 122">
            <a:extLst>
              <a:ext uri="{FF2B5EF4-FFF2-40B4-BE49-F238E27FC236}">
                <a16:creationId xmlns:a16="http://schemas.microsoft.com/office/drawing/2014/main" id="{09C1B5DE-02D2-4822-925D-90B804A886D5}"/>
              </a:ext>
            </a:extLst>
          </p:cNvPr>
          <p:cNvSpPr txBox="1"/>
          <p:nvPr/>
        </p:nvSpPr>
        <p:spPr>
          <a:xfrm>
            <a:off x="6690688" y="5993272"/>
            <a:ext cx="5435778" cy="1203406"/>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Passo 2: </a:t>
            </a:r>
            <a:r>
              <a:rPr lang="en-US" sz="3200" b="1" dirty="0">
                <a:gradFill>
                  <a:gsLst>
                    <a:gs pos="2917">
                      <a:schemeClr val="tx1"/>
                    </a:gs>
                    <a:gs pos="30000">
                      <a:schemeClr val="tx1"/>
                    </a:gs>
                  </a:gsLst>
                  <a:lin ang="5400000" scaled="0"/>
                </a:gradFill>
              </a:rPr>
              <a:t>Implantar</a:t>
            </a:r>
            <a:r>
              <a:rPr lang="en-US" sz="3200" dirty="0">
                <a:gradFill>
                  <a:gsLst>
                    <a:gs pos="2917">
                      <a:schemeClr val="tx1"/>
                    </a:gs>
                    <a:gs pos="30000">
                      <a:schemeClr val="tx1"/>
                    </a:gs>
                  </a:gsLst>
                  <a:lin ang="5400000" scaled="0"/>
                </a:gradFill>
              </a:rPr>
              <a:t> em escala.</a:t>
            </a:r>
          </a:p>
          <a:p>
            <a:pPr algn="ctr">
              <a:lnSpc>
                <a:spcPct val="90000"/>
              </a:lnSpc>
              <a:spcAft>
                <a:spcPts val="600"/>
              </a:spcAft>
            </a:pPr>
            <a:endParaRPr lang="en-US" sz="28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9027AA74-003E-40B2-A509-C88AD1540EC9}"/>
              </a:ext>
            </a:extLst>
          </p:cNvPr>
          <p:cNvPicPr>
            <a:picLocks noChangeAspect="1"/>
          </p:cNvPicPr>
          <p:nvPr/>
        </p:nvPicPr>
        <p:blipFill>
          <a:blip r:embed="rId3"/>
          <a:stretch>
            <a:fillRect/>
          </a:stretch>
        </p:blipFill>
        <p:spPr>
          <a:xfrm>
            <a:off x="1320196" y="1095806"/>
            <a:ext cx="2182935" cy="1848172"/>
          </a:xfrm>
          <a:prstGeom prst="rect">
            <a:avLst/>
          </a:prstGeom>
        </p:spPr>
      </p:pic>
      <p:pic>
        <p:nvPicPr>
          <p:cNvPr id="12" name="Picture 11">
            <a:extLst>
              <a:ext uri="{FF2B5EF4-FFF2-40B4-BE49-F238E27FC236}">
                <a16:creationId xmlns:a16="http://schemas.microsoft.com/office/drawing/2014/main" id="{FF137845-0CC3-4170-BF18-7F7CF31A4BEC}"/>
              </a:ext>
            </a:extLst>
          </p:cNvPr>
          <p:cNvPicPr>
            <a:picLocks noChangeAspect="1"/>
          </p:cNvPicPr>
          <p:nvPr/>
        </p:nvPicPr>
        <p:blipFill>
          <a:blip r:embed="rId4"/>
          <a:stretch>
            <a:fillRect/>
          </a:stretch>
        </p:blipFill>
        <p:spPr>
          <a:xfrm>
            <a:off x="6998317" y="580296"/>
            <a:ext cx="3719403" cy="2528874"/>
          </a:xfrm>
          <a:prstGeom prst="rect">
            <a:avLst/>
          </a:prstGeom>
        </p:spPr>
      </p:pic>
      <p:sp>
        <p:nvSpPr>
          <p:cNvPr id="13" name="TextBox 12">
            <a:extLst>
              <a:ext uri="{FF2B5EF4-FFF2-40B4-BE49-F238E27FC236}">
                <a16:creationId xmlns:a16="http://schemas.microsoft.com/office/drawing/2014/main" id="{5E01BD78-99D0-4BC5-A5D3-D0392DDFED47}"/>
              </a:ext>
            </a:extLst>
          </p:cNvPr>
          <p:cNvSpPr txBox="1"/>
          <p:nvPr/>
        </p:nvSpPr>
        <p:spPr>
          <a:xfrm>
            <a:off x="332892" y="3497262"/>
            <a:ext cx="4049146"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300" dirty="0">
                <a:gradFill>
                  <a:gsLst>
                    <a:gs pos="2917">
                      <a:schemeClr val="tx1"/>
                    </a:gs>
                    <a:gs pos="30000">
                      <a:schemeClr val="tx1"/>
                    </a:gs>
                  </a:gsLst>
                  <a:lin ang="5400000" scaled="0"/>
                </a:gradFill>
              </a:rPr>
              <a:t>Host de contêiner/tempo de execução</a:t>
            </a:r>
          </a:p>
        </p:txBody>
      </p:sp>
      <p:sp>
        <p:nvSpPr>
          <p:cNvPr id="15" name="TextBox 14">
            <a:extLst>
              <a:ext uri="{FF2B5EF4-FFF2-40B4-BE49-F238E27FC236}">
                <a16:creationId xmlns:a16="http://schemas.microsoft.com/office/drawing/2014/main" id="{456B43E8-7ADF-44B0-BC72-E0D1E76C09F3}"/>
              </a:ext>
            </a:extLst>
          </p:cNvPr>
          <p:cNvSpPr txBox="1"/>
          <p:nvPr/>
        </p:nvSpPr>
        <p:spPr>
          <a:xfrm>
            <a:off x="332891" y="4073783"/>
            <a:ext cx="472022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300" dirty="0">
                <a:gradFill>
                  <a:gsLst>
                    <a:gs pos="2917">
                      <a:schemeClr val="tx1"/>
                    </a:gs>
                    <a:gs pos="30000">
                      <a:schemeClr val="tx1"/>
                    </a:gs>
                  </a:gsLst>
                  <a:lin ang="5400000" scaled="0"/>
                </a:gradFill>
              </a:rPr>
              <a:t>Camada de gerenciamento de contêineres</a:t>
            </a:r>
          </a:p>
        </p:txBody>
      </p:sp>
      <p:sp>
        <p:nvSpPr>
          <p:cNvPr id="17" name="TextBox 16">
            <a:extLst>
              <a:ext uri="{FF2B5EF4-FFF2-40B4-BE49-F238E27FC236}">
                <a16:creationId xmlns:a16="http://schemas.microsoft.com/office/drawing/2014/main" id="{224A7234-2389-4BF9-A8E5-919118E9E8F2}"/>
              </a:ext>
            </a:extLst>
          </p:cNvPr>
          <p:cNvSpPr txBox="1"/>
          <p:nvPr/>
        </p:nvSpPr>
        <p:spPr>
          <a:xfrm>
            <a:off x="6765856" y="4625121"/>
            <a:ext cx="3783124"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400" dirty="0">
                <a:solidFill>
                  <a:schemeClr val="accent2"/>
                </a:solidFill>
              </a:rPr>
              <a:t>Orquestrador de contêineres</a:t>
            </a:r>
          </a:p>
        </p:txBody>
      </p:sp>
      <p:sp>
        <p:nvSpPr>
          <p:cNvPr id="18" name="TextBox 17">
            <a:extLst>
              <a:ext uri="{FF2B5EF4-FFF2-40B4-BE49-F238E27FC236}">
                <a16:creationId xmlns:a16="http://schemas.microsoft.com/office/drawing/2014/main" id="{D777F453-6F20-43C1-8190-593BB6D24FBA}"/>
              </a:ext>
            </a:extLst>
          </p:cNvPr>
          <p:cNvSpPr txBox="1"/>
          <p:nvPr/>
        </p:nvSpPr>
        <p:spPr>
          <a:xfrm>
            <a:off x="6765858" y="3497262"/>
            <a:ext cx="4049146"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300" dirty="0">
                <a:gradFill>
                  <a:gsLst>
                    <a:gs pos="2917">
                      <a:schemeClr val="tx1"/>
                    </a:gs>
                    <a:gs pos="30000">
                      <a:schemeClr val="tx1"/>
                    </a:gs>
                  </a:gsLst>
                  <a:lin ang="5400000" scaled="0"/>
                </a:gradFill>
              </a:rPr>
              <a:t>Host de contêiner/tempo de execução</a:t>
            </a:r>
          </a:p>
        </p:txBody>
      </p:sp>
      <p:sp>
        <p:nvSpPr>
          <p:cNvPr id="19" name="TextBox 18">
            <a:extLst>
              <a:ext uri="{FF2B5EF4-FFF2-40B4-BE49-F238E27FC236}">
                <a16:creationId xmlns:a16="http://schemas.microsoft.com/office/drawing/2014/main" id="{3D60D855-4259-4670-8426-360312EBE912}"/>
              </a:ext>
            </a:extLst>
          </p:cNvPr>
          <p:cNvSpPr txBox="1"/>
          <p:nvPr/>
        </p:nvSpPr>
        <p:spPr>
          <a:xfrm>
            <a:off x="6765857" y="4073783"/>
            <a:ext cx="4720227"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300" dirty="0">
                <a:gradFill>
                  <a:gsLst>
                    <a:gs pos="2917">
                      <a:schemeClr val="tx1"/>
                    </a:gs>
                    <a:gs pos="30000">
                      <a:schemeClr val="tx1"/>
                    </a:gs>
                  </a:gsLst>
                  <a:lin ang="5400000" scaled="0"/>
                </a:gradFill>
              </a:rPr>
              <a:t>Camada de gerenciamento de contêineres</a:t>
            </a:r>
          </a:p>
        </p:txBody>
      </p:sp>
      <p:sp>
        <p:nvSpPr>
          <p:cNvPr id="25" name="Rectangle 24">
            <a:extLst>
              <a:ext uri="{FF2B5EF4-FFF2-40B4-BE49-F238E27FC236}">
                <a16:creationId xmlns:a16="http://schemas.microsoft.com/office/drawing/2014/main" id="{EB22A500-56B0-4F22-ACA0-5EB88A1865E7}"/>
              </a:ext>
            </a:extLst>
          </p:cNvPr>
          <p:cNvSpPr/>
          <p:nvPr/>
        </p:nvSpPr>
        <p:spPr bwMode="auto">
          <a:xfrm>
            <a:off x="0" y="0"/>
            <a:ext cx="12436475" cy="6994525"/>
          </a:xfrm>
          <a:prstGeom prst="rect">
            <a:avLst/>
          </a:prstGeom>
          <a:solidFill>
            <a:schemeClr val="accent5">
              <a:lumMod val="2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F30C18B7-B4EA-46CF-99A3-F70702EF5C71}"/>
              </a:ext>
            </a:extLst>
          </p:cNvPr>
          <p:cNvGrpSpPr/>
          <p:nvPr/>
        </p:nvGrpSpPr>
        <p:grpSpPr>
          <a:xfrm>
            <a:off x="-107775" y="327445"/>
            <a:ext cx="12545496" cy="3438577"/>
            <a:chOff x="-107775" y="4683957"/>
            <a:chExt cx="12545496" cy="1898269"/>
          </a:xfrm>
        </p:grpSpPr>
        <p:sp>
          <p:nvSpPr>
            <p:cNvPr id="16" name="Rectangle 15">
              <a:extLst>
                <a:ext uri="{FF2B5EF4-FFF2-40B4-BE49-F238E27FC236}">
                  <a16:creationId xmlns:a16="http://schemas.microsoft.com/office/drawing/2014/main" id="{1B55E2D2-0B48-4E1E-99AD-68D7C3F76967}"/>
                </a:ext>
              </a:extLst>
            </p:cNvPr>
            <p:cNvSpPr/>
            <p:nvPr/>
          </p:nvSpPr>
          <p:spPr bwMode="auto">
            <a:xfrm>
              <a:off x="1246" y="4683957"/>
              <a:ext cx="12436475" cy="1898269"/>
            </a:xfrm>
            <a:prstGeom prst="rect">
              <a:avLst/>
            </a:prstGeom>
            <a:solidFill>
              <a:schemeClr val="bg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305B4FA-141C-4ED6-939C-5B2D6579F1D2}"/>
                </a:ext>
              </a:extLst>
            </p:cNvPr>
            <p:cNvSpPr/>
            <p:nvPr/>
          </p:nvSpPr>
          <p:spPr>
            <a:xfrm>
              <a:off x="-107775" y="4871331"/>
              <a:ext cx="11660011" cy="1444221"/>
            </a:xfrm>
            <a:prstGeom prst="rect">
              <a:avLst/>
            </a:prstGeom>
          </p:spPr>
          <p:txBody>
            <a:bodyPr wrap="square">
              <a:spAutoFit/>
            </a:bodyPr>
            <a:lstStyle/>
            <a:p>
              <a:pPr lvl="1">
                <a:lnSpc>
                  <a:spcPct val="90000"/>
                </a:lnSpc>
                <a:spcAft>
                  <a:spcPts val="600"/>
                </a:spcAft>
              </a:pPr>
              <a:r>
                <a:rPr lang="en-US" sz="3200" b="1" dirty="0" err="1">
                  <a:solidFill>
                    <a:schemeClr val="accent3">
                      <a:lumMod val="60000"/>
                      <a:lumOff val="40000"/>
                    </a:schemeClr>
                  </a:solidFill>
                </a:rPr>
                <a:t>Orquestradores</a:t>
              </a:r>
              <a:r>
                <a:rPr lang="en-US" sz="3200" b="1" dirty="0">
                  <a:solidFill>
                    <a:schemeClr val="accent3">
                      <a:lumMod val="60000"/>
                      <a:lumOff val="40000"/>
                    </a:schemeClr>
                  </a:solidFill>
                </a:rPr>
                <a:t> de </a:t>
              </a:r>
              <a:r>
                <a:rPr lang="en-US" sz="3200" b="1" dirty="0" err="1">
                  <a:solidFill>
                    <a:schemeClr val="accent3">
                      <a:lumMod val="60000"/>
                      <a:lumOff val="40000"/>
                    </a:schemeClr>
                  </a:solidFill>
                </a:rPr>
                <a:t>contêineres</a:t>
              </a:r>
              <a:r>
                <a:rPr lang="en-US" sz="3200" b="1" dirty="0">
                  <a:solidFill>
                    <a:schemeClr val="accent3">
                      <a:lumMod val="60000"/>
                      <a:lumOff val="40000"/>
                    </a:schemeClr>
                  </a:solidFill>
                </a:rPr>
                <a:t> </a:t>
              </a:r>
              <a:r>
                <a:rPr lang="en-US" sz="3200" b="1" dirty="0" err="1">
                  <a:solidFill>
                    <a:schemeClr val="accent3">
                      <a:lumMod val="60000"/>
                      <a:lumOff val="40000"/>
                    </a:schemeClr>
                  </a:solidFill>
                </a:rPr>
                <a:t>populares</a:t>
              </a:r>
              <a:r>
                <a:rPr lang="en-US" sz="3200" b="1" dirty="0">
                  <a:solidFill>
                    <a:schemeClr val="accent3">
                      <a:lumMod val="60000"/>
                      <a:lumOff val="40000"/>
                    </a:schemeClr>
                  </a:solidFill>
                </a:rPr>
                <a:t>:</a:t>
              </a:r>
            </a:p>
            <a:p>
              <a:pPr marL="809271" lvl="1" indent="-342900">
                <a:lnSpc>
                  <a:spcPct val="90000"/>
                </a:lnSpc>
                <a:spcAft>
                  <a:spcPts val="600"/>
                </a:spcAft>
                <a:buFont typeface="Arial" panose="020B0604020202020204" pitchFamily="34" charset="0"/>
                <a:buChar char="•"/>
              </a:pPr>
              <a:r>
                <a:rPr lang="en-US" sz="3200" dirty="0">
                  <a:solidFill>
                    <a:schemeClr val="accent3">
                      <a:lumMod val="60000"/>
                      <a:lumOff val="40000"/>
                    </a:schemeClr>
                  </a:solidFill>
                </a:rPr>
                <a:t>Docker Swarm</a:t>
              </a:r>
            </a:p>
            <a:p>
              <a:pPr marL="809271" lvl="1" indent="-342900">
                <a:lnSpc>
                  <a:spcPct val="90000"/>
                </a:lnSpc>
                <a:spcAft>
                  <a:spcPts val="600"/>
                </a:spcAft>
                <a:buFont typeface="Arial" panose="020B0604020202020204" pitchFamily="34" charset="0"/>
                <a:buChar char="•"/>
              </a:pPr>
              <a:r>
                <a:rPr lang="en-US" sz="3200" dirty="0">
                  <a:solidFill>
                    <a:schemeClr val="accent3">
                      <a:lumMod val="60000"/>
                      <a:lumOff val="40000"/>
                    </a:schemeClr>
                  </a:solidFill>
                </a:rPr>
                <a:t>Kubernetes</a:t>
              </a:r>
            </a:p>
            <a:p>
              <a:pPr marL="809271" lvl="1" indent="-342900">
                <a:lnSpc>
                  <a:spcPct val="90000"/>
                </a:lnSpc>
                <a:spcAft>
                  <a:spcPts val="600"/>
                </a:spcAft>
                <a:buFont typeface="Arial" panose="020B0604020202020204" pitchFamily="34" charset="0"/>
                <a:buChar char="•"/>
              </a:pPr>
              <a:r>
                <a:rPr lang="en-US" sz="3200" dirty="0">
                  <a:solidFill>
                    <a:schemeClr val="accent3">
                      <a:lumMod val="60000"/>
                      <a:lumOff val="40000"/>
                    </a:schemeClr>
                  </a:solidFill>
                </a:rPr>
                <a:t>Service Fabric</a:t>
              </a:r>
            </a:p>
            <a:p>
              <a:pPr marL="809271" lvl="1" indent="-342900">
                <a:lnSpc>
                  <a:spcPct val="90000"/>
                </a:lnSpc>
                <a:spcAft>
                  <a:spcPts val="600"/>
                </a:spcAft>
                <a:buFont typeface="Arial" panose="020B0604020202020204" pitchFamily="34" charset="0"/>
                <a:buChar char="•"/>
              </a:pPr>
              <a:r>
                <a:rPr lang="en-US" sz="3200" dirty="0" err="1">
                  <a:solidFill>
                    <a:schemeClr val="accent3">
                      <a:lumMod val="60000"/>
                      <a:lumOff val="40000"/>
                    </a:schemeClr>
                  </a:solidFill>
                </a:rPr>
                <a:t>OpenShift</a:t>
              </a:r>
              <a:r>
                <a:rPr lang="en-US" sz="3200" dirty="0">
                  <a:solidFill>
                    <a:schemeClr val="accent3">
                      <a:lumMod val="60000"/>
                      <a:lumOff val="40000"/>
                    </a:schemeClr>
                  </a:solidFill>
                </a:rPr>
                <a:t> </a:t>
              </a:r>
            </a:p>
          </p:txBody>
        </p:sp>
      </p:grpSp>
      <p:pic>
        <p:nvPicPr>
          <p:cNvPr id="21" name="Picture 20">
            <a:extLst>
              <a:ext uri="{FF2B5EF4-FFF2-40B4-BE49-F238E27FC236}">
                <a16:creationId xmlns:a16="http://schemas.microsoft.com/office/drawing/2014/main" id="{9186F0C7-23B2-486B-8906-AF537E594678}"/>
              </a:ext>
            </a:extLst>
          </p:cNvPr>
          <p:cNvPicPr>
            <a:picLocks noChangeAspect="1"/>
          </p:cNvPicPr>
          <p:nvPr/>
        </p:nvPicPr>
        <p:blipFill>
          <a:blip r:embed="rId5"/>
          <a:stretch>
            <a:fillRect/>
          </a:stretch>
        </p:blipFill>
        <p:spPr>
          <a:xfrm>
            <a:off x="4145999" y="1431073"/>
            <a:ext cx="1493291" cy="2042822"/>
          </a:xfrm>
          <a:prstGeom prst="rect">
            <a:avLst/>
          </a:prstGeom>
        </p:spPr>
      </p:pic>
      <p:pic>
        <p:nvPicPr>
          <p:cNvPr id="4" name="Graphic 3">
            <a:extLst>
              <a:ext uri="{FF2B5EF4-FFF2-40B4-BE49-F238E27FC236}">
                <a16:creationId xmlns:a16="http://schemas.microsoft.com/office/drawing/2014/main" id="{B7D34DBA-351E-4133-8260-F3D9AC368D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42177" y="1410112"/>
            <a:ext cx="2273849" cy="1972159"/>
          </a:xfrm>
          <a:prstGeom prst="rect">
            <a:avLst/>
          </a:prstGeom>
        </p:spPr>
      </p:pic>
      <p:pic>
        <p:nvPicPr>
          <p:cNvPr id="3074" name="Picture 2" descr="Image result for Service Fabric">
            <a:hlinkClick r:id="rId8"/>
            <a:extLst>
              <a:ext uri="{FF2B5EF4-FFF2-40B4-BE49-F238E27FC236}">
                <a16:creationId xmlns:a16="http://schemas.microsoft.com/office/drawing/2014/main" id="{5B8F5755-7175-43AB-8BDA-49184889BC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1011" y="1535696"/>
            <a:ext cx="3171206" cy="16648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8B5A4CC-39D4-42A4-BB0C-D0C3A20FDA4C}"/>
              </a:ext>
            </a:extLst>
          </p:cNvPr>
          <p:cNvGrpSpPr/>
          <p:nvPr/>
        </p:nvGrpSpPr>
        <p:grpSpPr>
          <a:xfrm>
            <a:off x="10221316" y="1349395"/>
            <a:ext cx="2001306" cy="2060984"/>
            <a:chOff x="10221316" y="1349395"/>
            <a:chExt cx="2001306" cy="2060984"/>
          </a:xfrm>
        </p:grpSpPr>
        <p:sp>
          <p:nvSpPr>
            <p:cNvPr id="7" name="Rectangle 6">
              <a:extLst>
                <a:ext uri="{FF2B5EF4-FFF2-40B4-BE49-F238E27FC236}">
                  <a16:creationId xmlns:a16="http://schemas.microsoft.com/office/drawing/2014/main" id="{0102C411-1C91-4C7F-8603-3F00547C5482}"/>
                </a:ext>
              </a:extLst>
            </p:cNvPr>
            <p:cNvSpPr/>
            <p:nvPr/>
          </p:nvSpPr>
          <p:spPr bwMode="auto">
            <a:xfrm>
              <a:off x="10221316" y="2997104"/>
              <a:ext cx="2001306" cy="413275"/>
            </a:xfrm>
            <a:prstGeom prst="rect">
              <a:avLst/>
            </a:prstGeom>
            <a:solidFill>
              <a:schemeClr val="bg1">
                <a:lumMod val="60000"/>
                <a:lumOff val="4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3EA17D3-E9DC-4B68-B225-DF989B67AC63}"/>
                </a:ext>
              </a:extLst>
            </p:cNvPr>
            <p:cNvPicPr>
              <a:picLocks noChangeAspect="1"/>
            </p:cNvPicPr>
            <p:nvPr/>
          </p:nvPicPr>
          <p:blipFill>
            <a:blip r:embed="rId10"/>
            <a:stretch>
              <a:fillRect/>
            </a:stretch>
          </p:blipFill>
          <p:spPr>
            <a:xfrm>
              <a:off x="10271302" y="1349395"/>
              <a:ext cx="1901334" cy="2030625"/>
            </a:xfrm>
            <a:prstGeom prst="rect">
              <a:avLst/>
            </a:prstGeom>
          </p:spPr>
        </p:pic>
      </p:grpSp>
      <p:grpSp>
        <p:nvGrpSpPr>
          <p:cNvPr id="30" name="Group 29">
            <a:extLst>
              <a:ext uri="{FF2B5EF4-FFF2-40B4-BE49-F238E27FC236}">
                <a16:creationId xmlns:a16="http://schemas.microsoft.com/office/drawing/2014/main" id="{3A84C743-5394-4118-BA97-09713E5FAE1D}"/>
              </a:ext>
            </a:extLst>
          </p:cNvPr>
          <p:cNvGrpSpPr/>
          <p:nvPr/>
        </p:nvGrpSpPr>
        <p:grpSpPr>
          <a:xfrm>
            <a:off x="-110778" y="4113407"/>
            <a:ext cx="12548500" cy="2444072"/>
            <a:chOff x="-110779" y="4683957"/>
            <a:chExt cx="12548500" cy="1898269"/>
          </a:xfrm>
        </p:grpSpPr>
        <p:sp>
          <p:nvSpPr>
            <p:cNvPr id="31" name="Rectangle 30">
              <a:extLst>
                <a:ext uri="{FF2B5EF4-FFF2-40B4-BE49-F238E27FC236}">
                  <a16:creationId xmlns:a16="http://schemas.microsoft.com/office/drawing/2014/main" id="{35015B70-7F73-4A8F-910C-9555E1100371}"/>
                </a:ext>
              </a:extLst>
            </p:cNvPr>
            <p:cNvSpPr/>
            <p:nvPr/>
          </p:nvSpPr>
          <p:spPr bwMode="auto">
            <a:xfrm>
              <a:off x="1246" y="4683957"/>
              <a:ext cx="12436475" cy="1898269"/>
            </a:xfrm>
            <a:prstGeom prst="rect">
              <a:avLst/>
            </a:prstGeom>
            <a:solidFill>
              <a:schemeClr val="bg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27FD765-DCB7-4E18-BF37-88B9D95E2AD2}"/>
                </a:ext>
              </a:extLst>
            </p:cNvPr>
            <p:cNvSpPr/>
            <p:nvPr/>
          </p:nvSpPr>
          <p:spPr>
            <a:xfrm>
              <a:off x="-110779" y="4837947"/>
              <a:ext cx="12237244" cy="1568134"/>
            </a:xfrm>
            <a:prstGeom prst="rect">
              <a:avLst/>
            </a:prstGeom>
          </p:spPr>
          <p:txBody>
            <a:bodyPr wrap="square">
              <a:spAutoFit/>
            </a:bodyPr>
            <a:lstStyle/>
            <a:p>
              <a:pPr lvl="1">
                <a:lnSpc>
                  <a:spcPct val="90000"/>
                </a:lnSpc>
                <a:spcAft>
                  <a:spcPts val="600"/>
                </a:spcAft>
              </a:pPr>
              <a:r>
                <a:rPr lang="en-US" sz="3200" dirty="0">
                  <a:solidFill>
                    <a:schemeClr val="accent3">
                      <a:lumMod val="60000"/>
                      <a:lumOff val="40000"/>
                    </a:schemeClr>
                  </a:solidFill>
                </a:rPr>
                <a:t>O que </a:t>
              </a:r>
              <a:r>
                <a:rPr lang="en-US" sz="3200" dirty="0" err="1">
                  <a:solidFill>
                    <a:schemeClr val="accent3">
                      <a:lumMod val="60000"/>
                      <a:lumOff val="40000"/>
                    </a:schemeClr>
                  </a:solidFill>
                </a:rPr>
                <a:t>os</a:t>
              </a:r>
              <a:r>
                <a:rPr lang="en-US" sz="3200" dirty="0">
                  <a:solidFill>
                    <a:schemeClr val="accent3">
                      <a:lumMod val="60000"/>
                      <a:lumOff val="40000"/>
                    </a:schemeClr>
                  </a:solidFill>
                </a:rPr>
                <a:t> </a:t>
              </a:r>
              <a:r>
                <a:rPr lang="en-US" sz="3200" dirty="0" err="1">
                  <a:solidFill>
                    <a:schemeClr val="accent3">
                      <a:lumMod val="60000"/>
                      <a:lumOff val="40000"/>
                    </a:schemeClr>
                  </a:solidFill>
                </a:rPr>
                <a:t>Orquestradores</a:t>
              </a:r>
              <a:r>
                <a:rPr lang="en-US" sz="3200" dirty="0">
                  <a:solidFill>
                    <a:schemeClr val="accent3">
                      <a:lumMod val="60000"/>
                      <a:lumOff val="40000"/>
                    </a:schemeClr>
                  </a:solidFill>
                </a:rPr>
                <a:t> de </a:t>
              </a:r>
              <a:r>
                <a:rPr lang="en-US" sz="3200" dirty="0" err="1">
                  <a:solidFill>
                    <a:schemeClr val="accent3">
                      <a:lumMod val="60000"/>
                      <a:lumOff val="40000"/>
                    </a:schemeClr>
                  </a:solidFill>
                </a:rPr>
                <a:t>contâiner</a:t>
              </a:r>
              <a:r>
                <a:rPr lang="en-US" sz="3200" dirty="0">
                  <a:solidFill>
                    <a:schemeClr val="accent3">
                      <a:lumMod val="60000"/>
                      <a:lumOff val="40000"/>
                    </a:schemeClr>
                  </a:solidFill>
                </a:rPr>
                <a:t> fornecem?</a:t>
              </a:r>
              <a:br>
                <a:rPr lang="en-US" sz="3200" dirty="0">
                  <a:solidFill>
                    <a:schemeClr val="accent3">
                      <a:lumMod val="60000"/>
                      <a:lumOff val="40000"/>
                    </a:schemeClr>
                  </a:solidFill>
                </a:rPr>
              </a:br>
              <a:endParaRPr lang="en-US" sz="3200" dirty="0">
                <a:solidFill>
                  <a:schemeClr val="accent3">
                    <a:lumMod val="60000"/>
                    <a:lumOff val="40000"/>
                  </a:schemeClr>
                </a:solidFill>
              </a:endParaRPr>
            </a:p>
            <a:p>
              <a:pPr marL="923571" lvl="1" indent="-457200">
                <a:lnSpc>
                  <a:spcPct val="90000"/>
                </a:lnSpc>
                <a:spcAft>
                  <a:spcPts val="600"/>
                </a:spcAft>
                <a:buFont typeface="Arial" panose="020B0604020202020204" pitchFamily="34" charset="0"/>
                <a:buChar char="•"/>
              </a:pPr>
              <a:endParaRPr lang="en-US" sz="3200" dirty="0">
                <a:solidFill>
                  <a:schemeClr val="accent3">
                    <a:lumMod val="60000"/>
                    <a:lumOff val="40000"/>
                  </a:schemeClr>
                </a:solidFill>
              </a:endParaRPr>
            </a:p>
            <a:p>
              <a:pPr marL="923571" lvl="1" indent="-457200">
                <a:lnSpc>
                  <a:spcPct val="90000"/>
                </a:lnSpc>
                <a:spcAft>
                  <a:spcPts val="600"/>
                </a:spcAft>
                <a:buFont typeface="Arial" panose="020B0604020202020204" pitchFamily="34" charset="0"/>
                <a:buChar char="•"/>
              </a:pPr>
              <a:endParaRPr lang="en-US" sz="3200" dirty="0">
                <a:solidFill>
                  <a:schemeClr val="accent3">
                    <a:lumMod val="60000"/>
                    <a:lumOff val="40000"/>
                  </a:schemeClr>
                </a:solidFill>
              </a:endParaRPr>
            </a:p>
          </p:txBody>
        </p:sp>
      </p:grpSp>
      <p:sp>
        <p:nvSpPr>
          <p:cNvPr id="9" name="Rectangle 8">
            <a:extLst>
              <a:ext uri="{FF2B5EF4-FFF2-40B4-BE49-F238E27FC236}">
                <a16:creationId xmlns:a16="http://schemas.microsoft.com/office/drawing/2014/main" id="{F73446AF-B4F7-4879-B55E-4ABA87625041}"/>
              </a:ext>
            </a:extLst>
          </p:cNvPr>
          <p:cNvSpPr/>
          <p:nvPr/>
        </p:nvSpPr>
        <p:spPr>
          <a:xfrm>
            <a:off x="5852481" y="5034242"/>
            <a:ext cx="6216650" cy="424732"/>
          </a:xfrm>
          <a:prstGeom prst="rect">
            <a:avLst/>
          </a:prstGeom>
        </p:spPr>
        <p:txBody>
          <a:bodyPr>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Alta confiabilidade</a:t>
            </a:r>
          </a:p>
        </p:txBody>
      </p:sp>
      <p:sp>
        <p:nvSpPr>
          <p:cNvPr id="10" name="Rectangle 9">
            <a:extLst>
              <a:ext uri="{FF2B5EF4-FFF2-40B4-BE49-F238E27FC236}">
                <a16:creationId xmlns:a16="http://schemas.microsoft.com/office/drawing/2014/main" id="{1C26F878-F413-43F4-9129-C8C7CAC13654}"/>
              </a:ext>
            </a:extLst>
          </p:cNvPr>
          <p:cNvSpPr/>
          <p:nvPr/>
        </p:nvSpPr>
        <p:spPr>
          <a:xfrm>
            <a:off x="-139349" y="4771223"/>
            <a:ext cx="7107337" cy="424732"/>
          </a:xfrm>
          <a:prstGeom prst="rect">
            <a:avLst/>
          </a:prstGeom>
        </p:spPr>
        <p:txBody>
          <a:bodyPr wrap="square">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Modelo declarativo para aplicativos de vários hosts</a:t>
            </a:r>
          </a:p>
        </p:txBody>
      </p:sp>
      <p:sp>
        <p:nvSpPr>
          <p:cNvPr id="24" name="Rectangle 23">
            <a:extLst>
              <a:ext uri="{FF2B5EF4-FFF2-40B4-BE49-F238E27FC236}">
                <a16:creationId xmlns:a16="http://schemas.microsoft.com/office/drawing/2014/main" id="{21CFA2D7-CAA7-46DC-845D-AEF203AE8DEB}"/>
              </a:ext>
            </a:extLst>
          </p:cNvPr>
          <p:cNvSpPr/>
          <p:nvPr/>
        </p:nvSpPr>
        <p:spPr>
          <a:xfrm>
            <a:off x="-112025" y="5443493"/>
            <a:ext cx="4559325" cy="424732"/>
          </a:xfrm>
          <a:prstGeom prst="rect">
            <a:avLst/>
          </a:prstGeom>
        </p:spPr>
        <p:txBody>
          <a:bodyPr wrap="none">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Reconciliação de estado desejada</a:t>
            </a:r>
          </a:p>
        </p:txBody>
      </p:sp>
      <p:sp>
        <p:nvSpPr>
          <p:cNvPr id="224" name="Rectangle 223">
            <a:extLst>
              <a:ext uri="{FF2B5EF4-FFF2-40B4-BE49-F238E27FC236}">
                <a16:creationId xmlns:a16="http://schemas.microsoft.com/office/drawing/2014/main" id="{A417D394-123F-488C-8E19-306D7DA3F4A8}"/>
              </a:ext>
            </a:extLst>
          </p:cNvPr>
          <p:cNvSpPr/>
          <p:nvPr/>
        </p:nvSpPr>
        <p:spPr>
          <a:xfrm>
            <a:off x="5852822" y="5443493"/>
            <a:ext cx="6216650" cy="424732"/>
          </a:xfrm>
          <a:prstGeom prst="rect">
            <a:avLst/>
          </a:prstGeom>
        </p:spPr>
        <p:txBody>
          <a:bodyPr>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Monitoramento da saúde</a:t>
            </a:r>
          </a:p>
        </p:txBody>
      </p:sp>
      <p:sp>
        <p:nvSpPr>
          <p:cNvPr id="225" name="Rectangle 224">
            <a:extLst>
              <a:ext uri="{FF2B5EF4-FFF2-40B4-BE49-F238E27FC236}">
                <a16:creationId xmlns:a16="http://schemas.microsoft.com/office/drawing/2014/main" id="{CF92D207-1998-4F0D-880C-60CF4ACE46CF}"/>
              </a:ext>
            </a:extLst>
          </p:cNvPr>
          <p:cNvSpPr/>
          <p:nvPr/>
        </p:nvSpPr>
        <p:spPr>
          <a:xfrm>
            <a:off x="5852822" y="5825756"/>
            <a:ext cx="6216650" cy="424732"/>
          </a:xfrm>
          <a:prstGeom prst="rect">
            <a:avLst/>
          </a:prstGeom>
        </p:spPr>
        <p:txBody>
          <a:bodyPr>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Recursos de segurança </a:t>
            </a:r>
          </a:p>
        </p:txBody>
      </p:sp>
      <p:sp>
        <p:nvSpPr>
          <p:cNvPr id="39" name="Rectangle 38">
            <a:extLst>
              <a:ext uri="{FF2B5EF4-FFF2-40B4-BE49-F238E27FC236}">
                <a16:creationId xmlns:a16="http://schemas.microsoft.com/office/drawing/2014/main" id="{F7CC1D83-7401-424D-A433-EA1C765FE665}"/>
              </a:ext>
            </a:extLst>
          </p:cNvPr>
          <p:cNvSpPr/>
          <p:nvPr/>
        </p:nvSpPr>
        <p:spPr>
          <a:xfrm>
            <a:off x="-110778" y="5820091"/>
            <a:ext cx="3136756" cy="424732"/>
          </a:xfrm>
          <a:prstGeom prst="rect">
            <a:avLst/>
          </a:prstGeom>
        </p:spPr>
        <p:txBody>
          <a:bodyPr wrap="none">
            <a:spAutoFit/>
          </a:bodyPr>
          <a:lstStyle/>
          <a:p>
            <a:pPr marL="809271" lvl="1" indent="-342900">
              <a:lnSpc>
                <a:spcPct val="90000"/>
              </a:lnSpc>
              <a:spcAft>
                <a:spcPts val="600"/>
              </a:spcAft>
              <a:buFont typeface="Wingdings" panose="05000000000000000000" pitchFamily="2" charset="2"/>
              <a:buChar char="ü"/>
            </a:pPr>
            <a:r>
              <a:rPr lang="en-US" sz="2400" dirty="0">
                <a:solidFill>
                  <a:schemeClr val="accent3">
                    <a:lumMod val="60000"/>
                    <a:lumOff val="40000"/>
                  </a:schemeClr>
                </a:solidFill>
              </a:rPr>
              <a:t>Dimensionamento dinâmico</a:t>
            </a:r>
          </a:p>
        </p:txBody>
      </p:sp>
      <p:sp>
        <p:nvSpPr>
          <p:cNvPr id="41" name="Rectangle 40">
            <a:extLst>
              <a:ext uri="{FF2B5EF4-FFF2-40B4-BE49-F238E27FC236}">
                <a16:creationId xmlns:a16="http://schemas.microsoft.com/office/drawing/2014/main" id="{99FAA6E6-C542-40AC-88CC-62D5816B0058}"/>
              </a:ext>
            </a:extLst>
          </p:cNvPr>
          <p:cNvSpPr/>
          <p:nvPr/>
        </p:nvSpPr>
        <p:spPr>
          <a:xfrm>
            <a:off x="9349663" y="5801095"/>
            <a:ext cx="6216650" cy="424732"/>
          </a:xfrm>
          <a:prstGeom prst="rect">
            <a:avLst/>
          </a:prstGeom>
        </p:spPr>
        <p:txBody>
          <a:bodyPr>
            <a:spAutoFit/>
          </a:bodyPr>
          <a:lstStyle/>
          <a:p>
            <a:pPr lvl="1">
              <a:lnSpc>
                <a:spcPct val="90000"/>
              </a:lnSpc>
              <a:spcAft>
                <a:spcPts val="600"/>
              </a:spcAft>
            </a:pPr>
            <a:r>
              <a:rPr lang="en-US" sz="2400" dirty="0">
                <a:solidFill>
                  <a:schemeClr val="accent3">
                    <a:lumMod val="60000"/>
                    <a:lumOff val="40000"/>
                  </a:schemeClr>
                </a:solidFill>
              </a:rPr>
              <a:t>(e muito mais!)</a:t>
            </a:r>
          </a:p>
        </p:txBody>
      </p:sp>
    </p:spTree>
    <p:extLst>
      <p:ext uri="{BB962C8B-B14F-4D97-AF65-F5344CB8AC3E}">
        <p14:creationId xmlns:p14="http://schemas.microsoft.com/office/powerpoint/2010/main" val="275509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svg="http://schemas.microsoft.com/office/drawing/2016/SVG/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3074"/>
                                        </p:tgtEl>
                                        <p:attrNameLst>
                                          <p:attrName>style.visibility</p:attrName>
                                        </p:attrNameLst>
                                      </p:cBhvr>
                                      <p:to>
                                        <p:strVal val="visible"/>
                                      </p:to>
                                    </p:set>
                                    <p:anim calcmode="lin" valueType="num">
                                      <p:cBhvr additive="base">
                                        <p:cTn id="22" dur="500" fill="hold"/>
                                        <p:tgtEl>
                                          <p:spTgt spid="3074"/>
                                        </p:tgtEl>
                                        <p:attrNameLst>
                                          <p:attrName>ppt_x</p:attrName>
                                        </p:attrNameLst>
                                      </p:cBhvr>
                                      <p:tavLst>
                                        <p:tav tm="0">
                                          <p:val>
                                            <p:strVal val="#ppt_x"/>
                                          </p:val>
                                        </p:tav>
                                        <p:tav tm="100000">
                                          <p:val>
                                            <p:strVal val="#ppt_x"/>
                                          </p:val>
                                        </p:tav>
                                      </p:tavLst>
                                    </p:anim>
                                    <p:anim calcmode="lin" valueType="num">
                                      <p:cBhvr additive="base">
                                        <p:cTn id="23" dur="500" fill="hold"/>
                                        <p:tgtEl>
                                          <p:spTgt spid="3074"/>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iterate type="lt">
                                    <p:tmPct val="0"/>
                                  </p:iterate>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4"/>
                                        </p:tgtEl>
                                        <p:attrNameLst>
                                          <p:attrName>style.visibility</p:attrName>
                                        </p:attrNameLst>
                                      </p:cBhvr>
                                      <p:to>
                                        <p:strVal val="visible"/>
                                      </p:to>
                                    </p:set>
                                    <p:animEffect transition="in" filter="fade">
                                      <p:cBhvr>
                                        <p:cTn id="63" dur="500"/>
                                        <p:tgtEl>
                                          <p:spTgt spid="2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5"/>
                                        </p:tgtEl>
                                        <p:attrNameLst>
                                          <p:attrName>style.visibility</p:attrName>
                                        </p:attrNameLst>
                                      </p:cBhvr>
                                      <p:to>
                                        <p:strVal val="visible"/>
                                      </p:to>
                                    </p:set>
                                    <p:animEffect transition="in" filter="fade">
                                      <p:cBhvr>
                                        <p:cTn id="68" dur="500"/>
                                        <p:tgtEl>
                                          <p:spTgt spid="2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9" grpId="0"/>
      <p:bldP spid="10" grpId="0"/>
      <p:bldP spid="24" grpId="0"/>
      <p:bldP spid="224" grpId="0"/>
      <p:bldP spid="225" grpId="0"/>
      <p:bldP spid="39" grpId="0"/>
      <p:bldP spid="4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 que kubernetes?</a:t>
            </a:r>
          </a:p>
        </p:txBody>
      </p:sp>
    </p:spTree>
    <p:extLst>
      <p:ext uri="{BB962C8B-B14F-4D97-AF65-F5344CB8AC3E}">
        <p14:creationId xmlns:p14="http://schemas.microsoft.com/office/powerpoint/2010/main" val="285455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803787" y="2233481"/>
            <a:ext cx="5057216" cy="416731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312664"/>
            <a:ext cx="12057380" cy="898600"/>
          </a:xfrm>
        </p:spPr>
        <p:txBody>
          <a:bodyPr/>
          <a:lstStyle/>
          <a:p>
            <a:r>
              <a:rPr lang="en-US" spc="0" dirty="0"/>
              <a:t>Containers</a:t>
            </a:r>
            <a:br>
              <a:rPr lang="en-US" spc="0" dirty="0"/>
            </a:br>
            <a:r>
              <a:rPr lang="en-US" sz="3200" spc="0" dirty="0">
                <a:gradFill>
                  <a:gsLst>
                    <a:gs pos="7619">
                      <a:srgbClr val="00188F"/>
                    </a:gs>
                    <a:gs pos="35000">
                      <a:srgbClr val="00188F"/>
                    </a:gs>
                  </a:gsLst>
                  <a:lin ang="5400000" scaled="0"/>
                </a:gradFill>
              </a:rPr>
              <a:t>Como </a:t>
            </a:r>
            <a:r>
              <a:rPr lang="en-US" sz="3200" spc="0" dirty="0" err="1">
                <a:gradFill>
                  <a:gsLst>
                    <a:gs pos="7619">
                      <a:srgbClr val="00188F"/>
                    </a:gs>
                    <a:gs pos="35000">
                      <a:srgbClr val="00188F"/>
                    </a:gs>
                  </a:gsLst>
                  <a:lin ang="5400000" scaled="0"/>
                </a:gradFill>
              </a:rPr>
              <a:t>diferem</a:t>
            </a:r>
            <a:r>
              <a:rPr lang="en-US" sz="3200" spc="0" dirty="0">
                <a:gradFill>
                  <a:gsLst>
                    <a:gs pos="7619">
                      <a:srgbClr val="00188F"/>
                    </a:gs>
                    <a:gs pos="35000">
                      <a:srgbClr val="00188F"/>
                    </a:gs>
                  </a:gsLst>
                  <a:lin ang="5400000" scaled="0"/>
                </a:gradFill>
              </a:rPr>
              <a:t> de </a:t>
            </a:r>
            <a:r>
              <a:rPr lang="en-US" sz="3200" spc="0" dirty="0" err="1">
                <a:gradFill>
                  <a:gsLst>
                    <a:gs pos="7619">
                      <a:srgbClr val="00188F"/>
                    </a:gs>
                    <a:gs pos="35000">
                      <a:srgbClr val="00188F"/>
                    </a:gs>
                  </a:gsLst>
                  <a:lin ang="5400000" scaled="0"/>
                </a:gradFill>
              </a:rPr>
              <a:t>maquinas</a:t>
            </a:r>
            <a:r>
              <a:rPr lang="en-US" sz="3200" spc="0" dirty="0">
                <a:gradFill>
                  <a:gsLst>
                    <a:gs pos="7619">
                      <a:srgbClr val="00188F"/>
                    </a:gs>
                    <a:gs pos="35000">
                      <a:srgbClr val="00188F"/>
                    </a:gs>
                  </a:gsLst>
                  <a:lin ang="5400000" scaled="0"/>
                </a:gradFill>
              </a:rPr>
              <a:t> </a:t>
            </a:r>
            <a:r>
              <a:rPr lang="en-US" sz="3200" spc="0" dirty="0" err="1">
                <a:gradFill>
                  <a:gsLst>
                    <a:gs pos="7619">
                      <a:srgbClr val="00188F"/>
                    </a:gs>
                    <a:gs pos="35000">
                      <a:srgbClr val="00188F"/>
                    </a:gs>
                  </a:gsLst>
                  <a:lin ang="5400000" scaled="0"/>
                </a:gradFill>
              </a:rPr>
              <a:t>virtuais</a:t>
            </a:r>
            <a:r>
              <a:rPr lang="en-US" sz="3200" spc="0" dirty="0">
                <a:gradFill>
                  <a:gsLst>
                    <a:gs pos="7619">
                      <a:srgbClr val="00188F"/>
                    </a:gs>
                    <a:gs pos="35000">
                      <a:srgbClr val="00188F"/>
                    </a:gs>
                  </a:gsLst>
                  <a:lin ang="5400000" scaled="0"/>
                </a:gradFill>
              </a:rPr>
              <a:t>?</a:t>
            </a:r>
            <a:endParaRPr lang="en-US" spc="0" dirty="0">
              <a:gradFill>
                <a:gsLst>
                  <a:gs pos="7619">
                    <a:srgbClr val="00188F"/>
                  </a:gs>
                  <a:gs pos="35000">
                    <a:srgbClr val="00188F"/>
                  </a:gs>
                </a:gsLst>
                <a:lin ang="5400000" scaled="0"/>
              </a:gradFill>
            </a:endParaRPr>
          </a:p>
        </p:txBody>
      </p:sp>
      <p:sp>
        <p:nvSpPr>
          <p:cNvPr id="645" name="Rectangle 644"/>
          <p:cNvSpPr/>
          <p:nvPr/>
        </p:nvSpPr>
        <p:spPr>
          <a:xfrm>
            <a:off x="228216" y="1753040"/>
            <a:ext cx="6250304" cy="3830161"/>
          </a:xfrm>
          <a:prstGeom prst="rect">
            <a:avLst/>
          </a:prstGeom>
          <a:noFill/>
          <a:ln w="12700" cap="flat" cmpd="sng" algn="ctr">
            <a:noFill/>
            <a:prstDash val="solid"/>
            <a:miter lim="800000"/>
          </a:ln>
          <a:effectLst/>
        </p:spPr>
        <p:txBody>
          <a:bodyPr lIns="182880" tIns="182880" rIns="182880" bIns="9144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471584">
              <a:lnSpc>
                <a:spcPct val="90000"/>
              </a:lnSpc>
              <a:spcBef>
                <a:spcPts val="306"/>
              </a:spcBef>
              <a:spcAft>
                <a:spcPts val="612"/>
              </a:spcAft>
              <a:buClr>
                <a:srgbClr val="EFEFEF"/>
              </a:buClr>
            </a:pPr>
            <a:r>
              <a:rPr lang="en-US" sz="2200" b="1" dirty="0" err="1">
                <a:gradFill>
                  <a:gsLst>
                    <a:gs pos="7619">
                      <a:srgbClr val="00188F"/>
                    </a:gs>
                    <a:gs pos="35000">
                      <a:srgbClr val="00188F"/>
                    </a:gs>
                  </a:gsLst>
                  <a:lin ang="5400000" scaled="0"/>
                </a:gradFill>
                <a:cs typeface="Segoe UI" pitchFamily="34" charset="0"/>
              </a:rPr>
              <a:t>Dependencias</a:t>
            </a:r>
            <a:r>
              <a:rPr lang="en-US" sz="2200" b="1" dirty="0">
                <a:gradFill>
                  <a:gsLst>
                    <a:gs pos="7619">
                      <a:srgbClr val="00188F"/>
                    </a:gs>
                    <a:gs pos="35000">
                      <a:srgbClr val="00188F"/>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Cada</a:t>
            </a:r>
            <a:r>
              <a:rPr lang="en-US" sz="2200" dirty="0">
                <a:gradFill>
                  <a:gsLst>
                    <a:gs pos="19048">
                      <a:schemeClr val="tx1"/>
                    </a:gs>
                    <a:gs pos="65000">
                      <a:schemeClr val="tx1"/>
                    </a:gs>
                  </a:gsLst>
                  <a:lin ang="5400000" scaled="0"/>
                </a:gradFill>
                <a:cs typeface="Segoe UI" pitchFamily="34" charset="0"/>
              </a:rPr>
              <a:t> app </a:t>
            </a:r>
            <a:r>
              <a:rPr lang="en-US" sz="2200" dirty="0" err="1">
                <a:gradFill>
                  <a:gsLst>
                    <a:gs pos="19048">
                      <a:schemeClr val="tx1"/>
                    </a:gs>
                    <a:gs pos="65000">
                      <a:schemeClr val="tx1"/>
                    </a:gs>
                  </a:gsLst>
                  <a:lin ang="5400000" scaled="0"/>
                </a:gradFill>
                <a:cs typeface="Segoe UI" pitchFamily="34" charset="0"/>
              </a:rPr>
              <a:t>virtualizada</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inclui</a:t>
            </a:r>
            <a:r>
              <a:rPr lang="en-US" sz="2200" dirty="0">
                <a:gradFill>
                  <a:gsLst>
                    <a:gs pos="19048">
                      <a:schemeClr val="tx1"/>
                    </a:gs>
                    <a:gs pos="65000">
                      <a:schemeClr val="tx1"/>
                    </a:gs>
                  </a:gsLst>
                  <a:lin ang="5400000" scaled="0"/>
                </a:gradFill>
                <a:cs typeface="Segoe UI" pitchFamily="34" charset="0"/>
              </a:rPr>
              <a:t> a App, </a:t>
            </a:r>
            <a:r>
              <a:rPr lang="en-US" sz="2200" dirty="0" err="1">
                <a:gradFill>
                  <a:gsLst>
                    <a:gs pos="19048">
                      <a:schemeClr val="tx1"/>
                    </a:gs>
                    <a:gs pos="65000">
                      <a:schemeClr val="tx1"/>
                    </a:gs>
                  </a:gsLst>
                  <a:lin ang="5400000" scaled="0"/>
                </a:gradFill>
                <a:cs typeface="Segoe UI" pitchFamily="34" charset="0"/>
              </a:rPr>
              <a:t>binários</a:t>
            </a:r>
            <a:r>
              <a:rPr lang="en-US" sz="2200" dirty="0">
                <a:gradFill>
                  <a:gsLst>
                    <a:gs pos="19048">
                      <a:schemeClr val="tx1"/>
                    </a:gs>
                    <a:gs pos="65000">
                      <a:schemeClr val="tx1"/>
                    </a:gs>
                  </a:gsLst>
                  <a:lin ang="5400000" scaled="0"/>
                </a:gradFill>
                <a:cs typeface="Segoe UI" pitchFamily="34" charset="0"/>
              </a:rPr>
              <a:t> e </a:t>
            </a:r>
            <a:r>
              <a:rPr lang="en-US" sz="2200" dirty="0" err="1">
                <a:gradFill>
                  <a:gsLst>
                    <a:gs pos="19048">
                      <a:schemeClr val="tx1"/>
                    </a:gs>
                    <a:gs pos="65000">
                      <a:schemeClr val="tx1"/>
                    </a:gs>
                  </a:gsLst>
                  <a:lin ang="5400000" scaled="0"/>
                </a:gradFill>
                <a:cs typeface="Segoe UI" pitchFamily="34" charset="0"/>
              </a:rPr>
              <a:t>bibliotecas</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necessárias</a:t>
            </a:r>
            <a:r>
              <a:rPr lang="en-US" sz="2200" dirty="0">
                <a:gradFill>
                  <a:gsLst>
                    <a:gs pos="19048">
                      <a:schemeClr val="tx1"/>
                    </a:gs>
                    <a:gs pos="65000">
                      <a:schemeClr val="tx1"/>
                    </a:gs>
                  </a:gsLst>
                  <a:lin ang="5400000" scaled="0"/>
                </a:gradFill>
                <a:cs typeface="Segoe UI" pitchFamily="34" charset="0"/>
              </a:rPr>
              <a:t> e SO Guest (que </a:t>
            </a:r>
            <a:r>
              <a:rPr lang="en-US" sz="2200" dirty="0" err="1">
                <a:gradFill>
                  <a:gsLst>
                    <a:gs pos="19048">
                      <a:schemeClr val="tx1"/>
                    </a:gs>
                    <a:gs pos="65000">
                      <a:schemeClr val="tx1"/>
                    </a:gs>
                  </a:gsLst>
                  <a:lin ang="5400000" scaled="0"/>
                </a:gradFill>
                <a:cs typeface="Segoe UI" pitchFamily="34" charset="0"/>
              </a:rPr>
              <a:t>pode</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incluir</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vários</a:t>
            </a:r>
            <a:r>
              <a:rPr lang="en-US" sz="2200" dirty="0">
                <a:gradFill>
                  <a:gsLst>
                    <a:gs pos="19048">
                      <a:schemeClr val="tx1"/>
                    </a:gs>
                    <a:gs pos="65000">
                      <a:schemeClr val="tx1"/>
                    </a:gs>
                  </a:gsLst>
                  <a:lin ang="5400000" scaled="0"/>
                </a:gradFill>
                <a:cs typeface="Segoe UI" pitchFamily="34" charset="0"/>
              </a:rPr>
              <a:t> gigabytes)</a:t>
            </a:r>
          </a:p>
          <a:p>
            <a:pPr marL="0" lvl="1" defTabSz="471584">
              <a:lnSpc>
                <a:spcPct val="90000"/>
              </a:lnSpc>
              <a:spcBef>
                <a:spcPts val="306"/>
              </a:spcBef>
              <a:spcAft>
                <a:spcPts val="612"/>
              </a:spcAft>
              <a:buClr>
                <a:srgbClr val="EFEFEF"/>
              </a:buClr>
            </a:pPr>
            <a:r>
              <a:rPr lang="en-US" sz="2200" b="1" dirty="0">
                <a:gradFill>
                  <a:gsLst>
                    <a:gs pos="7619">
                      <a:srgbClr val="00188F"/>
                    </a:gs>
                    <a:gs pos="35000">
                      <a:srgbClr val="00188F"/>
                    </a:gs>
                  </a:gsLst>
                  <a:lin ang="5400000" scaled="0"/>
                </a:gradFill>
                <a:cs typeface="Segoe UI" pitchFamily="34" charset="0"/>
              </a:rPr>
              <a:t>SO </a:t>
            </a:r>
            <a:r>
              <a:rPr lang="en-US" sz="2200" b="1" dirty="0" err="1">
                <a:gradFill>
                  <a:gsLst>
                    <a:gs pos="7619">
                      <a:srgbClr val="00188F"/>
                    </a:gs>
                    <a:gs pos="35000">
                      <a:srgbClr val="00188F"/>
                    </a:gs>
                  </a:gsLst>
                  <a:lin ang="5400000" scaled="0"/>
                </a:gradFill>
                <a:cs typeface="Segoe UI" pitchFamily="34" charset="0"/>
              </a:rPr>
              <a:t>Independente</a:t>
            </a:r>
            <a:r>
              <a:rPr lang="en-US" sz="2200" b="1" dirty="0">
                <a:gradFill>
                  <a:gsLst>
                    <a:gs pos="7619">
                      <a:srgbClr val="00188F"/>
                    </a:gs>
                    <a:gs pos="35000">
                      <a:srgbClr val="00188F"/>
                    </a:gs>
                  </a:gsLst>
                  <a:lin ang="5400000" scaled="0"/>
                </a:gradFill>
                <a:cs typeface="Segoe UI" pitchFamily="34" charset="0"/>
              </a:rPr>
              <a:t> : </a:t>
            </a:r>
            <a:r>
              <a:rPr lang="en-US" sz="2200" dirty="0" err="1">
                <a:gradFill>
                  <a:gsLst>
                    <a:gs pos="19048">
                      <a:schemeClr val="tx1"/>
                    </a:gs>
                    <a:gs pos="65000">
                      <a:schemeClr val="tx1"/>
                    </a:gs>
                  </a:gsLst>
                  <a:lin ang="5400000" scaled="0"/>
                </a:gradFill>
                <a:cs typeface="Segoe UI" pitchFamily="34" charset="0"/>
              </a:rPr>
              <a:t>Cada</a:t>
            </a:r>
            <a:r>
              <a:rPr lang="en-US" sz="2200" dirty="0">
                <a:gradFill>
                  <a:gsLst>
                    <a:gs pos="19048">
                      <a:schemeClr val="tx1"/>
                    </a:gs>
                    <a:gs pos="65000">
                      <a:schemeClr val="tx1"/>
                    </a:gs>
                  </a:gsLst>
                  <a:lin ang="5400000" scaled="0"/>
                </a:gradFill>
                <a:cs typeface="Segoe UI" pitchFamily="34" charset="0"/>
              </a:rPr>
              <a:t> VM </a:t>
            </a:r>
            <a:r>
              <a:rPr lang="en-US" sz="2200" dirty="0" err="1">
                <a:gradFill>
                  <a:gsLst>
                    <a:gs pos="19048">
                      <a:schemeClr val="tx1"/>
                    </a:gs>
                    <a:gs pos="65000">
                      <a:schemeClr val="tx1"/>
                    </a:gs>
                  </a:gsLst>
                  <a:lin ang="5400000" scaled="0"/>
                </a:gradFill>
                <a:cs typeface="Segoe UI" pitchFamily="34" charset="0"/>
              </a:rPr>
              <a:t>pode</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ter</a:t>
            </a:r>
            <a:r>
              <a:rPr lang="en-US" sz="2200" dirty="0">
                <a:gradFill>
                  <a:gsLst>
                    <a:gs pos="19048">
                      <a:schemeClr val="tx1"/>
                    </a:gs>
                    <a:gs pos="65000">
                      <a:schemeClr val="tx1"/>
                    </a:gs>
                  </a:gsLst>
                  <a:lin ang="5400000" scaled="0"/>
                </a:gradFill>
                <a:cs typeface="Segoe UI" pitchFamily="34" charset="0"/>
              </a:rPr>
              <a:t> um SO </a:t>
            </a:r>
            <a:r>
              <a:rPr lang="en-US" sz="2200" dirty="0" err="1">
                <a:gradFill>
                  <a:gsLst>
                    <a:gs pos="19048">
                      <a:schemeClr val="tx1"/>
                    </a:gs>
                    <a:gs pos="65000">
                      <a:schemeClr val="tx1"/>
                    </a:gs>
                  </a:gsLst>
                  <a:lin ang="5400000" scaled="0"/>
                </a:gradFill>
                <a:cs typeface="Segoe UI" pitchFamily="34" charset="0"/>
              </a:rPr>
              <a:t>diferente</a:t>
            </a:r>
            <a:r>
              <a:rPr lang="en-US" sz="2200" dirty="0">
                <a:gradFill>
                  <a:gsLst>
                    <a:gs pos="19048">
                      <a:schemeClr val="tx1"/>
                    </a:gs>
                    <a:gs pos="65000">
                      <a:schemeClr val="tx1"/>
                    </a:gs>
                  </a:gsLst>
                  <a:lin ang="5400000" scaled="0"/>
                </a:gradFill>
                <a:cs typeface="Segoe UI" pitchFamily="34" charset="0"/>
              </a:rPr>
              <a:t> das </a:t>
            </a:r>
            <a:r>
              <a:rPr lang="en-US" sz="2200" dirty="0" err="1">
                <a:gradFill>
                  <a:gsLst>
                    <a:gs pos="19048">
                      <a:schemeClr val="tx1"/>
                    </a:gs>
                    <a:gs pos="65000">
                      <a:schemeClr val="tx1"/>
                    </a:gs>
                  </a:gsLst>
                  <a:lin ang="5400000" scaled="0"/>
                </a:gradFill>
                <a:cs typeface="Segoe UI" pitchFamily="34" charset="0"/>
              </a:rPr>
              <a:t>demais</a:t>
            </a:r>
            <a:r>
              <a:rPr lang="en-US" sz="2200" dirty="0">
                <a:gradFill>
                  <a:gsLst>
                    <a:gs pos="19048">
                      <a:schemeClr val="tx1"/>
                    </a:gs>
                    <a:gs pos="65000">
                      <a:schemeClr val="tx1"/>
                    </a:gs>
                  </a:gsLst>
                  <a:lin ang="5400000" scaled="0"/>
                </a:gradFill>
                <a:cs typeface="Segoe UI" pitchFamily="34" charset="0"/>
              </a:rPr>
              <a:t> VMs (inclusive </a:t>
            </a:r>
            <a:r>
              <a:rPr lang="en-US" sz="2200" dirty="0" err="1">
                <a:gradFill>
                  <a:gsLst>
                    <a:gs pos="19048">
                      <a:schemeClr val="tx1"/>
                    </a:gs>
                    <a:gs pos="65000">
                      <a:schemeClr val="tx1"/>
                    </a:gs>
                  </a:gsLst>
                  <a:lin ang="5400000" scaled="0"/>
                </a:gradFill>
                <a:cs typeface="Segoe UI" pitchFamily="34" charset="0"/>
              </a:rPr>
              <a:t>diferente</a:t>
            </a:r>
            <a:r>
              <a:rPr lang="en-US" sz="2200" dirty="0">
                <a:gradFill>
                  <a:gsLst>
                    <a:gs pos="19048">
                      <a:schemeClr val="tx1"/>
                    </a:gs>
                    <a:gs pos="65000">
                      <a:schemeClr val="tx1"/>
                    </a:gs>
                  </a:gsLst>
                  <a:lin ang="5400000" scaled="0"/>
                </a:gradFill>
                <a:cs typeface="Segoe UI" pitchFamily="34" charset="0"/>
              </a:rPr>
              <a:t> do SO do Host)</a:t>
            </a:r>
          </a:p>
          <a:p>
            <a:pPr marL="0" lvl="1" defTabSz="471584">
              <a:lnSpc>
                <a:spcPct val="90000"/>
              </a:lnSpc>
              <a:spcBef>
                <a:spcPts val="306"/>
              </a:spcBef>
              <a:spcAft>
                <a:spcPts val="612"/>
              </a:spcAft>
              <a:buClr>
                <a:srgbClr val="EFEFEF"/>
              </a:buClr>
            </a:pPr>
            <a:r>
              <a:rPr lang="en-US" sz="2200" b="1" dirty="0" err="1">
                <a:gradFill>
                  <a:gsLst>
                    <a:gs pos="7619">
                      <a:srgbClr val="00188F"/>
                    </a:gs>
                    <a:gs pos="35000">
                      <a:srgbClr val="00188F"/>
                    </a:gs>
                  </a:gsLst>
                  <a:lin ang="5400000" scaled="0"/>
                </a:gradFill>
                <a:cs typeface="Segoe UI" pitchFamily="34" charset="0"/>
              </a:rPr>
              <a:t>Flexível</a:t>
            </a:r>
            <a:r>
              <a:rPr lang="en-US" sz="2200" b="1" dirty="0">
                <a:gradFill>
                  <a:gsLst>
                    <a:gs pos="7619">
                      <a:srgbClr val="00188F"/>
                    </a:gs>
                    <a:gs pos="35000">
                      <a:srgbClr val="00188F"/>
                    </a:gs>
                  </a:gsLst>
                  <a:lin ang="5400000" scaled="0"/>
                </a:gradFill>
                <a:cs typeface="Segoe UI" pitchFamily="34" charset="0"/>
              </a:rPr>
              <a:t>: </a:t>
            </a:r>
            <a:r>
              <a:rPr lang="en-US" sz="2200" dirty="0">
                <a:gradFill>
                  <a:gsLst>
                    <a:gs pos="19048">
                      <a:schemeClr val="tx1"/>
                    </a:gs>
                    <a:gs pos="65000">
                      <a:schemeClr val="tx1"/>
                    </a:gs>
                  </a:gsLst>
                  <a:lin ang="5400000" scaled="0"/>
                </a:gradFill>
                <a:cs typeface="Segoe UI" pitchFamily="34" charset="0"/>
              </a:rPr>
              <a:t>VMs </a:t>
            </a:r>
            <a:r>
              <a:rPr lang="en-US" sz="2200" dirty="0" err="1">
                <a:gradFill>
                  <a:gsLst>
                    <a:gs pos="19048">
                      <a:schemeClr val="tx1"/>
                    </a:gs>
                    <a:gs pos="65000">
                      <a:schemeClr val="tx1"/>
                    </a:gs>
                  </a:gsLst>
                  <a:lin ang="5400000" scaled="0"/>
                </a:gradFill>
                <a:cs typeface="Segoe UI" pitchFamily="34" charset="0"/>
              </a:rPr>
              <a:t>podem</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ser</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migradas</a:t>
            </a:r>
            <a:r>
              <a:rPr lang="en-US" sz="2200" dirty="0">
                <a:gradFill>
                  <a:gsLst>
                    <a:gs pos="19048">
                      <a:schemeClr val="tx1"/>
                    </a:gs>
                    <a:gs pos="65000">
                      <a:schemeClr val="tx1"/>
                    </a:gs>
                  </a:gsLst>
                  <a:lin ang="5400000" scaled="0"/>
                </a:gradFill>
                <a:cs typeface="Segoe UI" pitchFamily="34" charset="0"/>
              </a:rPr>
              <a:t> para outros hosts para </a:t>
            </a:r>
            <a:r>
              <a:rPr lang="en-US" sz="2200" dirty="0" err="1">
                <a:gradFill>
                  <a:gsLst>
                    <a:gs pos="19048">
                      <a:schemeClr val="tx1"/>
                    </a:gs>
                    <a:gs pos="65000">
                      <a:schemeClr val="tx1"/>
                    </a:gs>
                  </a:gsLst>
                  <a:lin ang="5400000" scaled="0"/>
                </a:gradFill>
                <a:cs typeface="Segoe UI" pitchFamily="34" charset="0"/>
              </a:rPr>
              <a:t>balancear</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utilização</a:t>
            </a:r>
            <a:r>
              <a:rPr lang="en-US" sz="2200" dirty="0">
                <a:gradFill>
                  <a:gsLst>
                    <a:gs pos="19048">
                      <a:schemeClr val="tx1"/>
                    </a:gs>
                    <a:gs pos="65000">
                      <a:schemeClr val="tx1"/>
                    </a:gs>
                  </a:gsLst>
                  <a:lin ang="5400000" scaled="0"/>
                </a:gradFill>
                <a:cs typeface="Segoe UI" pitchFamily="34" charset="0"/>
              </a:rPr>
              <a:t> de Recursos e para </a:t>
            </a:r>
            <a:r>
              <a:rPr lang="en-US" sz="2200" dirty="0" err="1">
                <a:gradFill>
                  <a:gsLst>
                    <a:gs pos="19048">
                      <a:schemeClr val="tx1"/>
                    </a:gs>
                    <a:gs pos="65000">
                      <a:schemeClr val="tx1"/>
                    </a:gs>
                  </a:gsLst>
                  <a:lin ang="5400000" scaled="0"/>
                </a:gradFill>
                <a:cs typeface="Segoe UI" pitchFamily="34" charset="0"/>
              </a:rPr>
              <a:t>manutenção</a:t>
            </a:r>
            <a:r>
              <a:rPr lang="en-US" sz="2200" dirty="0">
                <a:gradFill>
                  <a:gsLst>
                    <a:gs pos="19048">
                      <a:schemeClr val="tx1"/>
                    </a:gs>
                    <a:gs pos="65000">
                      <a:schemeClr val="tx1"/>
                    </a:gs>
                  </a:gsLst>
                  <a:lin ang="5400000" scaled="0"/>
                </a:gradFill>
                <a:cs typeface="Segoe UI" pitchFamily="34" charset="0"/>
              </a:rPr>
              <a:t> de hosts, </a:t>
            </a:r>
            <a:r>
              <a:rPr lang="en-US" sz="2200" dirty="0" err="1">
                <a:gradFill>
                  <a:gsLst>
                    <a:gs pos="19048">
                      <a:schemeClr val="tx1"/>
                    </a:gs>
                    <a:gs pos="65000">
                      <a:schemeClr val="tx1"/>
                    </a:gs>
                  </a:gsLst>
                  <a:lin ang="5400000" scaled="0"/>
                </a:gradFill>
                <a:cs typeface="Segoe UI" pitchFamily="34" charset="0"/>
              </a:rPr>
              <a:t>sem</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interrupção</a:t>
            </a:r>
            <a:endParaRPr lang="en-US" sz="2200" dirty="0">
              <a:gradFill>
                <a:gsLst>
                  <a:gs pos="19048">
                    <a:schemeClr val="tx1"/>
                  </a:gs>
                  <a:gs pos="65000">
                    <a:schemeClr val="tx1"/>
                  </a:gs>
                </a:gsLst>
                <a:lin ang="5400000" scaled="0"/>
              </a:gradFill>
              <a:cs typeface="Segoe UI" pitchFamily="34" charset="0"/>
            </a:endParaRPr>
          </a:p>
          <a:p>
            <a:pPr marL="0" lvl="1" defTabSz="471584">
              <a:lnSpc>
                <a:spcPct val="90000"/>
              </a:lnSpc>
              <a:spcBef>
                <a:spcPts val="306"/>
              </a:spcBef>
              <a:spcAft>
                <a:spcPts val="612"/>
              </a:spcAft>
              <a:buClr>
                <a:srgbClr val="EFEFEF"/>
              </a:buClr>
            </a:pPr>
            <a:r>
              <a:rPr lang="en-US" sz="2200" b="1" dirty="0">
                <a:gradFill>
                  <a:gsLst>
                    <a:gs pos="7619">
                      <a:srgbClr val="00188F"/>
                    </a:gs>
                    <a:gs pos="35000">
                      <a:srgbClr val="00188F"/>
                    </a:gs>
                  </a:gsLst>
                  <a:lin ang="5400000" scaled="0"/>
                </a:gradFill>
                <a:cs typeface="Segoe UI" pitchFamily="34" charset="0"/>
              </a:rPr>
              <a:t>Seguro: </a:t>
            </a:r>
            <a:r>
              <a:rPr lang="en-US" sz="2200" dirty="0">
                <a:gradFill>
                  <a:gsLst>
                    <a:gs pos="19048">
                      <a:schemeClr val="tx1"/>
                    </a:gs>
                    <a:gs pos="65000">
                      <a:schemeClr val="tx1"/>
                    </a:gs>
                  </a:gsLst>
                  <a:lin ang="5400000" scaled="0"/>
                </a:gradFill>
                <a:cs typeface="Segoe UI" pitchFamily="34" charset="0"/>
              </a:rPr>
              <a:t>Altos </a:t>
            </a:r>
            <a:r>
              <a:rPr lang="en-US" sz="2200" dirty="0" err="1">
                <a:gradFill>
                  <a:gsLst>
                    <a:gs pos="19048">
                      <a:schemeClr val="tx1"/>
                    </a:gs>
                    <a:gs pos="65000">
                      <a:schemeClr val="tx1"/>
                    </a:gs>
                  </a:gsLst>
                  <a:lin ang="5400000" scaled="0"/>
                </a:gradFill>
                <a:cs typeface="Segoe UI" pitchFamily="34" charset="0"/>
              </a:rPr>
              <a:t>níveis</a:t>
            </a:r>
            <a:r>
              <a:rPr lang="en-US" sz="2200" dirty="0">
                <a:gradFill>
                  <a:gsLst>
                    <a:gs pos="19048">
                      <a:schemeClr val="tx1"/>
                    </a:gs>
                    <a:gs pos="65000">
                      <a:schemeClr val="tx1"/>
                    </a:gs>
                  </a:gsLst>
                  <a:lin ang="5400000" scaled="0"/>
                </a:gradFill>
                <a:cs typeface="Segoe UI" pitchFamily="34" charset="0"/>
              </a:rPr>
              <a:t> de Recursos e </a:t>
            </a:r>
            <a:r>
              <a:rPr lang="en-US" sz="2200" dirty="0" err="1">
                <a:gradFill>
                  <a:gsLst>
                    <a:gs pos="19048">
                      <a:schemeClr val="tx1"/>
                    </a:gs>
                    <a:gs pos="65000">
                      <a:schemeClr val="tx1"/>
                    </a:gs>
                  </a:gsLst>
                  <a:lin ang="5400000" scaled="0"/>
                </a:gradFill>
                <a:cs typeface="Segoe UI" pitchFamily="34" charset="0"/>
              </a:rPr>
              <a:t>isolamento</a:t>
            </a:r>
            <a:r>
              <a:rPr lang="en-US" sz="2200" dirty="0">
                <a:gradFill>
                  <a:gsLst>
                    <a:gs pos="19048">
                      <a:schemeClr val="tx1"/>
                    </a:gs>
                    <a:gs pos="65000">
                      <a:schemeClr val="tx1"/>
                    </a:gs>
                  </a:gsLst>
                  <a:lin ang="5400000" scaled="0"/>
                </a:gradFill>
                <a:cs typeface="Segoe UI" pitchFamily="34" charset="0"/>
              </a:rPr>
              <a:t> de </a:t>
            </a:r>
            <a:r>
              <a:rPr lang="en-US" sz="2200" dirty="0" err="1">
                <a:gradFill>
                  <a:gsLst>
                    <a:gs pos="19048">
                      <a:schemeClr val="tx1"/>
                    </a:gs>
                    <a:gs pos="65000">
                      <a:schemeClr val="tx1"/>
                    </a:gs>
                  </a:gsLst>
                  <a:lin ang="5400000" scaled="0"/>
                </a:gradFill>
                <a:cs typeface="Segoe UI" pitchFamily="34" charset="0"/>
              </a:rPr>
              <a:t>segurança</a:t>
            </a:r>
            <a:r>
              <a:rPr lang="en-US" sz="2200" dirty="0">
                <a:gradFill>
                  <a:gsLst>
                    <a:gs pos="19048">
                      <a:schemeClr val="tx1"/>
                    </a:gs>
                    <a:gs pos="65000">
                      <a:schemeClr val="tx1"/>
                    </a:gs>
                  </a:gsLst>
                  <a:lin ang="5400000" scaled="0"/>
                </a:gradFill>
                <a:cs typeface="Segoe UI" pitchFamily="34" charset="0"/>
              </a:rPr>
              <a:t> para </a:t>
            </a:r>
            <a:r>
              <a:rPr lang="en-US" sz="2200" dirty="0" err="1">
                <a:gradFill>
                  <a:gsLst>
                    <a:gs pos="19048">
                      <a:schemeClr val="tx1"/>
                    </a:gs>
                    <a:gs pos="65000">
                      <a:schemeClr val="tx1"/>
                    </a:gs>
                  </a:gsLst>
                  <a:lin ang="5400000" scaled="0"/>
                </a:gradFill>
                <a:cs typeface="Segoe UI" pitchFamily="34" charset="0"/>
              </a:rPr>
              <a:t>principais</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cargas</a:t>
            </a:r>
            <a:r>
              <a:rPr lang="en-US" sz="2200" dirty="0">
                <a:gradFill>
                  <a:gsLst>
                    <a:gs pos="19048">
                      <a:schemeClr val="tx1"/>
                    </a:gs>
                    <a:gs pos="65000">
                      <a:schemeClr val="tx1"/>
                    </a:gs>
                  </a:gsLst>
                  <a:lin ang="5400000" scaled="0"/>
                </a:gradFill>
                <a:cs typeface="Segoe UI" pitchFamily="34" charset="0"/>
              </a:rPr>
              <a:t> de </a:t>
            </a:r>
            <a:r>
              <a:rPr lang="en-US" sz="2200" dirty="0" err="1">
                <a:gradFill>
                  <a:gsLst>
                    <a:gs pos="19048">
                      <a:schemeClr val="tx1"/>
                    </a:gs>
                    <a:gs pos="65000">
                      <a:schemeClr val="tx1"/>
                    </a:gs>
                  </a:gsLst>
                  <a:lin ang="5400000" scaled="0"/>
                </a:gradFill>
                <a:cs typeface="Segoe UI" pitchFamily="34" charset="0"/>
              </a:rPr>
              <a:t>trabalho</a:t>
            </a:r>
            <a:r>
              <a:rPr lang="en-US" sz="2200" dirty="0">
                <a:gradFill>
                  <a:gsLst>
                    <a:gs pos="19048">
                      <a:schemeClr val="tx1"/>
                    </a:gs>
                    <a:gs pos="65000">
                      <a:schemeClr val="tx1"/>
                    </a:gs>
                  </a:gsLst>
                  <a:lin ang="5400000" scaled="0"/>
                </a:gradFill>
                <a:cs typeface="Segoe UI" pitchFamily="34" charset="0"/>
              </a:rPr>
              <a:t> </a:t>
            </a:r>
            <a:r>
              <a:rPr lang="en-US" sz="2200" dirty="0" err="1">
                <a:gradFill>
                  <a:gsLst>
                    <a:gs pos="19048">
                      <a:schemeClr val="tx1"/>
                    </a:gs>
                    <a:gs pos="65000">
                      <a:schemeClr val="tx1"/>
                    </a:gs>
                  </a:gsLst>
                  <a:lin ang="5400000" scaled="0"/>
                </a:gradFill>
                <a:cs typeface="Segoe UI" pitchFamily="34" charset="0"/>
              </a:rPr>
              <a:t>virtualizadas</a:t>
            </a:r>
            <a:r>
              <a:rPr lang="en-US" sz="2200" dirty="0">
                <a:gradFill>
                  <a:gsLst>
                    <a:gs pos="19048">
                      <a:schemeClr val="tx1"/>
                    </a:gs>
                    <a:gs pos="65000">
                      <a:schemeClr val="tx1"/>
                    </a:gs>
                  </a:gsLst>
                  <a:lin ang="5400000" scaled="0"/>
                </a:gradFill>
                <a:cs typeface="Segoe UI" pitchFamily="34" charset="0"/>
              </a:rPr>
              <a:t>.</a:t>
            </a:r>
          </a:p>
        </p:txBody>
      </p:sp>
      <p:sp>
        <p:nvSpPr>
          <p:cNvPr id="13" name="TextBox 12"/>
          <p:cNvSpPr txBox="1"/>
          <p:nvPr/>
        </p:nvSpPr>
        <p:spPr>
          <a:xfrm rot="16200000">
            <a:off x="9891757" y="372635"/>
            <a:ext cx="1138773" cy="3051605"/>
          </a:xfrm>
          <a:prstGeom prst="rect">
            <a:avLst/>
          </a:prstGeom>
          <a:noFill/>
        </p:spPr>
        <p:txBody>
          <a:bodyPr wrap="none" lIns="182880" tIns="146304" rIns="182880" bIns="146304" rtlCol="0">
            <a:spAutoFit/>
          </a:bodyPr>
          <a:lstStyle/>
          <a:p>
            <a:pPr>
              <a:lnSpc>
                <a:spcPct val="90000"/>
              </a:lnSpc>
              <a:spcAft>
                <a:spcPts val="600"/>
              </a:spcAft>
            </a:pPr>
            <a:r>
              <a:rPr lang="en-US" sz="19900" dirty="0">
                <a:gradFill>
                  <a:gsLst>
                    <a:gs pos="79817">
                      <a:srgbClr val="FFC000"/>
                    </a:gs>
                    <a:gs pos="30000">
                      <a:srgbClr val="FFC000"/>
                    </a:gs>
                  </a:gsLst>
                  <a:lin ang="5400000" scaled="0"/>
                </a:gradFill>
              </a:rPr>
              <a:t>}</a:t>
            </a:r>
            <a:endParaRPr lang="en-US" sz="2400" dirty="0">
              <a:gradFill>
                <a:gsLst>
                  <a:gs pos="79817">
                    <a:srgbClr val="FFC000"/>
                  </a:gs>
                  <a:gs pos="30000">
                    <a:srgbClr val="FFC000"/>
                  </a:gs>
                </a:gsLst>
                <a:lin ang="5400000" scaled="0"/>
              </a:gradFill>
            </a:endParaRPr>
          </a:p>
        </p:txBody>
      </p:sp>
      <p:sp>
        <p:nvSpPr>
          <p:cNvPr id="21" name="Rectangle 20"/>
          <p:cNvSpPr/>
          <p:nvPr/>
        </p:nvSpPr>
        <p:spPr bwMode="auto">
          <a:xfrm>
            <a:off x="6942567" y="4495421"/>
            <a:ext cx="4787501" cy="100760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Hypervisor</a:t>
            </a:r>
          </a:p>
        </p:txBody>
      </p:sp>
      <p:sp>
        <p:nvSpPr>
          <p:cNvPr id="26" name="Rectangle 25"/>
          <p:cNvSpPr/>
          <p:nvPr/>
        </p:nvSpPr>
        <p:spPr bwMode="auto">
          <a:xfrm>
            <a:off x="6946490" y="3868118"/>
            <a:ext cx="2330245" cy="556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SO Guest</a:t>
            </a:r>
          </a:p>
        </p:txBody>
      </p:sp>
      <p:sp>
        <p:nvSpPr>
          <p:cNvPr id="27" name="Rectangle 26"/>
          <p:cNvSpPr/>
          <p:nvPr/>
        </p:nvSpPr>
        <p:spPr bwMode="auto">
          <a:xfrm>
            <a:off x="9403746" y="3868118"/>
            <a:ext cx="2330245" cy="556399"/>
          </a:xfrm>
          <a:prstGeom prst="rect">
            <a:avLst/>
          </a:prstGeom>
          <a:solidFill>
            <a:schemeClr val="tx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chemeClr val="tx1"/>
                    </a:gs>
                    <a:gs pos="100000">
                      <a:schemeClr val="tx1"/>
                    </a:gs>
                  </a:gsLst>
                  <a:lin ang="5400000" scaled="0"/>
                </a:gradFill>
                <a:ea typeface="Segoe UI" pitchFamily="34" charset="0"/>
                <a:cs typeface="Segoe UI" pitchFamily="34" charset="0"/>
              </a:rPr>
              <a:t>SO Guest</a:t>
            </a:r>
          </a:p>
        </p:txBody>
      </p:sp>
      <p:sp>
        <p:nvSpPr>
          <p:cNvPr id="28" name="TextBox 27"/>
          <p:cNvSpPr txBox="1"/>
          <p:nvPr/>
        </p:nvSpPr>
        <p:spPr>
          <a:xfrm>
            <a:off x="9943041" y="938673"/>
            <a:ext cx="1236557" cy="794064"/>
          </a:xfrm>
          <a:prstGeom prst="rect">
            <a:avLst/>
          </a:prstGeom>
          <a:noFill/>
        </p:spPr>
        <p:txBody>
          <a:bodyPr wrap="non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Virtual</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Machine</a:t>
            </a:r>
          </a:p>
        </p:txBody>
      </p:sp>
      <p:sp>
        <p:nvSpPr>
          <p:cNvPr id="22" name="Rectangle 21"/>
          <p:cNvSpPr/>
          <p:nvPr/>
        </p:nvSpPr>
        <p:spPr bwMode="auto">
          <a:xfrm>
            <a:off x="6946490" y="2439248"/>
            <a:ext cx="2330245" cy="13579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 A</a:t>
            </a:r>
            <a:br>
              <a:rPr lang="en-US" sz="2400" dirty="0">
                <a:gradFill>
                  <a:gsLst>
                    <a:gs pos="0">
                      <a:srgbClr val="FFFFFF"/>
                    </a:gs>
                    <a:gs pos="100000">
                      <a:srgbClr val="FFFFFF"/>
                    </a:gs>
                  </a:gsLst>
                  <a:lin ang="5400000" scaled="0"/>
                </a:gradFill>
                <a:ea typeface="Segoe UI" pitchFamily="34" charset="0"/>
                <a:cs typeface="Segoe UI" pitchFamily="34" charset="0"/>
              </a:rPr>
            </a:br>
            <a:r>
              <a:rPr lang="en-US" dirty="0" err="1">
                <a:gradFill>
                  <a:gsLst>
                    <a:gs pos="0">
                      <a:srgbClr val="FFFFFF"/>
                    </a:gs>
                    <a:gs pos="100000">
                      <a:srgbClr val="FFFFFF"/>
                    </a:gs>
                  </a:gsLst>
                  <a:lin ang="5400000" scaled="0"/>
                </a:gradFill>
                <a:ea typeface="Segoe UI" pitchFamily="34" charset="0"/>
                <a:cs typeface="Segoe UI" pitchFamily="34" charset="0"/>
              </a:rPr>
              <a:t>Binários</a:t>
            </a:r>
            <a:r>
              <a:rPr lang="en-US" dirty="0">
                <a:gradFill>
                  <a:gsLst>
                    <a:gs pos="0">
                      <a:srgbClr val="FFFFFF"/>
                    </a:gs>
                    <a:gs pos="100000">
                      <a:srgbClr val="FFFFFF"/>
                    </a:gs>
                  </a:gsLst>
                  <a:lin ang="5400000" scaled="0"/>
                </a:gradFill>
                <a:ea typeface="Segoe UI" pitchFamily="34" charset="0"/>
                <a:cs typeface="Segoe UI" pitchFamily="34" charset="0"/>
              </a:rPr>
              <a:t>/</a:t>
            </a:r>
            <a:r>
              <a:rPr lang="en-US" dirty="0" err="1">
                <a:gradFill>
                  <a:gsLst>
                    <a:gs pos="0">
                      <a:srgbClr val="FFFFFF"/>
                    </a:gs>
                    <a:gs pos="100000">
                      <a:srgbClr val="FFFFFF"/>
                    </a:gs>
                  </a:gsLst>
                  <a:lin ang="5400000" scaled="0"/>
                </a:gradFill>
                <a:ea typeface="Segoe UI" pitchFamily="34" charset="0"/>
                <a:cs typeface="Segoe UI" pitchFamily="34" charset="0"/>
              </a:rPr>
              <a:t>Biblioteca</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9403746" y="2439249"/>
            <a:ext cx="2330245" cy="1357964"/>
          </a:xfrm>
          <a:prstGeom prst="rect">
            <a:avLst/>
          </a:prstGeom>
          <a:solidFill>
            <a:schemeClr val="tx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chemeClr val="tx1"/>
                    </a:gs>
                    <a:gs pos="100000">
                      <a:schemeClr val="tx1"/>
                    </a:gs>
                  </a:gsLst>
                  <a:lin ang="5400000" scaled="0"/>
                </a:gradFill>
                <a:ea typeface="Segoe UI" pitchFamily="34" charset="0"/>
                <a:cs typeface="Segoe UI" pitchFamily="34" charset="0"/>
              </a:rPr>
              <a:t>App B</a:t>
            </a:r>
            <a:br>
              <a:rPr lang="en-US" sz="2400" dirty="0">
                <a:gradFill>
                  <a:gsLst>
                    <a:gs pos="0">
                      <a:schemeClr val="tx1"/>
                    </a:gs>
                    <a:gs pos="100000">
                      <a:schemeClr val="tx1"/>
                    </a:gs>
                  </a:gsLst>
                  <a:lin ang="5400000" scaled="0"/>
                </a:gradFill>
                <a:ea typeface="Segoe UI" pitchFamily="34" charset="0"/>
                <a:cs typeface="Segoe UI" pitchFamily="34" charset="0"/>
              </a:rPr>
            </a:br>
            <a:r>
              <a:rPr lang="en-US" dirty="0" err="1">
                <a:gradFill>
                  <a:gsLst>
                    <a:gs pos="0">
                      <a:schemeClr val="tx1"/>
                    </a:gs>
                    <a:gs pos="100000">
                      <a:schemeClr val="tx1"/>
                    </a:gs>
                  </a:gsLst>
                  <a:lin ang="5400000" scaled="0"/>
                </a:gradFill>
                <a:ea typeface="Segoe UI" pitchFamily="34" charset="0"/>
                <a:cs typeface="Segoe UI" pitchFamily="34" charset="0"/>
              </a:rPr>
              <a:t>Binários</a:t>
            </a:r>
            <a:r>
              <a:rPr lang="en-US" dirty="0">
                <a:gradFill>
                  <a:gsLst>
                    <a:gs pos="0">
                      <a:schemeClr val="tx1"/>
                    </a:gs>
                    <a:gs pos="100000">
                      <a:schemeClr val="tx1"/>
                    </a:gs>
                  </a:gsLst>
                  <a:lin ang="5400000" scaled="0"/>
                </a:gradFill>
                <a:ea typeface="Segoe UI" pitchFamily="34" charset="0"/>
                <a:cs typeface="Segoe UI" pitchFamily="34" charset="0"/>
              </a:rPr>
              <a:t>/</a:t>
            </a:r>
            <a:r>
              <a:rPr lang="en-US" dirty="0" err="1">
                <a:gradFill>
                  <a:gsLst>
                    <a:gs pos="0">
                      <a:schemeClr val="tx1"/>
                    </a:gs>
                    <a:gs pos="100000">
                      <a:schemeClr val="tx1"/>
                    </a:gs>
                  </a:gsLst>
                  <a:lin ang="5400000" scaled="0"/>
                </a:gradFill>
                <a:ea typeface="Segoe UI" pitchFamily="34" charset="0"/>
                <a:cs typeface="Segoe UI" pitchFamily="34" charset="0"/>
              </a:rPr>
              <a:t>Biblioteca</a:t>
            </a:r>
            <a:endParaRPr lang="en-US" dirty="0">
              <a:gradFill>
                <a:gsLst>
                  <a:gs pos="0">
                    <a:schemeClr val="tx1"/>
                  </a:gs>
                  <a:gs pos="100000">
                    <a:schemeClr val="tx1"/>
                  </a:gs>
                </a:gsLst>
                <a:lin ang="5400000" scaled="0"/>
              </a:gradFill>
              <a:ea typeface="Segoe UI" pitchFamily="34" charset="0"/>
              <a:cs typeface="Segoe UI" pitchFamily="34" charset="0"/>
            </a:endParaRPr>
          </a:p>
        </p:txBody>
      </p:sp>
      <p:sp>
        <p:nvSpPr>
          <p:cNvPr id="25" name="Rectangle 24"/>
          <p:cNvSpPr/>
          <p:nvPr/>
        </p:nvSpPr>
        <p:spPr bwMode="auto">
          <a:xfrm>
            <a:off x="9364980" y="2400300"/>
            <a:ext cx="2392680" cy="2024216"/>
          </a:xfrm>
          <a:prstGeom prst="rect">
            <a:avLst/>
          </a:prstGeom>
          <a:noFill/>
          <a:ln w="666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46490" y="5578834"/>
            <a:ext cx="4787501" cy="688044"/>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Servidor</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560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gradFill>
                  <a:gsLst>
                    <a:gs pos="21538">
                      <a:schemeClr val="tx1"/>
                    </a:gs>
                    <a:gs pos="33000">
                      <a:schemeClr val="tx1"/>
                    </a:gs>
                  </a:gsLst>
                  <a:lin ang="5400000" scaled="0"/>
                </a:gradFill>
              </a:rPr>
              <a:t>Desafios de um mundo container</a:t>
            </a:r>
          </a:p>
        </p:txBody>
      </p:sp>
      <p:sp>
        <p:nvSpPr>
          <p:cNvPr id="3" name="Text Placeholder 2"/>
          <p:cNvSpPr>
            <a:spLocks noGrp="1"/>
          </p:cNvSpPr>
          <p:nvPr>
            <p:ph type="body" sz="quarter" idx="10"/>
          </p:nvPr>
        </p:nvSpPr>
        <p:spPr>
          <a:xfrm>
            <a:off x="274639" y="1212849"/>
            <a:ext cx="11887200" cy="5490734"/>
          </a:xfrm>
        </p:spPr>
        <p:txBody>
          <a:bodyPr/>
          <a:lstStyle/>
          <a:p>
            <a:r>
              <a:rPr lang="en-US" dirty="0"/>
              <a:t>Load Balancing</a:t>
            </a:r>
          </a:p>
          <a:p>
            <a:pPr lvl="1"/>
            <a:r>
              <a:rPr lang="en-US" dirty="0"/>
              <a:t>Distribuindo o tráfego entre </a:t>
            </a:r>
            <a:r>
              <a:rPr lang="en-US" dirty="0" err="1"/>
              <a:t>contâiners</a:t>
            </a:r>
            <a:r>
              <a:rPr lang="en-US" dirty="0"/>
              <a:t> em escala</a:t>
            </a:r>
          </a:p>
          <a:p>
            <a:r>
              <a:rPr lang="en-US" dirty="0"/>
              <a:t>Naming e Discovery</a:t>
            </a:r>
          </a:p>
          <a:p>
            <a:pPr lvl="1"/>
            <a:r>
              <a:rPr lang="en-US" dirty="0"/>
              <a:t>Como </a:t>
            </a:r>
            <a:r>
              <a:rPr lang="en-US" dirty="0" err="1"/>
              <a:t>os</a:t>
            </a:r>
            <a:r>
              <a:rPr lang="en-US" dirty="0"/>
              <a:t> </a:t>
            </a:r>
            <a:r>
              <a:rPr lang="en-US" dirty="0" err="1"/>
              <a:t>contâiners</a:t>
            </a:r>
            <a:r>
              <a:rPr lang="en-US" dirty="0"/>
              <a:t> ou grupos se encontram?</a:t>
            </a:r>
          </a:p>
          <a:p>
            <a:r>
              <a:rPr lang="en-US" dirty="0"/>
              <a:t>Logging e Monitoring</a:t>
            </a:r>
          </a:p>
          <a:p>
            <a:pPr lvl="1"/>
            <a:r>
              <a:rPr lang="en-US" dirty="0"/>
              <a:t>Manter o controle do que </a:t>
            </a:r>
            <a:r>
              <a:rPr lang="en-US" dirty="0" err="1"/>
              <a:t>os</a:t>
            </a:r>
            <a:r>
              <a:rPr lang="en-US" dirty="0"/>
              <a:t> </a:t>
            </a:r>
            <a:r>
              <a:rPr lang="en-US" dirty="0" err="1"/>
              <a:t>contâners</a:t>
            </a:r>
            <a:r>
              <a:rPr lang="en-US" dirty="0"/>
              <a:t> estão fazendo</a:t>
            </a:r>
          </a:p>
          <a:p>
            <a:r>
              <a:rPr lang="en-US" dirty="0"/>
              <a:t>Debugging e Introspection</a:t>
            </a:r>
          </a:p>
          <a:p>
            <a:pPr lvl="1"/>
            <a:r>
              <a:rPr lang="en-US" dirty="0"/>
              <a:t>Entre dentro dos containers em </a:t>
            </a:r>
            <a:r>
              <a:rPr lang="en-US" dirty="0" err="1"/>
              <a:t>execução</a:t>
            </a:r>
            <a:endParaRPr lang="en-US" dirty="0"/>
          </a:p>
          <a:p>
            <a:r>
              <a:rPr lang="en-US" dirty="0"/>
              <a:t>Networking</a:t>
            </a:r>
          </a:p>
          <a:p>
            <a:pPr lvl="1"/>
            <a:r>
              <a:rPr lang="en-US" dirty="0"/>
              <a:t>Diferenciando as redes de contêineres das redes host em escala</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546911" y="1976437"/>
            <a:ext cx="11887200" cy="4228850"/>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Self-Healing</a:t>
            </a:r>
          </a:p>
          <a:p>
            <a:r>
              <a:rPr lang="en-US" dirty="0"/>
              <a:t>Dimensionamento horizontal</a:t>
            </a:r>
          </a:p>
          <a:p>
            <a:r>
              <a:rPr lang="en-US" dirty="0"/>
              <a:t>Rollback e Rollouts </a:t>
            </a:r>
            <a:r>
              <a:rPr lang="en-US" dirty="0" err="1"/>
              <a:t>automatizados</a:t>
            </a:r>
            <a:endParaRPr lang="en-US" dirty="0"/>
          </a:p>
          <a:p>
            <a:r>
              <a:rPr lang="en-US" dirty="0"/>
              <a:t>Detecção de serviços e balanceamento de carga</a:t>
            </a:r>
          </a:p>
          <a:p>
            <a:r>
              <a:rPr lang="en-US" dirty="0"/>
              <a:t>Automático </a:t>
            </a:r>
            <a:r>
              <a:rPr lang="en-US" dirty="0" err="1"/>
              <a:t>binpacking</a:t>
            </a:r>
            <a:endParaRPr lang="en-US" dirty="0"/>
          </a:p>
          <a:p>
            <a:r>
              <a:rPr lang="en-US" dirty="0"/>
              <a:t>Orquestração de armazenamento</a:t>
            </a:r>
            <a:br>
              <a:rPr lang="en-US" dirty="0"/>
            </a:br>
            <a:r>
              <a:rPr lang="en-US" dirty="0" err="1"/>
              <a:t>Gerenciamento</a:t>
            </a:r>
            <a:r>
              <a:rPr lang="en-US" dirty="0"/>
              <a:t> de Secrets e </a:t>
            </a:r>
            <a:r>
              <a:rPr lang="en-US" dirty="0" err="1"/>
              <a:t>Configuração</a:t>
            </a:r>
            <a:endParaRPr lang="en-US" dirty="0"/>
          </a:p>
        </p:txBody>
      </p:sp>
      <p:sp>
        <p:nvSpPr>
          <p:cNvPr id="2" name="Title 1">
            <a:extLst>
              <a:ext uri="{FF2B5EF4-FFF2-40B4-BE49-F238E27FC236}">
                <a16:creationId xmlns:a16="http://schemas.microsoft.com/office/drawing/2014/main" id="{D57D3717-6E19-45E2-898E-27F98A2A2652}"/>
              </a:ext>
            </a:extLst>
          </p:cNvPr>
          <p:cNvSpPr>
            <a:spLocks noGrp="1"/>
          </p:cNvSpPr>
          <p:nvPr>
            <p:ph type="title"/>
          </p:nvPr>
        </p:nvSpPr>
        <p:spPr/>
        <p:txBody>
          <a:bodyPr/>
          <a:lstStyle/>
          <a:p>
            <a:r>
              <a:rPr lang="en-US" dirty="0" err="1"/>
              <a:t>Características</a:t>
            </a:r>
            <a:r>
              <a:rPr lang="en-US" dirty="0"/>
              <a:t> do kubernetes</a:t>
            </a:r>
          </a:p>
        </p:txBody>
      </p:sp>
      <p:sp>
        <p:nvSpPr>
          <p:cNvPr id="4" name="Callout: Line 3">
            <a:extLst>
              <a:ext uri="{FF2B5EF4-FFF2-40B4-BE49-F238E27FC236}">
                <a16:creationId xmlns:a16="http://schemas.microsoft.com/office/drawing/2014/main" id="{020D221D-C5B3-4504-92C7-C47C5084A529}"/>
              </a:ext>
            </a:extLst>
          </p:cNvPr>
          <p:cNvSpPr/>
          <p:nvPr/>
        </p:nvSpPr>
        <p:spPr bwMode="auto">
          <a:xfrm>
            <a:off x="8926545" y="4411662"/>
            <a:ext cx="3507566" cy="2438400"/>
          </a:xfrm>
          <a:prstGeom prst="borderCallout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pt-BR" dirty="0"/>
              <a:t>Automaticamente coloca containers com base em seus requisitos de recursos e outras restrições, sem sacrificar a disponibilidade. Misture cargas de trabalho críticas e de melhor esforço a fim de impulsionar a utilização e economizar ainda mais recursos.</a:t>
            </a:r>
            <a:br>
              <a:rPr lang="pt-BR" dirty="0"/>
            </a:br>
            <a:endParaRPr lang="pt-BR"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367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837" y="430948"/>
            <a:ext cx="9304337" cy="5753182"/>
          </a:xfrm>
          <a:prstGeom prst="rect">
            <a:avLst/>
          </a:prstGeom>
        </p:spPr>
      </p:pic>
    </p:spTree>
    <p:extLst>
      <p:ext uri="{BB962C8B-B14F-4D97-AF65-F5344CB8AC3E}">
        <p14:creationId xmlns:p14="http://schemas.microsoft.com/office/powerpoint/2010/main" val="101004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4D5951-0DA7-4B14-8387-5235BD4597F8}"/>
              </a:ext>
            </a:extLst>
          </p:cNvPr>
          <p:cNvSpPr>
            <a:spLocks noGrp="1"/>
          </p:cNvSpPr>
          <p:nvPr>
            <p:ph type="title"/>
          </p:nvPr>
        </p:nvSpPr>
        <p:spPr/>
        <p:txBody>
          <a:bodyPr/>
          <a:lstStyle/>
          <a:p>
            <a:r>
              <a:rPr lang="en-US" dirty="0"/>
              <a:t>Construindo kubernetes no Windows </a:t>
            </a:r>
          </a:p>
        </p:txBody>
      </p:sp>
      <p:sp>
        <p:nvSpPr>
          <p:cNvPr id="5" name="Text Placeholder 4">
            <a:extLst>
              <a:ext uri="{FF2B5EF4-FFF2-40B4-BE49-F238E27FC236}">
                <a16:creationId xmlns:a16="http://schemas.microsoft.com/office/drawing/2014/main" id="{41B1D643-5BC7-49CC-AA07-D99EEC01859A}"/>
              </a:ext>
            </a:extLst>
          </p:cNvPr>
          <p:cNvSpPr>
            <a:spLocks noGrp="1"/>
          </p:cNvSpPr>
          <p:nvPr>
            <p:ph type="body" sz="quarter" idx="10"/>
          </p:nvPr>
        </p:nvSpPr>
        <p:spPr>
          <a:xfrm>
            <a:off x="274702" y="1211287"/>
            <a:ext cx="11888787" cy="5607689"/>
          </a:xfrm>
        </p:spPr>
        <p:txBody>
          <a:bodyPr/>
          <a:lstStyle/>
          <a:p>
            <a:r>
              <a:rPr lang="en-US" dirty="0"/>
              <a:t>#SIG-grupo de trabalho do Windows</a:t>
            </a:r>
          </a:p>
          <a:p>
            <a:pPr lvl="1"/>
            <a:r>
              <a:rPr lang="en-US" dirty="0" err="1"/>
              <a:t>Apprenda</a:t>
            </a:r>
            <a:r>
              <a:rPr lang="en-US" dirty="0"/>
              <a:t>, Google, Microsoft, Red Hat</a:t>
            </a:r>
          </a:p>
          <a:p>
            <a:pPr lvl="1"/>
            <a:r>
              <a:rPr lang="en-US" dirty="0"/>
              <a:t>Kubernetes 1,5 Alpha Release-dezembro 2016</a:t>
            </a:r>
          </a:p>
          <a:p>
            <a:endParaRPr lang="en-US" dirty="0"/>
          </a:p>
          <a:p>
            <a:r>
              <a:rPr lang="en-US" dirty="0"/>
              <a:t>Desde o Alpha inicial</a:t>
            </a:r>
          </a:p>
          <a:p>
            <a:pPr lvl="1"/>
            <a:r>
              <a:rPr lang="en-US" dirty="0"/>
              <a:t>Base built OVS/OVN suporte para Software Defined Network multi-</a:t>
            </a:r>
            <a:r>
              <a:rPr lang="en-US" dirty="0" err="1"/>
              <a:t>plataforma</a:t>
            </a:r>
            <a:endParaRPr lang="en-US" dirty="0"/>
          </a:p>
          <a:p>
            <a:pPr lvl="1"/>
            <a:r>
              <a:rPr lang="en-US" dirty="0" err="1"/>
              <a:t>Integração</a:t>
            </a:r>
            <a:r>
              <a:rPr lang="en-US" dirty="0"/>
              <a:t> com Azure Storage e Azure Networking</a:t>
            </a:r>
          </a:p>
          <a:p>
            <a:pPr lvl="1"/>
            <a:r>
              <a:rPr lang="en-US" dirty="0"/>
              <a:t>Métricas de recursos</a:t>
            </a:r>
          </a:p>
          <a:p>
            <a:pPr lvl="1"/>
            <a:r>
              <a:rPr lang="en-US" dirty="0"/>
              <a:t>CNI </a:t>
            </a:r>
            <a:r>
              <a:rPr lang="en-US" dirty="0" err="1"/>
              <a:t>baseado</a:t>
            </a:r>
            <a:r>
              <a:rPr lang="en-US" dirty="0"/>
              <a:t> em plugins de </a:t>
            </a:r>
            <a:r>
              <a:rPr lang="en-US" dirty="0" err="1"/>
              <a:t>rede</a:t>
            </a:r>
            <a:endParaRPr lang="en-US" dirty="0"/>
          </a:p>
          <a:p>
            <a:pPr lvl="1"/>
            <a:r>
              <a:rPr lang="en-US" dirty="0"/>
              <a:t>E </a:t>
            </a:r>
            <a:r>
              <a:rPr lang="en-US" dirty="0" err="1"/>
              <a:t>mais</a:t>
            </a:r>
            <a:r>
              <a:rPr lang="en-US" dirty="0"/>
              <a:t> </a:t>
            </a:r>
            <a:r>
              <a:rPr lang="en-US" dirty="0" err="1"/>
              <a:t>por</a:t>
            </a:r>
            <a:r>
              <a:rPr lang="en-US" dirty="0"/>
              <a:t> vir</a:t>
            </a:r>
          </a:p>
        </p:txBody>
      </p:sp>
    </p:spTree>
    <p:extLst>
      <p:ext uri="{BB962C8B-B14F-4D97-AF65-F5344CB8AC3E}">
        <p14:creationId xmlns:p14="http://schemas.microsoft.com/office/powerpoint/2010/main" val="95299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br>
              <a:rPr lang="en-US" dirty="0"/>
            </a:br>
            <a:br>
              <a:rPr lang="en-US" dirty="0"/>
            </a:br>
            <a:r>
              <a:rPr lang="en-US" dirty="0"/>
              <a:t>Cargas de trabalho mistas no ACS</a:t>
            </a:r>
          </a:p>
        </p:txBody>
      </p:sp>
    </p:spTree>
    <p:extLst>
      <p:ext uri="{BB962C8B-B14F-4D97-AF65-F5344CB8AC3E}">
        <p14:creationId xmlns:p14="http://schemas.microsoft.com/office/powerpoint/2010/main" val="136566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 y="1744662"/>
            <a:ext cx="11566011" cy="4495800"/>
          </a:xfrm>
          <a:prstGeom prst="rect">
            <a:avLst/>
          </a:prstGeom>
        </p:spPr>
      </p:pic>
      <p:sp>
        <p:nvSpPr>
          <p:cNvPr id="4" name="Title 3"/>
          <p:cNvSpPr>
            <a:spLocks noGrp="1"/>
          </p:cNvSpPr>
          <p:nvPr>
            <p:ph type="title"/>
          </p:nvPr>
        </p:nvSpPr>
        <p:spPr>
          <a:xfrm>
            <a:off x="2332037" y="296862"/>
            <a:ext cx="9525000" cy="1181862"/>
          </a:xfrm>
        </p:spPr>
        <p:txBody>
          <a:bodyPr/>
          <a:lstStyle/>
          <a:p>
            <a:r>
              <a:rPr lang="en-US" dirty="0"/>
              <a:t>Como é que </a:t>
            </a:r>
            <a:r>
              <a:rPr lang="en-US" dirty="0" err="1"/>
              <a:t>funciona</a:t>
            </a:r>
            <a:r>
              <a:rPr lang="en-US" dirty="0"/>
              <a:t>?</a:t>
            </a:r>
          </a:p>
        </p:txBody>
      </p:sp>
      <p:sp>
        <p:nvSpPr>
          <p:cNvPr id="7" name="Rectangle 6">
            <a:extLst>
              <a:ext uri="{FF2B5EF4-FFF2-40B4-BE49-F238E27FC236}">
                <a16:creationId xmlns:a16="http://schemas.microsoft.com/office/drawing/2014/main" id="{4241DE22-BE3A-4F26-99DD-D03CD3D1636E}"/>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8" name="Rectangle 7">
            <a:extLst>
              <a:ext uri="{FF2B5EF4-FFF2-40B4-BE49-F238E27FC236}">
                <a16:creationId xmlns:a16="http://schemas.microsoft.com/office/drawing/2014/main" id="{00B0309D-14A0-4540-AB61-EDA90893785B}"/>
              </a:ext>
            </a:extLst>
          </p:cNvPr>
          <p:cNvSpPr/>
          <p:nvPr/>
        </p:nvSpPr>
        <p:spPr bwMode="auto">
          <a:xfrm>
            <a:off x="971192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Linux</a:t>
            </a:r>
          </a:p>
        </p:txBody>
      </p:sp>
    </p:spTree>
    <p:extLst>
      <p:ext uri="{BB962C8B-B14F-4D97-AF65-F5344CB8AC3E}">
        <p14:creationId xmlns:p14="http://schemas.microsoft.com/office/powerpoint/2010/main" val="189852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 y="1744662"/>
            <a:ext cx="11566011" cy="4495800"/>
          </a:xfrm>
          <a:prstGeom prst="rect">
            <a:avLst/>
          </a:prstGeom>
        </p:spPr>
      </p:pic>
      <p:sp>
        <p:nvSpPr>
          <p:cNvPr id="4" name="Title 3"/>
          <p:cNvSpPr>
            <a:spLocks noGrp="1"/>
          </p:cNvSpPr>
          <p:nvPr>
            <p:ph type="title"/>
          </p:nvPr>
        </p:nvSpPr>
        <p:spPr>
          <a:xfrm>
            <a:off x="2332037" y="296862"/>
            <a:ext cx="9601200" cy="1181862"/>
          </a:xfrm>
        </p:spPr>
        <p:txBody>
          <a:bodyPr/>
          <a:lstStyle/>
          <a:p>
            <a:r>
              <a:rPr lang="en-US" dirty="0"/>
              <a:t>Como é que </a:t>
            </a:r>
            <a:r>
              <a:rPr lang="en-US" dirty="0" err="1"/>
              <a:t>funciona</a:t>
            </a:r>
            <a:r>
              <a:rPr lang="en-US" dirty="0"/>
              <a:t>?</a:t>
            </a:r>
          </a:p>
        </p:txBody>
      </p:sp>
      <p:sp>
        <p:nvSpPr>
          <p:cNvPr id="2" name="Rectangle: Rounded Corners 1">
            <a:extLst>
              <a:ext uri="{FF2B5EF4-FFF2-40B4-BE49-F238E27FC236}">
                <a16:creationId xmlns:a16="http://schemas.microsoft.com/office/drawing/2014/main" id="{5A7954D7-8BCF-4033-B9AB-57D183D29B13}"/>
              </a:ext>
            </a:extLst>
          </p:cNvPr>
          <p:cNvSpPr/>
          <p:nvPr/>
        </p:nvSpPr>
        <p:spPr bwMode="auto">
          <a:xfrm>
            <a:off x="503237" y="3268662"/>
            <a:ext cx="4038600" cy="29718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BDC526B-B5CA-4CC4-8663-B695E1FA02B8}"/>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8" name="Rectangle 7">
            <a:extLst>
              <a:ext uri="{FF2B5EF4-FFF2-40B4-BE49-F238E27FC236}">
                <a16:creationId xmlns:a16="http://schemas.microsoft.com/office/drawing/2014/main" id="{DF84312B-8724-4EAD-8CB8-5096D75C7850}"/>
              </a:ext>
            </a:extLst>
          </p:cNvPr>
          <p:cNvSpPr/>
          <p:nvPr/>
        </p:nvSpPr>
        <p:spPr bwMode="auto">
          <a:xfrm>
            <a:off x="971192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Linux</a:t>
            </a:r>
          </a:p>
        </p:txBody>
      </p:sp>
    </p:spTree>
    <p:extLst>
      <p:ext uri="{BB962C8B-B14F-4D97-AF65-F5344CB8AC3E}">
        <p14:creationId xmlns:p14="http://schemas.microsoft.com/office/powerpoint/2010/main" val="262166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 y="1744662"/>
            <a:ext cx="11566011" cy="4495800"/>
          </a:xfrm>
          <a:prstGeom prst="rect">
            <a:avLst/>
          </a:prstGeom>
        </p:spPr>
      </p:pic>
      <p:sp>
        <p:nvSpPr>
          <p:cNvPr id="4" name="Title 3"/>
          <p:cNvSpPr>
            <a:spLocks noGrp="1"/>
          </p:cNvSpPr>
          <p:nvPr>
            <p:ph type="title"/>
          </p:nvPr>
        </p:nvSpPr>
        <p:spPr>
          <a:xfrm>
            <a:off x="2332037" y="296862"/>
            <a:ext cx="9372600" cy="1181862"/>
          </a:xfrm>
        </p:spPr>
        <p:txBody>
          <a:bodyPr/>
          <a:lstStyle/>
          <a:p>
            <a:r>
              <a:rPr lang="en-US" dirty="0"/>
              <a:t>Como é que </a:t>
            </a:r>
            <a:r>
              <a:rPr lang="en-US" dirty="0" err="1"/>
              <a:t>funciona</a:t>
            </a:r>
            <a:r>
              <a:rPr lang="en-US" dirty="0"/>
              <a:t>?</a:t>
            </a:r>
          </a:p>
        </p:txBody>
      </p:sp>
      <p:sp>
        <p:nvSpPr>
          <p:cNvPr id="2" name="Rectangle: Rounded Corners 1">
            <a:extLst>
              <a:ext uri="{FF2B5EF4-FFF2-40B4-BE49-F238E27FC236}">
                <a16:creationId xmlns:a16="http://schemas.microsoft.com/office/drawing/2014/main" id="{5A7954D7-8BCF-4033-B9AB-57D183D29B13}"/>
              </a:ext>
            </a:extLst>
          </p:cNvPr>
          <p:cNvSpPr/>
          <p:nvPr/>
        </p:nvSpPr>
        <p:spPr bwMode="auto">
          <a:xfrm>
            <a:off x="4999037" y="5478461"/>
            <a:ext cx="1600200" cy="60960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912BF58-BFCA-4A7A-AB3F-1F7DDC6C0C22}"/>
              </a:ext>
            </a:extLst>
          </p:cNvPr>
          <p:cNvSpPr/>
          <p:nvPr/>
        </p:nvSpPr>
        <p:spPr bwMode="auto">
          <a:xfrm>
            <a:off x="8351837" y="5478461"/>
            <a:ext cx="1600200" cy="60960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E7CC6470-96F5-426C-803D-C4971F0AC6FA}"/>
              </a:ext>
            </a:extLst>
          </p:cNvPr>
          <p:cNvCxnSpPr>
            <a:cxnSpLocks/>
            <a:stCxn id="2" idx="0"/>
          </p:cNvCxnSpPr>
          <p:nvPr/>
        </p:nvCxnSpPr>
        <p:spPr>
          <a:xfrm flipH="1" flipV="1">
            <a:off x="4008437" y="4640262"/>
            <a:ext cx="1790700" cy="838199"/>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B65CEC74-203B-4ACE-B24A-C738F21A8E50}"/>
              </a:ext>
            </a:extLst>
          </p:cNvPr>
          <p:cNvCxnSpPr>
            <a:cxnSpLocks/>
            <a:stCxn id="5" idx="0"/>
          </p:cNvCxnSpPr>
          <p:nvPr/>
        </p:nvCxnSpPr>
        <p:spPr>
          <a:xfrm flipH="1" flipV="1">
            <a:off x="4237037" y="4640263"/>
            <a:ext cx="4914900" cy="838198"/>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sp>
        <p:nvSpPr>
          <p:cNvPr id="14" name="Rectangle 13">
            <a:extLst>
              <a:ext uri="{FF2B5EF4-FFF2-40B4-BE49-F238E27FC236}">
                <a16:creationId xmlns:a16="http://schemas.microsoft.com/office/drawing/2014/main" id="{EE69BF94-D8B2-4C57-AECC-DA723EAC229B}"/>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15" name="Rectangle 14">
            <a:extLst>
              <a:ext uri="{FF2B5EF4-FFF2-40B4-BE49-F238E27FC236}">
                <a16:creationId xmlns:a16="http://schemas.microsoft.com/office/drawing/2014/main" id="{696DA8A3-5C31-474D-A481-652DF4028F2F}"/>
              </a:ext>
            </a:extLst>
          </p:cNvPr>
          <p:cNvSpPr/>
          <p:nvPr/>
        </p:nvSpPr>
        <p:spPr bwMode="auto">
          <a:xfrm>
            <a:off x="971192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Linux</a:t>
            </a:r>
          </a:p>
        </p:txBody>
      </p:sp>
    </p:spTree>
    <p:extLst>
      <p:ext uri="{BB962C8B-B14F-4D97-AF65-F5344CB8AC3E}">
        <p14:creationId xmlns:p14="http://schemas.microsoft.com/office/powerpoint/2010/main" val="2150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 y="1744662"/>
            <a:ext cx="11566011" cy="4495800"/>
          </a:xfrm>
          <a:prstGeom prst="rect">
            <a:avLst/>
          </a:prstGeom>
        </p:spPr>
      </p:pic>
      <p:sp>
        <p:nvSpPr>
          <p:cNvPr id="4" name="Title 3"/>
          <p:cNvSpPr>
            <a:spLocks noGrp="1"/>
          </p:cNvSpPr>
          <p:nvPr>
            <p:ph type="title"/>
          </p:nvPr>
        </p:nvSpPr>
        <p:spPr>
          <a:xfrm>
            <a:off x="2332036" y="296862"/>
            <a:ext cx="9631073" cy="1181862"/>
          </a:xfrm>
        </p:spPr>
        <p:txBody>
          <a:bodyPr/>
          <a:lstStyle/>
          <a:p>
            <a:r>
              <a:rPr lang="en-US" dirty="0"/>
              <a:t>Como é que </a:t>
            </a:r>
            <a:r>
              <a:rPr lang="en-US" dirty="0" err="1"/>
              <a:t>funciona</a:t>
            </a:r>
            <a:r>
              <a:rPr lang="en-US" dirty="0"/>
              <a:t>?</a:t>
            </a:r>
          </a:p>
        </p:txBody>
      </p:sp>
      <p:cxnSp>
        <p:nvCxnSpPr>
          <p:cNvPr id="7" name="Straight Arrow Connector 6">
            <a:extLst>
              <a:ext uri="{FF2B5EF4-FFF2-40B4-BE49-F238E27FC236}">
                <a16:creationId xmlns:a16="http://schemas.microsoft.com/office/drawing/2014/main" id="{E7CC6470-96F5-426C-803D-C4971F0AC6FA}"/>
              </a:ext>
            </a:extLst>
          </p:cNvPr>
          <p:cNvCxnSpPr>
            <a:cxnSpLocks/>
          </p:cNvCxnSpPr>
          <p:nvPr/>
        </p:nvCxnSpPr>
        <p:spPr>
          <a:xfrm flipV="1">
            <a:off x="3856037" y="2697924"/>
            <a:ext cx="1219200" cy="1968600"/>
          </a:xfrm>
          <a:prstGeom prst="straightConnector1">
            <a:avLst/>
          </a:prstGeom>
          <a:ln w="38100">
            <a:headEnd type="none"/>
            <a:tailEnd type="triangle"/>
          </a:ln>
        </p:spPr>
        <p:style>
          <a:lnRef idx="1">
            <a:schemeClr val="accent4"/>
          </a:lnRef>
          <a:fillRef idx="0">
            <a:schemeClr val="accent4"/>
          </a:fillRef>
          <a:effectRef idx="0">
            <a:schemeClr val="accent4"/>
          </a:effectRef>
          <a:fontRef idx="minor">
            <a:schemeClr val="tx1"/>
          </a:fontRef>
        </p:style>
      </p:cxnSp>
      <p:pic>
        <p:nvPicPr>
          <p:cNvPr id="15" name="Picture 14">
            <a:extLst>
              <a:ext uri="{FF2B5EF4-FFF2-40B4-BE49-F238E27FC236}">
                <a16:creationId xmlns:a16="http://schemas.microsoft.com/office/drawing/2014/main" id="{CE02058D-EEEA-4F60-A078-07AF16874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167" y="4255543"/>
            <a:ext cx="939030" cy="778767"/>
          </a:xfrm>
          <a:prstGeom prst="rect">
            <a:avLst/>
          </a:prstGeom>
        </p:spPr>
      </p:pic>
      <p:pic>
        <p:nvPicPr>
          <p:cNvPr id="16" name="Picture 15">
            <a:extLst>
              <a:ext uri="{FF2B5EF4-FFF2-40B4-BE49-F238E27FC236}">
                <a16:creationId xmlns:a16="http://schemas.microsoft.com/office/drawing/2014/main" id="{D7CE35ED-FA34-4825-8CA8-4D93DA0D0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4237" y="4255543"/>
            <a:ext cx="944893" cy="778767"/>
          </a:xfrm>
          <a:prstGeom prst="rect">
            <a:avLst/>
          </a:prstGeom>
        </p:spPr>
      </p:pic>
      <p:sp>
        <p:nvSpPr>
          <p:cNvPr id="17" name="Rectangle 16">
            <a:extLst>
              <a:ext uri="{FF2B5EF4-FFF2-40B4-BE49-F238E27FC236}">
                <a16:creationId xmlns:a16="http://schemas.microsoft.com/office/drawing/2014/main" id="{C6E00301-2320-4A40-8E12-3BB5275270CE}"/>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19" name="Rectangle 18">
            <a:extLst>
              <a:ext uri="{FF2B5EF4-FFF2-40B4-BE49-F238E27FC236}">
                <a16:creationId xmlns:a16="http://schemas.microsoft.com/office/drawing/2014/main" id="{AA9FE356-8F67-4E97-8A83-044F5F5E45C5}"/>
              </a:ext>
            </a:extLst>
          </p:cNvPr>
          <p:cNvSpPr/>
          <p:nvPr/>
        </p:nvSpPr>
        <p:spPr bwMode="auto">
          <a:xfrm>
            <a:off x="499903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do Windows</a:t>
            </a:r>
          </a:p>
        </p:txBody>
      </p:sp>
      <p:sp>
        <p:nvSpPr>
          <p:cNvPr id="20" name="Rectangle 19">
            <a:extLst>
              <a:ext uri="{FF2B5EF4-FFF2-40B4-BE49-F238E27FC236}">
                <a16:creationId xmlns:a16="http://schemas.microsoft.com/office/drawing/2014/main" id="{045E0CD7-6672-4331-9D3D-DFE11C95C880}"/>
              </a:ext>
            </a:extLst>
          </p:cNvPr>
          <p:cNvSpPr/>
          <p:nvPr/>
        </p:nvSpPr>
        <p:spPr bwMode="auto">
          <a:xfrm>
            <a:off x="9711927" y="3802062"/>
            <a:ext cx="1752600" cy="609600"/>
          </a:xfrm>
          <a:prstGeom prst="rect">
            <a:avLst/>
          </a:prstGeom>
          <a:ln>
            <a:noFill/>
            <a:headEnd type="none" w="med" len="med"/>
            <a:tailEnd type="none" w="med" len="med"/>
          </a:ln>
          <a:effectLst/>
        </p:spPr>
        <p:style>
          <a:lnRef idx="1">
            <a:schemeClr val="accent2"/>
          </a:lnRef>
          <a:fillRef idx="1001">
            <a:schemeClr val="lt1"/>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Nó Linux</a:t>
            </a:r>
          </a:p>
        </p:txBody>
      </p:sp>
      <p:sp>
        <p:nvSpPr>
          <p:cNvPr id="21" name="Rectangle: Rounded Corners 20">
            <a:extLst>
              <a:ext uri="{FF2B5EF4-FFF2-40B4-BE49-F238E27FC236}">
                <a16:creationId xmlns:a16="http://schemas.microsoft.com/office/drawing/2014/main" id="{D1E5A685-9131-41D7-A019-BEB6BB5415D3}"/>
              </a:ext>
            </a:extLst>
          </p:cNvPr>
          <p:cNvSpPr/>
          <p:nvPr/>
        </p:nvSpPr>
        <p:spPr bwMode="auto">
          <a:xfrm>
            <a:off x="4694237" y="2240539"/>
            <a:ext cx="7162800" cy="4573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971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Arrow: Right 248">
            <a:extLst>
              <a:ext uri="{FF2B5EF4-FFF2-40B4-BE49-F238E27FC236}">
                <a16:creationId xmlns:a16="http://schemas.microsoft.com/office/drawing/2014/main" id="{27353012-433B-45E0-AA12-EE6058B49DBD}"/>
              </a:ext>
            </a:extLst>
          </p:cNvPr>
          <p:cNvSpPr/>
          <p:nvPr/>
        </p:nvSpPr>
        <p:spPr bwMode="auto">
          <a:xfrm>
            <a:off x="2080891" y="2421701"/>
            <a:ext cx="4138593" cy="2587707"/>
          </a:xfrm>
          <a:prstGeom prst="rightArrow">
            <a:avLst>
              <a:gd name="adj1" fmla="val 50000"/>
              <a:gd name="adj2" fmla="val 38916"/>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93B07DD3-39D2-4342-9FC2-374ED2C2324A}"/>
              </a:ext>
            </a:extLst>
          </p:cNvPr>
          <p:cNvSpPr/>
          <p:nvPr/>
        </p:nvSpPr>
        <p:spPr bwMode="auto">
          <a:xfrm>
            <a:off x="0" y="0"/>
            <a:ext cx="4846651" cy="699452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7" name="Picture 186">
            <a:extLst>
              <a:ext uri="{FF2B5EF4-FFF2-40B4-BE49-F238E27FC236}">
                <a16:creationId xmlns:a16="http://schemas.microsoft.com/office/drawing/2014/main" id="{681020DD-F646-450B-8A73-86F3FA2898C8}"/>
              </a:ext>
            </a:extLst>
          </p:cNvPr>
          <p:cNvPicPr>
            <a:picLocks noChangeAspect="1"/>
          </p:cNvPicPr>
          <p:nvPr/>
        </p:nvPicPr>
        <p:blipFill>
          <a:blip r:embed="rId3"/>
          <a:stretch>
            <a:fillRect/>
          </a:stretch>
        </p:blipFill>
        <p:spPr>
          <a:xfrm>
            <a:off x="886609" y="2276007"/>
            <a:ext cx="3073432" cy="2602107"/>
          </a:xfrm>
          <a:prstGeom prst="rect">
            <a:avLst/>
          </a:prstGeom>
        </p:spPr>
      </p:pic>
      <p:sp>
        <p:nvSpPr>
          <p:cNvPr id="257" name="Title 1">
            <a:extLst>
              <a:ext uri="{FF2B5EF4-FFF2-40B4-BE49-F238E27FC236}">
                <a16:creationId xmlns:a16="http://schemas.microsoft.com/office/drawing/2014/main" id="{02EA7CED-A196-4683-904B-351B5C94629F}"/>
              </a:ext>
            </a:extLst>
          </p:cNvPr>
          <p:cNvSpPr>
            <a:spLocks noGrp="1"/>
          </p:cNvSpPr>
          <p:nvPr>
            <p:ph type="title"/>
          </p:nvPr>
        </p:nvSpPr>
        <p:spPr>
          <a:xfrm>
            <a:off x="274702" y="223085"/>
            <a:ext cx="11889564" cy="917575"/>
          </a:xfrm>
        </p:spPr>
        <p:txBody>
          <a:bodyPr/>
          <a:lstStyle/>
          <a:p>
            <a:endParaRPr lang="en-US" sz="4000" dirty="0"/>
          </a:p>
        </p:txBody>
      </p:sp>
      <p:pic>
        <p:nvPicPr>
          <p:cNvPr id="3" name="Picture 2">
            <a:extLst>
              <a:ext uri="{FF2B5EF4-FFF2-40B4-BE49-F238E27FC236}">
                <a16:creationId xmlns:a16="http://schemas.microsoft.com/office/drawing/2014/main" id="{B6E9DB97-AF44-4186-9D3E-97A38A149BE3}"/>
              </a:ext>
            </a:extLst>
          </p:cNvPr>
          <p:cNvPicPr>
            <a:picLocks noChangeAspect="1"/>
          </p:cNvPicPr>
          <p:nvPr/>
        </p:nvPicPr>
        <p:blipFill>
          <a:blip r:embed="rId4"/>
          <a:stretch>
            <a:fillRect/>
          </a:stretch>
        </p:blipFill>
        <p:spPr>
          <a:xfrm>
            <a:off x="6401115" y="1577043"/>
            <a:ext cx="5436218" cy="3696160"/>
          </a:xfrm>
          <a:prstGeom prst="rect">
            <a:avLst/>
          </a:prstGeom>
        </p:spPr>
      </p:pic>
    </p:spTree>
    <p:extLst>
      <p:ext uri="{BB962C8B-B14F-4D97-AF65-F5344CB8AC3E}">
        <p14:creationId xmlns:p14="http://schemas.microsoft.com/office/powerpoint/2010/main" val="3828899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6="http://schemas.microsoft.com/office/drawing/2014/main" xmlns:p14="http://schemas.microsoft.com/office/powerpoint/2010/main"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p:nvPr/>
        </p:nvSpPr>
        <p:spPr>
          <a:xfrm>
            <a:off x="0" y="0"/>
            <a:ext cx="12425455" cy="5830870"/>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346" name="Shape 346"/>
          <p:cNvGrpSpPr/>
          <p:nvPr/>
        </p:nvGrpSpPr>
        <p:grpSpPr>
          <a:xfrm>
            <a:off x="3060199" y="3130710"/>
            <a:ext cx="1747099" cy="2701626"/>
            <a:chOff x="431118" y="3130710"/>
            <a:chExt cx="1747099" cy="2701626"/>
          </a:xfrm>
        </p:grpSpPr>
        <p:grpSp>
          <p:nvGrpSpPr>
            <p:cNvPr id="347" name="Shape 347"/>
            <p:cNvGrpSpPr/>
            <p:nvPr/>
          </p:nvGrpSpPr>
          <p:grpSpPr>
            <a:xfrm>
              <a:off x="985528" y="3130710"/>
              <a:ext cx="1192690" cy="2701626"/>
              <a:chOff x="86320" y="3813969"/>
              <a:chExt cx="822781" cy="1863725"/>
            </a:xfrm>
          </p:grpSpPr>
          <p:sp>
            <p:nvSpPr>
              <p:cNvPr id="348" name="Shape 348"/>
              <p:cNvSpPr/>
              <p:nvPr/>
            </p:nvSpPr>
            <p:spPr>
              <a:xfrm>
                <a:off x="426029" y="4166144"/>
                <a:ext cx="143362" cy="1511549"/>
              </a:xfrm>
              <a:custGeom>
                <a:avLst/>
                <a:gdLst/>
                <a:ahLst/>
                <a:cxnLst/>
                <a:rect l="0" t="0" r="0" b="0"/>
                <a:pathLst>
                  <a:path w="120000" h="120000" extrusionOk="0">
                    <a:moveTo>
                      <a:pt x="57391" y="0"/>
                    </a:moveTo>
                    <a:lnTo>
                      <a:pt x="0" y="120000"/>
                    </a:lnTo>
                    <a:lnTo>
                      <a:pt x="120000" y="120000"/>
                    </a:lnTo>
                    <a:lnTo>
                      <a:pt x="57391"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49" name="Shape 349"/>
              <p:cNvSpPr/>
              <p:nvPr/>
            </p:nvSpPr>
            <p:spPr>
              <a:xfrm>
                <a:off x="86320" y="3813969"/>
                <a:ext cx="822781" cy="1511549"/>
              </a:xfrm>
              <a:custGeom>
                <a:avLst/>
                <a:gdLst/>
                <a:ahLst/>
                <a:cxnLst/>
                <a:rect l="0" t="0" r="0" b="0"/>
                <a:pathLst>
                  <a:path w="120000" h="120000" extrusionOk="0">
                    <a:moveTo>
                      <a:pt x="59545" y="0"/>
                    </a:moveTo>
                    <a:lnTo>
                      <a:pt x="0" y="120000"/>
                    </a:lnTo>
                    <a:lnTo>
                      <a:pt x="120000" y="120000"/>
                    </a:lnTo>
                    <a:lnTo>
                      <a:pt x="59545" y="0"/>
                    </a:lnTo>
                    <a:close/>
                  </a:path>
                </a:pathLst>
              </a:custGeom>
              <a:solidFill>
                <a:srgbClr val="BAD80A"/>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50" name="Shape 350"/>
              <p:cNvSpPr/>
              <p:nvPr/>
            </p:nvSpPr>
            <p:spPr>
              <a:xfrm>
                <a:off x="438495" y="4166144"/>
                <a:ext cx="109081" cy="1165607"/>
              </a:xfrm>
              <a:custGeom>
                <a:avLst/>
                <a:gdLst/>
                <a:ahLst/>
                <a:cxnLst/>
                <a:rect l="0" t="0" r="0" b="0"/>
                <a:pathLst>
                  <a:path w="120000" h="120000" extrusionOk="0">
                    <a:moveTo>
                      <a:pt x="61714" y="0"/>
                    </a:moveTo>
                    <a:lnTo>
                      <a:pt x="0" y="120000"/>
                    </a:lnTo>
                    <a:lnTo>
                      <a:pt x="120000" y="120000"/>
                    </a:lnTo>
                    <a:lnTo>
                      <a:pt x="61714"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51" name="Shape 351"/>
              <p:cNvSpPr/>
              <p:nvPr/>
            </p:nvSpPr>
            <p:spPr>
              <a:xfrm>
                <a:off x="235916" y="4985808"/>
                <a:ext cx="258678" cy="255561"/>
              </a:xfrm>
              <a:custGeom>
                <a:avLst/>
                <a:gdLst/>
                <a:ahLst/>
                <a:cxnLst/>
                <a:rect l="0" t="0" r="0" b="0"/>
                <a:pathLst>
                  <a:path w="120000" h="120000" extrusionOk="0">
                    <a:moveTo>
                      <a:pt x="0" y="0"/>
                    </a:moveTo>
                    <a:lnTo>
                      <a:pt x="101204" y="120000"/>
                    </a:lnTo>
                    <a:lnTo>
                      <a:pt x="119999" y="100975"/>
                    </a:lnTo>
                    <a:lnTo>
                      <a:pt x="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52" name="Shape 352"/>
              <p:cNvSpPr/>
              <p:nvPr/>
            </p:nvSpPr>
            <p:spPr>
              <a:xfrm>
                <a:off x="282665" y="4680382"/>
                <a:ext cx="224394" cy="224394"/>
              </a:xfrm>
              <a:custGeom>
                <a:avLst/>
                <a:gdLst/>
                <a:ahLst/>
                <a:cxnLst/>
                <a:rect l="0" t="0" r="0" b="0"/>
                <a:pathLst>
                  <a:path w="120000" h="120000" extrusionOk="0">
                    <a:moveTo>
                      <a:pt x="0" y="0"/>
                    </a:moveTo>
                    <a:lnTo>
                      <a:pt x="98333" y="120000"/>
                    </a:lnTo>
                    <a:lnTo>
                      <a:pt x="120000" y="98333"/>
                    </a:lnTo>
                    <a:lnTo>
                      <a:pt x="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53" name="Shape 353"/>
              <p:cNvSpPr/>
              <p:nvPr/>
            </p:nvSpPr>
            <p:spPr>
              <a:xfrm>
                <a:off x="338764" y="4490271"/>
                <a:ext cx="168295" cy="190113"/>
              </a:xfrm>
              <a:custGeom>
                <a:avLst/>
                <a:gdLst/>
                <a:ahLst/>
                <a:cxnLst/>
                <a:rect l="0" t="0" r="0" b="0"/>
                <a:pathLst>
                  <a:path w="120000" h="120000" extrusionOk="0">
                    <a:moveTo>
                      <a:pt x="0" y="0"/>
                    </a:moveTo>
                    <a:lnTo>
                      <a:pt x="100000" y="120000"/>
                    </a:lnTo>
                    <a:lnTo>
                      <a:pt x="120000" y="86557"/>
                    </a:lnTo>
                    <a:lnTo>
                      <a:pt x="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54" name="Shape 354"/>
              <p:cNvSpPr/>
              <p:nvPr/>
            </p:nvSpPr>
            <p:spPr>
              <a:xfrm>
                <a:off x="494595" y="4889194"/>
                <a:ext cx="258678" cy="258678"/>
              </a:xfrm>
              <a:custGeom>
                <a:avLst/>
                <a:gdLst/>
                <a:ahLst/>
                <a:cxnLst/>
                <a:rect l="0" t="0" r="0" b="0"/>
                <a:pathLst>
                  <a:path w="120000" h="120000" extrusionOk="0">
                    <a:moveTo>
                      <a:pt x="119999" y="0"/>
                    </a:moveTo>
                    <a:lnTo>
                      <a:pt x="18795" y="119999"/>
                    </a:lnTo>
                    <a:lnTo>
                      <a:pt x="0" y="101204"/>
                    </a:lnTo>
                    <a:lnTo>
                      <a:pt x="119999"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55" name="Shape 355"/>
              <p:cNvSpPr/>
              <p:nvPr/>
            </p:nvSpPr>
            <p:spPr>
              <a:xfrm>
                <a:off x="479010" y="4733366"/>
                <a:ext cx="224394" cy="230627"/>
              </a:xfrm>
              <a:custGeom>
                <a:avLst/>
                <a:gdLst/>
                <a:ahLst/>
                <a:cxnLst/>
                <a:rect l="0" t="0" r="0" b="0"/>
                <a:pathLst>
                  <a:path w="120000" h="120000" extrusionOk="0">
                    <a:moveTo>
                      <a:pt x="120000" y="0"/>
                    </a:moveTo>
                    <a:lnTo>
                      <a:pt x="23333" y="120000"/>
                    </a:lnTo>
                    <a:lnTo>
                      <a:pt x="0" y="95675"/>
                    </a:lnTo>
                    <a:lnTo>
                      <a:pt x="12000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56" name="Shape 356"/>
              <p:cNvSpPr/>
              <p:nvPr/>
            </p:nvSpPr>
            <p:spPr>
              <a:xfrm>
                <a:off x="494595" y="4409239"/>
                <a:ext cx="102849" cy="137130"/>
              </a:xfrm>
              <a:custGeom>
                <a:avLst/>
                <a:gdLst/>
                <a:ahLst/>
                <a:cxnLst/>
                <a:rect l="0" t="0" r="0" b="0"/>
                <a:pathLst>
                  <a:path w="120000" h="120000" extrusionOk="0">
                    <a:moveTo>
                      <a:pt x="120000" y="0"/>
                    </a:moveTo>
                    <a:lnTo>
                      <a:pt x="14545" y="120000"/>
                    </a:lnTo>
                    <a:lnTo>
                      <a:pt x="0" y="70909"/>
                    </a:lnTo>
                    <a:lnTo>
                      <a:pt x="120000" y="0"/>
                    </a:lnTo>
                    <a:close/>
                  </a:path>
                </a:pathLst>
              </a:custGeom>
              <a:solidFill>
                <a:srgbClr val="613D3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sp>
          <p:nvSpPr>
            <p:cNvPr id="357" name="Shape 357"/>
            <p:cNvSpPr/>
            <p:nvPr/>
          </p:nvSpPr>
          <p:spPr>
            <a:xfrm>
              <a:off x="431118" y="4077748"/>
              <a:ext cx="959939" cy="1754587"/>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grpSp>
        <p:nvGrpSpPr>
          <p:cNvPr id="358" name="Shape 358"/>
          <p:cNvGrpSpPr/>
          <p:nvPr/>
        </p:nvGrpSpPr>
        <p:grpSpPr>
          <a:xfrm>
            <a:off x="5755716" y="3384896"/>
            <a:ext cx="6669739" cy="2447440"/>
            <a:chOff x="5755716" y="3384896"/>
            <a:chExt cx="6669739" cy="2447440"/>
          </a:xfrm>
        </p:grpSpPr>
        <p:grpSp>
          <p:nvGrpSpPr>
            <p:cNvPr id="359" name="Shape 359"/>
            <p:cNvGrpSpPr/>
            <p:nvPr/>
          </p:nvGrpSpPr>
          <p:grpSpPr>
            <a:xfrm>
              <a:off x="5772729" y="3384896"/>
              <a:ext cx="1203179" cy="2447439"/>
              <a:chOff x="4286250" y="4049712"/>
              <a:chExt cx="325438" cy="661987"/>
            </a:xfrm>
          </p:grpSpPr>
          <p:sp>
            <p:nvSpPr>
              <p:cNvPr id="360" name="Shape 360"/>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61" name="Shape 361"/>
              <p:cNvSpPr/>
              <p:nvPr/>
            </p:nvSpPr>
            <p:spPr>
              <a:xfrm>
                <a:off x="4418012" y="4087812"/>
                <a:ext cx="61913" cy="623887"/>
              </a:xfrm>
              <a:custGeom>
                <a:avLst/>
                <a:gdLst/>
                <a:ahLst/>
                <a:cxnLst/>
                <a:rect l="0" t="0" r="0" b="0"/>
                <a:pathLst>
                  <a:path w="120000" h="120000" extrusionOk="0">
                    <a:moveTo>
                      <a:pt x="0" y="120000"/>
                    </a:moveTo>
                    <a:lnTo>
                      <a:pt x="58461" y="0"/>
                    </a:lnTo>
                    <a:lnTo>
                      <a:pt x="120000" y="120000"/>
                    </a:lnTo>
                    <a:lnTo>
                      <a:pt x="0"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62" name="Shape 362"/>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63" name="Shape 363"/>
              <p:cNvSpPr/>
              <p:nvPr/>
            </p:nvSpPr>
            <p:spPr>
              <a:xfrm>
                <a:off x="4333875" y="4432300"/>
                <a:ext cx="114300" cy="131763"/>
              </a:xfrm>
              <a:custGeom>
                <a:avLst/>
                <a:gdLst/>
                <a:ahLst/>
                <a:cxnLst/>
                <a:rect l="0" t="0" r="0" b="0"/>
                <a:pathLst>
                  <a:path w="120000" h="120000" extrusionOk="0">
                    <a:moveTo>
                      <a:pt x="120000" y="119999"/>
                    </a:moveTo>
                    <a:lnTo>
                      <a:pt x="0" y="0"/>
                    </a:lnTo>
                    <a:lnTo>
                      <a:pt x="120000" y="88192"/>
                    </a:lnTo>
                    <a:lnTo>
                      <a:pt x="120000" y="119999"/>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64" name="Shape 364"/>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65" name="Shape 365"/>
              <p:cNvSpPr/>
              <p:nvPr/>
            </p:nvSpPr>
            <p:spPr>
              <a:xfrm>
                <a:off x="4359275" y="4325937"/>
                <a:ext cx="93663" cy="106362"/>
              </a:xfrm>
              <a:custGeom>
                <a:avLst/>
                <a:gdLst/>
                <a:ahLst/>
                <a:cxnLst/>
                <a:rect l="0" t="0" r="0" b="0"/>
                <a:pathLst>
                  <a:path w="120000" h="120000" extrusionOk="0">
                    <a:moveTo>
                      <a:pt x="113898" y="120000"/>
                    </a:moveTo>
                    <a:lnTo>
                      <a:pt x="0" y="0"/>
                    </a:lnTo>
                    <a:lnTo>
                      <a:pt x="120000" y="80597"/>
                    </a:lnTo>
                    <a:lnTo>
                      <a:pt x="113898"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66" name="Shape 366"/>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67" name="Shape 367"/>
              <p:cNvSpPr/>
              <p:nvPr/>
            </p:nvSpPr>
            <p:spPr>
              <a:xfrm>
                <a:off x="4389437" y="4256087"/>
                <a:ext cx="66674" cy="76199"/>
              </a:xfrm>
              <a:custGeom>
                <a:avLst/>
                <a:gdLst/>
                <a:ahLst/>
                <a:cxnLst/>
                <a:rect l="0" t="0" r="0" b="0"/>
                <a:pathLst>
                  <a:path w="120000" h="120000" extrusionOk="0">
                    <a:moveTo>
                      <a:pt x="105714" y="120000"/>
                    </a:moveTo>
                    <a:lnTo>
                      <a:pt x="0" y="0"/>
                    </a:lnTo>
                    <a:lnTo>
                      <a:pt x="120000" y="77500"/>
                    </a:lnTo>
                    <a:lnTo>
                      <a:pt x="105714"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68" name="Shape 368"/>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69" name="Shape 369"/>
              <p:cNvSpPr/>
              <p:nvPr/>
            </p:nvSpPr>
            <p:spPr>
              <a:xfrm>
                <a:off x="4456112" y="4391025"/>
                <a:ext cx="117474" cy="131763"/>
              </a:xfrm>
              <a:custGeom>
                <a:avLst/>
                <a:gdLst/>
                <a:ahLst/>
                <a:cxnLst/>
                <a:rect l="0" t="0" r="0" b="0"/>
                <a:pathLst>
                  <a:path w="120000" h="120000" extrusionOk="0">
                    <a:moveTo>
                      <a:pt x="0" y="119999"/>
                    </a:moveTo>
                    <a:lnTo>
                      <a:pt x="120000" y="0"/>
                    </a:lnTo>
                    <a:lnTo>
                      <a:pt x="0" y="88192"/>
                    </a:lnTo>
                    <a:lnTo>
                      <a:pt x="0" y="119999"/>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0" name="Shape 370"/>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1" name="Shape 371"/>
              <p:cNvSpPr/>
              <p:nvPr/>
            </p:nvSpPr>
            <p:spPr>
              <a:xfrm>
                <a:off x="4452937" y="4291012"/>
                <a:ext cx="96838" cy="103188"/>
              </a:xfrm>
              <a:custGeom>
                <a:avLst/>
                <a:gdLst/>
                <a:ahLst/>
                <a:cxnLst/>
                <a:rect l="0" t="0" r="0" b="0"/>
                <a:pathLst>
                  <a:path w="120000" h="120000" extrusionOk="0">
                    <a:moveTo>
                      <a:pt x="3934" y="120000"/>
                    </a:moveTo>
                    <a:lnTo>
                      <a:pt x="120000" y="0"/>
                    </a:lnTo>
                    <a:lnTo>
                      <a:pt x="0" y="84923"/>
                    </a:lnTo>
                    <a:lnTo>
                      <a:pt x="3934"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2" name="Shape 372"/>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3" name="Shape 373"/>
              <p:cNvSpPr/>
              <p:nvPr/>
            </p:nvSpPr>
            <p:spPr>
              <a:xfrm>
                <a:off x="4445000" y="4217987"/>
                <a:ext cx="49212" cy="52388"/>
              </a:xfrm>
              <a:custGeom>
                <a:avLst/>
                <a:gdLst/>
                <a:ahLst/>
                <a:cxnLst/>
                <a:rect l="0" t="0" r="0" b="0"/>
                <a:pathLst>
                  <a:path w="120000" h="120000" extrusionOk="0">
                    <a:moveTo>
                      <a:pt x="27096" y="120000"/>
                    </a:moveTo>
                    <a:lnTo>
                      <a:pt x="120000" y="0"/>
                    </a:lnTo>
                    <a:lnTo>
                      <a:pt x="0" y="65454"/>
                    </a:lnTo>
                    <a:lnTo>
                      <a:pt x="27096" y="12000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4" name="Shape 374"/>
              <p:cNvSpPr/>
              <p:nvPr/>
            </p:nvSpPr>
            <p:spPr>
              <a:xfrm>
                <a:off x="4286250" y="4049712"/>
                <a:ext cx="325438" cy="531812"/>
              </a:xfrm>
              <a:custGeom>
                <a:avLst/>
                <a:gdLst/>
                <a:ahLst/>
                <a:cxnLst/>
                <a:rect l="0" t="0" r="0" b="0"/>
                <a:pathLst>
                  <a:path w="120000" h="120000" extrusionOk="0">
                    <a:moveTo>
                      <a:pt x="60000" y="0"/>
                    </a:moveTo>
                    <a:cubicBezTo>
                      <a:pt x="60000" y="0"/>
                      <a:pt x="0" y="54545"/>
                      <a:pt x="0" y="83376"/>
                    </a:cubicBezTo>
                    <a:cubicBezTo>
                      <a:pt x="0" y="102077"/>
                      <a:pt x="22978" y="116883"/>
                      <a:pt x="51063" y="120000"/>
                    </a:cubicBezTo>
                    <a:cubicBezTo>
                      <a:pt x="52340" y="110649"/>
                      <a:pt x="52340" y="110649"/>
                      <a:pt x="52340" y="110649"/>
                    </a:cubicBezTo>
                    <a:cubicBezTo>
                      <a:pt x="17872" y="86493"/>
                      <a:pt x="17872" y="86493"/>
                      <a:pt x="17872" y="86493"/>
                    </a:cubicBezTo>
                    <a:cubicBezTo>
                      <a:pt x="52340" y="104415"/>
                      <a:pt x="52340" y="104415"/>
                      <a:pt x="52340" y="104415"/>
                    </a:cubicBezTo>
                    <a:cubicBezTo>
                      <a:pt x="54893" y="81818"/>
                      <a:pt x="54893" y="81818"/>
                      <a:pt x="54893" y="81818"/>
                    </a:cubicBezTo>
                    <a:cubicBezTo>
                      <a:pt x="26808" y="62337"/>
                      <a:pt x="26808" y="62337"/>
                      <a:pt x="26808" y="62337"/>
                    </a:cubicBezTo>
                    <a:cubicBezTo>
                      <a:pt x="54893" y="75584"/>
                      <a:pt x="54893" y="75584"/>
                      <a:pt x="54893" y="75584"/>
                    </a:cubicBezTo>
                    <a:cubicBezTo>
                      <a:pt x="56170" y="60779"/>
                      <a:pt x="56170" y="60779"/>
                      <a:pt x="56170" y="60779"/>
                    </a:cubicBezTo>
                    <a:cubicBezTo>
                      <a:pt x="38297" y="46753"/>
                      <a:pt x="38297" y="46753"/>
                      <a:pt x="38297" y="46753"/>
                    </a:cubicBezTo>
                    <a:cubicBezTo>
                      <a:pt x="56170" y="55324"/>
                      <a:pt x="56170" y="55324"/>
                      <a:pt x="56170" y="55324"/>
                    </a:cubicBezTo>
                    <a:cubicBezTo>
                      <a:pt x="60000" y="8571"/>
                      <a:pt x="60000" y="8571"/>
                      <a:pt x="60000" y="8571"/>
                    </a:cubicBezTo>
                    <a:cubicBezTo>
                      <a:pt x="62553" y="42857"/>
                      <a:pt x="62553" y="42857"/>
                      <a:pt x="62553" y="42857"/>
                    </a:cubicBezTo>
                    <a:cubicBezTo>
                      <a:pt x="76595" y="38181"/>
                      <a:pt x="76595" y="38181"/>
                      <a:pt x="76595" y="38181"/>
                    </a:cubicBezTo>
                    <a:cubicBezTo>
                      <a:pt x="63829" y="49870"/>
                      <a:pt x="63829" y="49870"/>
                      <a:pt x="63829" y="49870"/>
                    </a:cubicBezTo>
                    <a:cubicBezTo>
                      <a:pt x="65106" y="69350"/>
                      <a:pt x="65106" y="69350"/>
                      <a:pt x="65106" y="69350"/>
                    </a:cubicBezTo>
                    <a:cubicBezTo>
                      <a:pt x="97021" y="54545"/>
                      <a:pt x="97021" y="54545"/>
                      <a:pt x="97021" y="54545"/>
                    </a:cubicBezTo>
                    <a:cubicBezTo>
                      <a:pt x="65106" y="76363"/>
                      <a:pt x="65106" y="76363"/>
                      <a:pt x="65106" y="76363"/>
                    </a:cubicBezTo>
                    <a:cubicBezTo>
                      <a:pt x="67659" y="96623"/>
                      <a:pt x="67659" y="96623"/>
                      <a:pt x="67659" y="96623"/>
                    </a:cubicBezTo>
                    <a:cubicBezTo>
                      <a:pt x="105957" y="77142"/>
                      <a:pt x="105957" y="77142"/>
                      <a:pt x="105957" y="77142"/>
                    </a:cubicBezTo>
                    <a:cubicBezTo>
                      <a:pt x="67659" y="103636"/>
                      <a:pt x="67659" y="103636"/>
                      <a:pt x="67659" y="103636"/>
                    </a:cubicBezTo>
                    <a:cubicBezTo>
                      <a:pt x="68936" y="120000"/>
                      <a:pt x="68936" y="120000"/>
                      <a:pt x="68936" y="120000"/>
                    </a:cubicBezTo>
                    <a:cubicBezTo>
                      <a:pt x="98297" y="116883"/>
                      <a:pt x="120000" y="102077"/>
                      <a:pt x="120000" y="83376"/>
                    </a:cubicBezTo>
                    <a:cubicBezTo>
                      <a:pt x="120000" y="54545"/>
                      <a:pt x="60000" y="0"/>
                      <a:pt x="60000" y="0"/>
                    </a:cubicBezTo>
                  </a:path>
                </a:pathLst>
              </a:custGeom>
              <a:solidFill>
                <a:srgbClr val="BAD80A"/>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5" name="Shape 375"/>
              <p:cNvSpPr/>
              <p:nvPr/>
            </p:nvSpPr>
            <p:spPr>
              <a:xfrm>
                <a:off x="4424362" y="4087812"/>
                <a:ext cx="49212" cy="493713"/>
              </a:xfrm>
              <a:custGeom>
                <a:avLst/>
                <a:gdLst/>
                <a:ahLst/>
                <a:cxnLst/>
                <a:rect l="0" t="0" r="0" b="0"/>
                <a:pathLst>
                  <a:path w="120000" h="120000" extrusionOk="0">
                    <a:moveTo>
                      <a:pt x="59999" y="0"/>
                    </a:moveTo>
                    <a:cubicBezTo>
                      <a:pt x="34285" y="50349"/>
                      <a:pt x="34285" y="50349"/>
                      <a:pt x="34285" y="50349"/>
                    </a:cubicBezTo>
                    <a:cubicBezTo>
                      <a:pt x="77142" y="52867"/>
                      <a:pt x="77142" y="52867"/>
                      <a:pt x="77142" y="52867"/>
                    </a:cubicBezTo>
                    <a:cubicBezTo>
                      <a:pt x="59999" y="59580"/>
                      <a:pt x="59999" y="59580"/>
                      <a:pt x="59999" y="59580"/>
                    </a:cubicBezTo>
                    <a:cubicBezTo>
                      <a:pt x="34285" y="56223"/>
                      <a:pt x="34285" y="56223"/>
                      <a:pt x="34285" y="56223"/>
                    </a:cubicBezTo>
                    <a:cubicBezTo>
                      <a:pt x="25714" y="72167"/>
                      <a:pt x="25714" y="72167"/>
                      <a:pt x="25714" y="72167"/>
                    </a:cubicBezTo>
                    <a:cubicBezTo>
                      <a:pt x="68571" y="75524"/>
                      <a:pt x="68571" y="75524"/>
                      <a:pt x="68571" y="75524"/>
                    </a:cubicBezTo>
                    <a:cubicBezTo>
                      <a:pt x="59999" y="83916"/>
                      <a:pt x="59999" y="83916"/>
                      <a:pt x="59999" y="83916"/>
                    </a:cubicBezTo>
                    <a:cubicBezTo>
                      <a:pt x="25714" y="78881"/>
                      <a:pt x="25714" y="78881"/>
                      <a:pt x="25714" y="78881"/>
                    </a:cubicBezTo>
                    <a:cubicBezTo>
                      <a:pt x="8571" y="103216"/>
                      <a:pt x="8571" y="103216"/>
                      <a:pt x="8571" y="103216"/>
                    </a:cubicBezTo>
                    <a:cubicBezTo>
                      <a:pt x="59999" y="107412"/>
                      <a:pt x="59999" y="107412"/>
                      <a:pt x="59999" y="107412"/>
                    </a:cubicBezTo>
                    <a:cubicBezTo>
                      <a:pt x="59999" y="115804"/>
                      <a:pt x="59999" y="115804"/>
                      <a:pt x="59999" y="115804"/>
                    </a:cubicBezTo>
                    <a:cubicBezTo>
                      <a:pt x="8571" y="109930"/>
                      <a:pt x="8571" y="109930"/>
                      <a:pt x="8571" y="109930"/>
                    </a:cubicBezTo>
                    <a:cubicBezTo>
                      <a:pt x="0" y="120000"/>
                      <a:pt x="0" y="120000"/>
                      <a:pt x="0" y="120000"/>
                    </a:cubicBezTo>
                    <a:cubicBezTo>
                      <a:pt x="25714" y="120000"/>
                      <a:pt x="42857" y="120000"/>
                      <a:pt x="59999" y="120000"/>
                    </a:cubicBezTo>
                    <a:cubicBezTo>
                      <a:pt x="77142" y="120000"/>
                      <a:pt x="102857" y="120000"/>
                      <a:pt x="119999" y="120000"/>
                    </a:cubicBezTo>
                    <a:cubicBezTo>
                      <a:pt x="111428" y="102377"/>
                      <a:pt x="111428" y="102377"/>
                      <a:pt x="111428" y="102377"/>
                    </a:cubicBezTo>
                    <a:cubicBezTo>
                      <a:pt x="77142" y="105734"/>
                      <a:pt x="77142" y="105734"/>
                      <a:pt x="77142" y="105734"/>
                    </a:cubicBezTo>
                    <a:cubicBezTo>
                      <a:pt x="77142" y="97342"/>
                      <a:pt x="77142" y="97342"/>
                      <a:pt x="77142" y="97342"/>
                    </a:cubicBezTo>
                    <a:cubicBezTo>
                      <a:pt x="111428" y="94825"/>
                      <a:pt x="111428" y="94825"/>
                      <a:pt x="111428" y="94825"/>
                    </a:cubicBezTo>
                    <a:cubicBezTo>
                      <a:pt x="94285" y="73006"/>
                      <a:pt x="94285" y="73006"/>
                      <a:pt x="94285" y="73006"/>
                    </a:cubicBezTo>
                    <a:cubicBezTo>
                      <a:pt x="77142" y="74685"/>
                      <a:pt x="77142" y="74685"/>
                      <a:pt x="77142" y="74685"/>
                    </a:cubicBezTo>
                    <a:cubicBezTo>
                      <a:pt x="68571" y="67132"/>
                      <a:pt x="68571" y="67132"/>
                      <a:pt x="68571" y="67132"/>
                    </a:cubicBezTo>
                    <a:cubicBezTo>
                      <a:pt x="94285" y="65454"/>
                      <a:pt x="94285" y="65454"/>
                      <a:pt x="94285" y="65454"/>
                    </a:cubicBezTo>
                    <a:cubicBezTo>
                      <a:pt x="85714" y="44475"/>
                      <a:pt x="85714" y="44475"/>
                      <a:pt x="85714" y="44475"/>
                    </a:cubicBezTo>
                    <a:cubicBezTo>
                      <a:pt x="77142" y="44475"/>
                      <a:pt x="77142" y="44475"/>
                      <a:pt x="77142" y="44475"/>
                    </a:cubicBezTo>
                    <a:cubicBezTo>
                      <a:pt x="51428" y="38601"/>
                      <a:pt x="51428" y="38601"/>
                      <a:pt x="51428" y="38601"/>
                    </a:cubicBezTo>
                    <a:cubicBezTo>
                      <a:pt x="77142" y="36923"/>
                      <a:pt x="77142" y="36923"/>
                      <a:pt x="77142" y="36923"/>
                    </a:cubicBezTo>
                    <a:cubicBezTo>
                      <a:pt x="59999" y="0"/>
                      <a:pt x="59999" y="0"/>
                      <a:pt x="59999" y="0"/>
                    </a:cubicBezTo>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6" name="Shape 376"/>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7" name="Shape 377"/>
              <p:cNvSpPr/>
              <p:nvPr/>
            </p:nvSpPr>
            <p:spPr>
              <a:xfrm>
                <a:off x="4333875" y="4432300"/>
                <a:ext cx="114300" cy="131763"/>
              </a:xfrm>
              <a:custGeom>
                <a:avLst/>
                <a:gdLst/>
                <a:ahLst/>
                <a:cxnLst/>
                <a:rect l="0" t="0" r="0" b="0"/>
                <a:pathLst>
                  <a:path w="120000" h="120000" extrusionOk="0">
                    <a:moveTo>
                      <a:pt x="0" y="0"/>
                    </a:moveTo>
                    <a:lnTo>
                      <a:pt x="98333" y="98313"/>
                    </a:lnTo>
                    <a:lnTo>
                      <a:pt x="120000" y="119999"/>
                    </a:lnTo>
                    <a:lnTo>
                      <a:pt x="120000" y="88192"/>
                    </a:lnTo>
                    <a:lnTo>
                      <a:pt x="98333" y="72289"/>
                    </a:lnTo>
                    <a:lnTo>
                      <a:pt x="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8" name="Shape 378"/>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79" name="Shape 379"/>
              <p:cNvSpPr/>
              <p:nvPr/>
            </p:nvSpPr>
            <p:spPr>
              <a:xfrm>
                <a:off x="4359275" y="4325937"/>
                <a:ext cx="93663" cy="106362"/>
              </a:xfrm>
              <a:custGeom>
                <a:avLst/>
                <a:gdLst/>
                <a:ahLst/>
                <a:cxnLst/>
                <a:rect l="0" t="0" r="0" b="0"/>
                <a:pathLst>
                  <a:path w="120000" h="120000" extrusionOk="0">
                    <a:moveTo>
                      <a:pt x="0" y="0"/>
                    </a:moveTo>
                    <a:lnTo>
                      <a:pt x="97627" y="96716"/>
                    </a:lnTo>
                    <a:lnTo>
                      <a:pt x="113898" y="120000"/>
                    </a:lnTo>
                    <a:lnTo>
                      <a:pt x="120000" y="80597"/>
                    </a:lnTo>
                    <a:lnTo>
                      <a:pt x="97627" y="66268"/>
                    </a:lnTo>
                    <a:lnTo>
                      <a:pt x="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80" name="Shape 380"/>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81" name="Shape 381"/>
              <p:cNvSpPr/>
              <p:nvPr/>
            </p:nvSpPr>
            <p:spPr>
              <a:xfrm>
                <a:off x="4389437" y="4256087"/>
                <a:ext cx="66674" cy="76199"/>
              </a:xfrm>
              <a:custGeom>
                <a:avLst/>
                <a:gdLst/>
                <a:ahLst/>
                <a:cxnLst/>
                <a:rect l="0" t="0" r="0" b="0"/>
                <a:pathLst>
                  <a:path w="120000" h="120000" extrusionOk="0">
                    <a:moveTo>
                      <a:pt x="0" y="0"/>
                    </a:moveTo>
                    <a:lnTo>
                      <a:pt x="88571" y="97500"/>
                    </a:lnTo>
                    <a:lnTo>
                      <a:pt x="105714" y="120000"/>
                    </a:lnTo>
                    <a:lnTo>
                      <a:pt x="120000" y="77500"/>
                    </a:lnTo>
                    <a:lnTo>
                      <a:pt x="88571" y="60000"/>
                    </a:lnTo>
                    <a:lnTo>
                      <a:pt x="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82" name="Shape 382"/>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83" name="Shape 383"/>
              <p:cNvSpPr/>
              <p:nvPr/>
            </p:nvSpPr>
            <p:spPr>
              <a:xfrm>
                <a:off x="4456112" y="4391025"/>
                <a:ext cx="117474" cy="131763"/>
              </a:xfrm>
              <a:custGeom>
                <a:avLst/>
                <a:gdLst/>
                <a:ahLst/>
                <a:cxnLst/>
                <a:rect l="0" t="0" r="0" b="0"/>
                <a:pathLst>
                  <a:path w="120000" h="120000" extrusionOk="0">
                    <a:moveTo>
                      <a:pt x="120000" y="0"/>
                    </a:moveTo>
                    <a:lnTo>
                      <a:pt x="12972" y="78072"/>
                    </a:lnTo>
                    <a:lnTo>
                      <a:pt x="0" y="88192"/>
                    </a:lnTo>
                    <a:lnTo>
                      <a:pt x="0" y="119999"/>
                    </a:lnTo>
                    <a:lnTo>
                      <a:pt x="12972" y="106987"/>
                    </a:lnTo>
                    <a:lnTo>
                      <a:pt x="12000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84" name="Shape 384"/>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85" name="Shape 385"/>
              <p:cNvSpPr/>
              <p:nvPr/>
            </p:nvSpPr>
            <p:spPr>
              <a:xfrm>
                <a:off x="4452937" y="4291012"/>
                <a:ext cx="96838" cy="103188"/>
              </a:xfrm>
              <a:custGeom>
                <a:avLst/>
                <a:gdLst/>
                <a:ahLst/>
                <a:cxnLst/>
                <a:rect l="0" t="0" r="0" b="0"/>
                <a:pathLst>
                  <a:path w="120000" h="120000" extrusionOk="0">
                    <a:moveTo>
                      <a:pt x="120000" y="0"/>
                    </a:moveTo>
                    <a:lnTo>
                      <a:pt x="11803" y="75692"/>
                    </a:lnTo>
                    <a:lnTo>
                      <a:pt x="0" y="84923"/>
                    </a:lnTo>
                    <a:lnTo>
                      <a:pt x="3934" y="120000"/>
                    </a:lnTo>
                    <a:lnTo>
                      <a:pt x="11803" y="112615"/>
                    </a:lnTo>
                    <a:lnTo>
                      <a:pt x="12000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86" name="Shape 386"/>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close/>
                  </a:path>
                </a:pathLst>
              </a:custGeom>
              <a:solidFill>
                <a:srgbClr val="4D2F27"/>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87" name="Shape 387"/>
              <p:cNvSpPr/>
              <p:nvPr/>
            </p:nvSpPr>
            <p:spPr>
              <a:xfrm>
                <a:off x="4445000" y="4217987"/>
                <a:ext cx="49212" cy="52388"/>
              </a:xfrm>
              <a:custGeom>
                <a:avLst/>
                <a:gdLst/>
                <a:ahLst/>
                <a:cxnLst/>
                <a:rect l="0" t="0" r="0" b="0"/>
                <a:pathLst>
                  <a:path w="120000" h="120000" extrusionOk="0">
                    <a:moveTo>
                      <a:pt x="120000" y="0"/>
                    </a:moveTo>
                    <a:lnTo>
                      <a:pt x="27096" y="47272"/>
                    </a:lnTo>
                    <a:lnTo>
                      <a:pt x="0" y="65454"/>
                    </a:lnTo>
                    <a:lnTo>
                      <a:pt x="27096" y="120000"/>
                    </a:lnTo>
                    <a:lnTo>
                      <a:pt x="34838" y="120000"/>
                    </a:lnTo>
                    <a:lnTo>
                      <a:pt x="120000" y="0"/>
                    </a:lnTo>
                  </a:path>
                </a:pathLst>
              </a:custGeom>
              <a:no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sp>
          <p:nvSpPr>
            <p:cNvPr id="388" name="Shape 388"/>
            <p:cNvSpPr/>
            <p:nvPr/>
          </p:nvSpPr>
          <p:spPr>
            <a:xfrm>
              <a:off x="6568003" y="4398292"/>
              <a:ext cx="788175" cy="1434045"/>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89" name="Shape 389"/>
            <p:cNvSpPr/>
            <p:nvPr/>
          </p:nvSpPr>
          <p:spPr>
            <a:xfrm>
              <a:off x="5755716" y="5059210"/>
              <a:ext cx="424924" cy="773126"/>
            </a:xfrm>
            <a:custGeom>
              <a:avLst/>
              <a:gdLst/>
              <a:ahLst/>
              <a:cxnLst/>
              <a:rect l="0" t="0" r="0" b="0"/>
              <a:pathLst>
                <a:path w="120000" h="120000" extrusionOk="0">
                  <a:moveTo>
                    <a:pt x="58333" y="0"/>
                  </a:moveTo>
                  <a:lnTo>
                    <a:pt x="0" y="120000"/>
                  </a:lnTo>
                  <a:lnTo>
                    <a:pt x="120000" y="120000"/>
                  </a:lnTo>
                  <a:lnTo>
                    <a:pt x="58333"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390" name="Shape 390"/>
            <p:cNvSpPr/>
            <p:nvPr/>
          </p:nvSpPr>
          <p:spPr>
            <a:xfrm>
              <a:off x="11156749" y="3513382"/>
              <a:ext cx="1268705" cy="2318954"/>
            </a:xfrm>
            <a:custGeom>
              <a:avLst/>
              <a:gdLst/>
              <a:ahLst/>
              <a:cxnLst/>
              <a:rect l="0" t="0" r="0" b="0"/>
              <a:pathLst>
                <a:path w="120000" h="120000" extrusionOk="0">
                  <a:moveTo>
                    <a:pt x="58807" y="0"/>
                  </a:moveTo>
                  <a:lnTo>
                    <a:pt x="0" y="120000"/>
                  </a:lnTo>
                  <a:lnTo>
                    <a:pt x="120000" y="120000"/>
                  </a:lnTo>
                  <a:lnTo>
                    <a:pt x="58807" y="0"/>
                  </a:lnTo>
                  <a:close/>
                </a:path>
              </a:pathLst>
            </a:custGeom>
            <a:solidFill>
              <a:srgbClr val="007029"/>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505050"/>
                </a:buClr>
                <a:buSzTx/>
                <a:buFont typeface="Quattrocento Sans"/>
                <a:buNone/>
                <a:tabLst/>
                <a:defRPr/>
              </a:pPr>
              <a:endParaRPr kumimoji="0" sz="1800"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sp>
        <p:nvSpPr>
          <p:cNvPr id="392" name="Shape 392"/>
          <p:cNvSpPr/>
          <p:nvPr/>
        </p:nvSpPr>
        <p:spPr>
          <a:xfrm rot="5400000" flipH="1">
            <a:off x="5920535" y="-89665"/>
            <a:ext cx="584381" cy="12425455"/>
          </a:xfrm>
          <a:prstGeom prst="rect">
            <a:avLst/>
          </a:prstGeom>
          <a:solidFill>
            <a:srgbClr val="1C2B3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393" name="Shape 393"/>
          <p:cNvGrpSpPr/>
          <p:nvPr/>
        </p:nvGrpSpPr>
        <p:grpSpPr>
          <a:xfrm>
            <a:off x="4202427" y="3687336"/>
            <a:ext cx="4580187" cy="2143535"/>
            <a:chOff x="4202427" y="3687336"/>
            <a:chExt cx="4580187" cy="2143535"/>
          </a:xfrm>
        </p:grpSpPr>
        <p:sp>
          <p:nvSpPr>
            <p:cNvPr id="394" name="Shape 394"/>
            <p:cNvSpPr/>
            <p:nvPr/>
          </p:nvSpPr>
          <p:spPr>
            <a:xfrm>
              <a:off x="5783941" y="4814392"/>
              <a:ext cx="924730" cy="906441"/>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395" name="Shape 395"/>
            <p:cNvSpPr/>
            <p:nvPr/>
          </p:nvSpPr>
          <p:spPr>
            <a:xfrm>
              <a:off x="6322435" y="5382378"/>
              <a:ext cx="387150" cy="33398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396" name="Shape 396"/>
            <p:cNvSpPr/>
            <p:nvPr/>
          </p:nvSpPr>
          <p:spPr>
            <a:xfrm>
              <a:off x="5168121" y="4814392"/>
              <a:ext cx="534988" cy="906441"/>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397" name="Shape 397"/>
            <p:cNvSpPr/>
            <p:nvPr/>
          </p:nvSpPr>
          <p:spPr>
            <a:xfrm>
              <a:off x="5396116" y="4814392"/>
              <a:ext cx="102396" cy="906441"/>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398" name="Shape 398"/>
            <p:cNvSpPr/>
            <p:nvPr/>
          </p:nvSpPr>
          <p:spPr>
            <a:xfrm>
              <a:off x="5604082" y="4814392"/>
              <a:ext cx="99035" cy="906441"/>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399" name="Shape 399"/>
            <p:cNvSpPr/>
            <p:nvPr/>
          </p:nvSpPr>
          <p:spPr>
            <a:xfrm>
              <a:off x="5495541" y="4814392"/>
              <a:ext cx="110141" cy="906441"/>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0" name="Shape 400"/>
            <p:cNvSpPr/>
            <p:nvPr/>
          </p:nvSpPr>
          <p:spPr>
            <a:xfrm>
              <a:off x="7797010" y="4814392"/>
              <a:ext cx="567007" cy="906441"/>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1" name="Shape 401"/>
            <p:cNvSpPr/>
            <p:nvPr/>
          </p:nvSpPr>
          <p:spPr>
            <a:xfrm>
              <a:off x="6807214" y="4814392"/>
              <a:ext cx="924730" cy="906441"/>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2" name="Shape 402"/>
            <p:cNvSpPr/>
            <p:nvPr/>
          </p:nvSpPr>
          <p:spPr>
            <a:xfrm>
              <a:off x="4565160" y="3766955"/>
              <a:ext cx="3790660" cy="973549"/>
            </a:xfrm>
            <a:prstGeom prst="triangle">
              <a:avLst>
                <a:gd name="adj" fmla="val 50000"/>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3" name="Shape 403"/>
            <p:cNvSpPr/>
            <p:nvPr/>
          </p:nvSpPr>
          <p:spPr>
            <a:xfrm>
              <a:off x="7714471"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4" name="Shape 404"/>
            <p:cNvSpPr/>
            <p:nvPr/>
          </p:nvSpPr>
          <p:spPr>
            <a:xfrm>
              <a:off x="5703108"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5" name="Shape 405"/>
            <p:cNvSpPr/>
            <p:nvPr/>
          </p:nvSpPr>
          <p:spPr>
            <a:xfrm rot="5400000">
              <a:off x="6445125" y="2813207"/>
              <a:ext cx="105570" cy="3896798"/>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6" name="Shape 406"/>
            <p:cNvSpPr/>
            <p:nvPr/>
          </p:nvSpPr>
          <p:spPr>
            <a:xfrm rot="3718563">
              <a:off x="5289099" y="3069369"/>
              <a:ext cx="100876" cy="2522594"/>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7" name="Shape 407"/>
            <p:cNvSpPr/>
            <p:nvPr/>
          </p:nvSpPr>
          <p:spPr>
            <a:xfrm>
              <a:off x="8355821"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8" name="Shape 408"/>
            <p:cNvSpPr/>
            <p:nvPr/>
          </p:nvSpPr>
          <p:spPr>
            <a:xfrm>
              <a:off x="7920274" y="5123951"/>
              <a:ext cx="328230" cy="629148"/>
            </a:xfrm>
            <a:prstGeom prst="rect">
              <a:avLst/>
            </a:prstGeom>
            <a:solidFill>
              <a:srgbClr val="E5B283"/>
            </a:solidFill>
            <a:ln w="38100" cap="flat" cmpd="sng">
              <a:solidFill>
                <a:srgbClr val="C57319"/>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09" name="Shape 409"/>
            <p:cNvSpPr/>
            <p:nvPr/>
          </p:nvSpPr>
          <p:spPr>
            <a:xfrm>
              <a:off x="8145153" y="5393941"/>
              <a:ext cx="57582" cy="57582"/>
            </a:xfrm>
            <a:prstGeom prst="ellipse">
              <a:avLst/>
            </a:prstGeom>
            <a:solidFill>
              <a:srgbClr val="C5731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10" name="Shape 410"/>
            <p:cNvSpPr/>
            <p:nvPr/>
          </p:nvSpPr>
          <p:spPr>
            <a:xfrm>
              <a:off x="5521792" y="5382623"/>
              <a:ext cx="181317"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11" name="Shape 411"/>
            <p:cNvSpPr/>
            <p:nvPr/>
          </p:nvSpPr>
          <p:spPr>
            <a:xfrm>
              <a:off x="5551696" y="5425864"/>
              <a:ext cx="151411" cy="97106"/>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12" name="Shape 412"/>
            <p:cNvCxnSpPr/>
            <p:nvPr/>
          </p:nvCxnSpPr>
          <p:spPr>
            <a:xfrm>
              <a:off x="5605682" y="5277655"/>
              <a:ext cx="97436" cy="0"/>
            </a:xfrm>
            <a:prstGeom prst="straightConnector1">
              <a:avLst/>
            </a:prstGeom>
            <a:noFill/>
            <a:ln w="38100" cap="flat" cmpd="sng">
              <a:solidFill>
                <a:srgbClr val="E8EAE7"/>
              </a:solidFill>
              <a:prstDash val="solid"/>
              <a:round/>
              <a:headEnd type="none" w="med" len="med"/>
              <a:tailEnd type="none" w="med" len="med"/>
            </a:ln>
          </p:spPr>
        </p:cxnSp>
        <p:cxnSp>
          <p:nvCxnSpPr>
            <p:cNvPr id="413" name="Shape 413"/>
            <p:cNvCxnSpPr/>
            <p:nvPr/>
          </p:nvCxnSpPr>
          <p:spPr>
            <a:xfrm flipH="1">
              <a:off x="5624033" y="5272323"/>
              <a:ext cx="2163" cy="50855"/>
            </a:xfrm>
            <a:prstGeom prst="straightConnector1">
              <a:avLst/>
            </a:prstGeom>
            <a:noFill/>
            <a:ln w="38100" cap="flat" cmpd="sng">
              <a:solidFill>
                <a:srgbClr val="E8EAE7"/>
              </a:solidFill>
              <a:prstDash val="solid"/>
              <a:round/>
              <a:headEnd type="none" w="med" len="med"/>
              <a:tailEnd type="none" w="med" len="med"/>
            </a:ln>
          </p:spPr>
        </p:cxnSp>
        <p:sp>
          <p:nvSpPr>
            <p:cNvPr id="414" name="Shape 414"/>
            <p:cNvSpPr/>
            <p:nvPr/>
          </p:nvSpPr>
          <p:spPr>
            <a:xfrm rot="-5400000">
              <a:off x="5125857" y="5413533"/>
              <a:ext cx="356025" cy="258579"/>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15" name="Shape 415"/>
            <p:cNvSpPr/>
            <p:nvPr/>
          </p:nvSpPr>
          <p:spPr>
            <a:xfrm>
              <a:off x="5130642" y="5545401"/>
              <a:ext cx="168579" cy="17520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16" name="Shape 416"/>
            <p:cNvSpPr/>
            <p:nvPr/>
          </p:nvSpPr>
          <p:spPr>
            <a:xfrm>
              <a:off x="5076046"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17" name="Shape 417"/>
            <p:cNvSpPr/>
            <p:nvPr/>
          </p:nvSpPr>
          <p:spPr>
            <a:xfrm>
              <a:off x="5655930" y="5508910"/>
              <a:ext cx="45718" cy="207459"/>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18" name="Shape 418"/>
            <p:cNvSpPr/>
            <p:nvPr/>
          </p:nvSpPr>
          <p:spPr>
            <a:xfrm>
              <a:off x="5832364" y="5123132"/>
              <a:ext cx="320881" cy="597441"/>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19" name="Shape 419"/>
            <p:cNvSpPr/>
            <p:nvPr/>
          </p:nvSpPr>
          <p:spPr>
            <a:xfrm>
              <a:off x="5865160" y="5167642"/>
              <a:ext cx="45718" cy="178433"/>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20" name="Shape 420"/>
            <p:cNvGrpSpPr/>
            <p:nvPr/>
          </p:nvGrpSpPr>
          <p:grpSpPr>
            <a:xfrm>
              <a:off x="5998191" y="5443537"/>
              <a:ext cx="122388" cy="256504"/>
              <a:chOff x="5241732" y="6172200"/>
              <a:chExt cx="122388" cy="256504"/>
            </a:xfrm>
          </p:grpSpPr>
          <p:cxnSp>
            <p:nvCxnSpPr>
              <p:cNvPr id="421" name="Shape 421"/>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422" name="Shape 422"/>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423" name="Shape 423"/>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424" name="Shape 424"/>
            <p:cNvGrpSpPr/>
            <p:nvPr/>
          </p:nvGrpSpPr>
          <p:grpSpPr>
            <a:xfrm flipH="1">
              <a:off x="6403860" y="5443537"/>
              <a:ext cx="122388" cy="256504"/>
              <a:chOff x="5241732" y="6172200"/>
              <a:chExt cx="122388" cy="256504"/>
            </a:xfrm>
          </p:grpSpPr>
          <p:cxnSp>
            <p:nvCxnSpPr>
              <p:cNvPr id="425" name="Shape 425"/>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426" name="Shape 426"/>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427" name="Shape 427"/>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428" name="Shape 428"/>
            <p:cNvSpPr/>
            <p:nvPr/>
          </p:nvSpPr>
          <p:spPr>
            <a:xfrm>
              <a:off x="6081964" y="5459985"/>
              <a:ext cx="355773" cy="45718"/>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29" name="Shape 429"/>
            <p:cNvSpPr/>
            <p:nvPr/>
          </p:nvSpPr>
          <p:spPr>
            <a:xfrm>
              <a:off x="6214098" y="5505703"/>
              <a:ext cx="91507" cy="210665"/>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30" name="Shape 430"/>
            <p:cNvGrpSpPr/>
            <p:nvPr/>
          </p:nvGrpSpPr>
          <p:grpSpPr>
            <a:xfrm>
              <a:off x="6394819" y="5245595"/>
              <a:ext cx="165914" cy="135405"/>
              <a:chOff x="5359222" y="6179960"/>
              <a:chExt cx="179412" cy="146421"/>
            </a:xfrm>
          </p:grpSpPr>
          <p:sp>
            <p:nvSpPr>
              <p:cNvPr id="431" name="Shape 431"/>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32" name="Shape 432"/>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33" name="Shape 433"/>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434" name="Shape 434"/>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435" name="Shape 435"/>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436" name="Shape 436"/>
            <p:cNvSpPr/>
            <p:nvPr/>
          </p:nvSpPr>
          <p:spPr>
            <a:xfrm>
              <a:off x="6856596" y="5393941"/>
              <a:ext cx="481011" cy="226219"/>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37" name="Shape 437"/>
            <p:cNvSpPr/>
            <p:nvPr/>
          </p:nvSpPr>
          <p:spPr>
            <a:xfrm>
              <a:off x="6889932" y="5613946"/>
              <a:ext cx="395287" cy="108460"/>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38" name="Shape 438"/>
            <p:cNvSpPr/>
            <p:nvPr/>
          </p:nvSpPr>
          <p:spPr>
            <a:xfrm>
              <a:off x="6772960"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39" name="Shape 439"/>
            <p:cNvSpPr/>
            <p:nvPr/>
          </p:nvSpPr>
          <p:spPr>
            <a:xfrm>
              <a:off x="7237303"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40" name="Shape 440"/>
            <p:cNvSpPr/>
            <p:nvPr/>
          </p:nvSpPr>
          <p:spPr>
            <a:xfrm>
              <a:off x="7435238" y="5566575"/>
              <a:ext cx="205412" cy="155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41" name="Shape 441"/>
            <p:cNvGrpSpPr/>
            <p:nvPr/>
          </p:nvGrpSpPr>
          <p:grpSpPr>
            <a:xfrm>
              <a:off x="7449220" y="5393940"/>
              <a:ext cx="183066" cy="175683"/>
              <a:chOff x="7948903" y="2829961"/>
              <a:chExt cx="183066" cy="191771"/>
            </a:xfrm>
          </p:grpSpPr>
          <p:sp>
            <p:nvSpPr>
              <p:cNvPr id="442" name="Shape 442"/>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43" name="Shape 443"/>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44" name="Shape 444"/>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45" name="Shape 445"/>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446" name="Shape 446"/>
            <p:cNvCxnSpPr/>
            <p:nvPr/>
          </p:nvCxnSpPr>
          <p:spPr>
            <a:xfrm>
              <a:off x="7315578" y="4484303"/>
              <a:ext cx="0" cy="119063"/>
            </a:xfrm>
            <a:prstGeom prst="straightConnector1">
              <a:avLst/>
            </a:prstGeom>
            <a:noFill/>
            <a:ln w="38100" cap="flat" cmpd="sng">
              <a:solidFill>
                <a:srgbClr val="D8D8D8"/>
              </a:solidFill>
              <a:prstDash val="solid"/>
              <a:round/>
              <a:headEnd type="none" w="med" len="med"/>
              <a:tailEnd type="none" w="med" len="med"/>
            </a:ln>
          </p:spPr>
        </p:cxnSp>
        <p:sp>
          <p:nvSpPr>
            <p:cNvPr id="447" name="Shape 447"/>
            <p:cNvSpPr/>
            <p:nvPr/>
          </p:nvSpPr>
          <p:spPr>
            <a:xfrm>
              <a:off x="7206332" y="4324708"/>
              <a:ext cx="214020" cy="158798"/>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48" name="Shape 448"/>
            <p:cNvSpPr/>
            <p:nvPr/>
          </p:nvSpPr>
          <p:spPr>
            <a:xfrm>
              <a:off x="6956804" y="4950071"/>
              <a:ext cx="266699" cy="173831"/>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449" name="Shape 449"/>
            <p:cNvPicPr preferRelativeResize="0"/>
            <p:nvPr/>
          </p:nvPicPr>
          <p:blipFill rotWithShape="1">
            <a:blip r:embed="rId3">
              <a:alphaModFix/>
            </a:blip>
            <a:srcRect/>
            <a:stretch/>
          </p:blipFill>
          <p:spPr>
            <a:xfrm>
              <a:off x="7651922" y="5626933"/>
              <a:ext cx="45718" cy="77150"/>
            </a:xfrm>
            <a:prstGeom prst="rect">
              <a:avLst/>
            </a:prstGeom>
            <a:noFill/>
            <a:ln>
              <a:noFill/>
            </a:ln>
          </p:spPr>
        </p:pic>
        <p:cxnSp>
          <p:nvCxnSpPr>
            <p:cNvPr id="450" name="Shape 450"/>
            <p:cNvCxnSpPr/>
            <p:nvPr/>
          </p:nvCxnSpPr>
          <p:spPr>
            <a:xfrm rot="10800000">
              <a:off x="7261604" y="4586051"/>
              <a:ext cx="100659" cy="0"/>
            </a:xfrm>
            <a:prstGeom prst="straightConnector1">
              <a:avLst/>
            </a:prstGeom>
            <a:noFill/>
            <a:ln w="38100" cap="flat" cmpd="sng">
              <a:solidFill>
                <a:srgbClr val="797979"/>
              </a:solidFill>
              <a:prstDash val="solid"/>
              <a:round/>
              <a:headEnd type="none" w="med" len="med"/>
              <a:tailEnd type="none" w="med" len="med"/>
            </a:ln>
          </p:spPr>
        </p:cxnSp>
        <p:sp>
          <p:nvSpPr>
            <p:cNvPr id="451" name="Shape 451"/>
            <p:cNvSpPr/>
            <p:nvPr/>
          </p:nvSpPr>
          <p:spPr>
            <a:xfrm>
              <a:off x="7208690" y="4604637"/>
              <a:ext cx="205412" cy="102329"/>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52" name="Shape 452"/>
            <p:cNvGrpSpPr/>
            <p:nvPr/>
          </p:nvGrpSpPr>
          <p:grpSpPr>
            <a:xfrm>
              <a:off x="6417641" y="4255296"/>
              <a:ext cx="679460" cy="449819"/>
              <a:chOff x="7301299" y="1104407"/>
              <a:chExt cx="679460" cy="449819"/>
            </a:xfrm>
          </p:grpSpPr>
          <p:sp>
            <p:nvSpPr>
              <p:cNvPr id="453" name="Shape 453"/>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54" name="Shape 454"/>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55" name="Shape 455"/>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56" name="Shape 456"/>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57" name="Shape 457"/>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58" name="Shape 458"/>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59" name="Shape 459"/>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pic>
          <p:nvPicPr>
            <p:cNvPr id="460" name="Shape 460"/>
            <p:cNvPicPr preferRelativeResize="0"/>
            <p:nvPr/>
          </p:nvPicPr>
          <p:blipFill rotWithShape="1">
            <a:blip r:embed="rId3">
              <a:alphaModFix/>
            </a:blip>
            <a:srcRect/>
            <a:stretch/>
          </p:blipFill>
          <p:spPr>
            <a:xfrm>
              <a:off x="7447989" y="4610296"/>
              <a:ext cx="45718" cy="77150"/>
            </a:xfrm>
            <a:prstGeom prst="rect">
              <a:avLst/>
            </a:prstGeom>
            <a:noFill/>
            <a:ln>
              <a:noFill/>
            </a:ln>
          </p:spPr>
        </p:pic>
        <p:grpSp>
          <p:nvGrpSpPr>
            <p:cNvPr id="461" name="Shape 461"/>
            <p:cNvGrpSpPr/>
            <p:nvPr/>
          </p:nvGrpSpPr>
          <p:grpSpPr>
            <a:xfrm>
              <a:off x="6019370" y="4411729"/>
              <a:ext cx="215746" cy="170093"/>
              <a:chOff x="6294003" y="694775"/>
              <a:chExt cx="215746" cy="170093"/>
            </a:xfrm>
          </p:grpSpPr>
          <p:sp>
            <p:nvSpPr>
              <p:cNvPr id="462" name="Shape 462"/>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3" name="Shape 463"/>
              <p:cNvSpPr/>
              <p:nvPr/>
            </p:nvSpPr>
            <p:spPr>
              <a:xfrm>
                <a:off x="6297260" y="694775"/>
                <a:ext cx="209234" cy="120910"/>
              </a:xfrm>
              <a:prstGeom prst="rect">
                <a:avLst/>
              </a:prstGeom>
              <a:solidFill>
                <a:srgbClr val="5D625C"/>
              </a:solidFill>
              <a:ln w="38100"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64" name="Shape 464"/>
            <p:cNvSpPr/>
            <p:nvPr/>
          </p:nvSpPr>
          <p:spPr>
            <a:xfrm>
              <a:off x="5935371" y="4579635"/>
              <a:ext cx="383746" cy="1273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5" name="Shape 465"/>
            <p:cNvSpPr/>
            <p:nvPr/>
          </p:nvSpPr>
          <p:spPr>
            <a:xfrm>
              <a:off x="6351960" y="3976053"/>
              <a:ext cx="185738" cy="1857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6" name="Shape 466"/>
            <p:cNvSpPr/>
            <p:nvPr/>
          </p:nvSpPr>
          <p:spPr>
            <a:xfrm rot="5400000">
              <a:off x="6442892" y="3827455"/>
              <a:ext cx="110034" cy="3896798"/>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7" name="Shape 467"/>
            <p:cNvSpPr/>
            <p:nvPr/>
          </p:nvSpPr>
          <p:spPr>
            <a:xfrm>
              <a:off x="6708789"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68" name="Shape 468"/>
            <p:cNvGrpSpPr/>
            <p:nvPr/>
          </p:nvGrpSpPr>
          <p:grpSpPr>
            <a:xfrm>
              <a:off x="5176270" y="4992164"/>
              <a:ext cx="174914" cy="130967"/>
              <a:chOff x="4235611" y="3918835"/>
              <a:chExt cx="174914" cy="130967"/>
            </a:xfrm>
          </p:grpSpPr>
          <p:sp>
            <p:nvSpPr>
              <p:cNvPr id="469" name="Shape 46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470" name="Shape 470"/>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1" name="Shape 471"/>
            <p:cNvSpPr/>
            <p:nvPr/>
          </p:nvSpPr>
          <p:spPr>
            <a:xfrm>
              <a:off x="4549510"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2" name="Shape 472"/>
            <p:cNvSpPr/>
            <p:nvPr/>
          </p:nvSpPr>
          <p:spPr>
            <a:xfrm>
              <a:off x="4638241" y="4814392"/>
              <a:ext cx="436346" cy="906441"/>
            </a:xfrm>
            <a:prstGeom prst="rect">
              <a:avLst/>
            </a:prstGeom>
            <a:solidFill>
              <a:srgbClr val="D8D8D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3" name="Shape 473"/>
            <p:cNvSpPr/>
            <p:nvPr/>
          </p:nvSpPr>
          <p:spPr>
            <a:xfrm>
              <a:off x="4704146" y="5675410"/>
              <a:ext cx="297660" cy="45718"/>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74" name="Shape 474"/>
            <p:cNvGrpSpPr/>
            <p:nvPr/>
          </p:nvGrpSpPr>
          <p:grpSpPr>
            <a:xfrm>
              <a:off x="4729704" y="5197121"/>
              <a:ext cx="240448" cy="480299"/>
              <a:chOff x="3830400" y="5197121"/>
              <a:chExt cx="240448" cy="480299"/>
            </a:xfrm>
          </p:grpSpPr>
          <p:sp>
            <p:nvSpPr>
              <p:cNvPr id="475" name="Shape 475"/>
              <p:cNvSpPr/>
              <p:nvPr/>
            </p:nvSpPr>
            <p:spPr>
              <a:xfrm>
                <a:off x="3830400" y="5245812"/>
                <a:ext cx="240448" cy="431608"/>
              </a:xfrm>
              <a:prstGeom prst="rect">
                <a:avLst/>
              </a:pr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 name="Shape 476"/>
              <p:cNvSpPr/>
              <p:nvPr/>
            </p:nvSpPr>
            <p:spPr>
              <a:xfrm>
                <a:off x="3830400" y="5197121"/>
                <a:ext cx="238883" cy="105961"/>
              </a:xfrm>
              <a:prstGeom prst="ellipse">
                <a:avLst/>
              </a:pr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7" name="Shape 477"/>
            <p:cNvSpPr/>
            <p:nvPr/>
          </p:nvSpPr>
          <p:spPr>
            <a:xfrm>
              <a:off x="4821621" y="5550942"/>
              <a:ext cx="62010" cy="87069"/>
            </a:xfrm>
            <a:prstGeom prst="rect">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8" name="Shape 478"/>
            <p:cNvSpPr/>
            <p:nvPr/>
          </p:nvSpPr>
          <p:spPr>
            <a:xfrm rot="-3801417" flipH="1">
              <a:off x="7536923" y="3008794"/>
              <a:ext cx="100877" cy="2623878"/>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9" name="Shape 479"/>
            <p:cNvSpPr/>
            <p:nvPr/>
          </p:nvSpPr>
          <p:spPr>
            <a:xfrm>
              <a:off x="8398639" y="4728389"/>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80" name="Shape 480"/>
            <p:cNvSpPr/>
            <p:nvPr/>
          </p:nvSpPr>
          <p:spPr>
            <a:xfrm flipH="1">
              <a:off x="4242878" y="4742903"/>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81" name="Shape 481"/>
            <p:cNvSpPr/>
            <p:nvPr/>
          </p:nvSpPr>
          <p:spPr>
            <a:xfrm>
              <a:off x="5351185" y="4423744"/>
              <a:ext cx="414180" cy="273222"/>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82" name="Shape 482"/>
            <p:cNvCxnSpPr>
              <a:stCxn id="481" idx="1"/>
              <a:endCxn id="481" idx="3"/>
            </p:cNvCxnSpPr>
            <p:nvPr/>
          </p:nvCxnSpPr>
          <p:spPr>
            <a:xfrm>
              <a:off x="5351185" y="4560355"/>
              <a:ext cx="414300" cy="0"/>
            </a:xfrm>
            <a:prstGeom prst="straightConnector1">
              <a:avLst/>
            </a:prstGeom>
            <a:noFill/>
            <a:ln w="38100" cap="flat" cmpd="sng">
              <a:solidFill>
                <a:srgbClr val="E5B283"/>
              </a:solidFill>
              <a:prstDash val="solid"/>
              <a:round/>
              <a:headEnd type="none" w="med" len="med"/>
              <a:tailEnd type="none" w="med" len="med"/>
            </a:ln>
          </p:spPr>
        </p:cxnSp>
        <p:grpSp>
          <p:nvGrpSpPr>
            <p:cNvPr id="483" name="Shape 483"/>
            <p:cNvGrpSpPr/>
            <p:nvPr/>
          </p:nvGrpSpPr>
          <p:grpSpPr>
            <a:xfrm>
              <a:off x="5419366" y="4451894"/>
              <a:ext cx="280924" cy="90726"/>
              <a:chOff x="4525028" y="4450742"/>
              <a:chExt cx="280924" cy="90726"/>
            </a:xfrm>
          </p:grpSpPr>
          <p:sp>
            <p:nvSpPr>
              <p:cNvPr id="484" name="Shape 484"/>
              <p:cNvSpPr/>
              <p:nvPr/>
            </p:nvSpPr>
            <p:spPr>
              <a:xfrm>
                <a:off x="4525028" y="4450742"/>
                <a:ext cx="45718" cy="90725"/>
              </a:xfrm>
              <a:prstGeom prst="rect">
                <a:avLst/>
              </a:prstGeom>
              <a:solidFill>
                <a:srgbClr val="FFBF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85" name="Shape 485"/>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86" name="Shape 486"/>
              <p:cNvSpPr/>
              <p:nvPr/>
            </p:nvSpPr>
            <p:spPr>
              <a:xfrm>
                <a:off x="4609162" y="4458767"/>
                <a:ext cx="45718" cy="82700"/>
              </a:xfrm>
              <a:prstGeom prst="rect">
                <a:avLst/>
              </a:prstGeom>
              <a:solidFill>
                <a:srgbClr val="EA08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87" name="Shape 487"/>
              <p:cNvSpPr/>
              <p:nvPr/>
            </p:nvSpPr>
            <p:spPr>
              <a:xfrm>
                <a:off x="4654810" y="4472437"/>
                <a:ext cx="49890" cy="69032"/>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88" name="Shape 488"/>
              <p:cNvSpPr/>
              <p:nvPr/>
            </p:nvSpPr>
            <p:spPr>
              <a:xfrm>
                <a:off x="4701785" y="4458767"/>
                <a:ext cx="52736" cy="82700"/>
              </a:xfrm>
              <a:prstGeom prst="rect">
                <a:avLst/>
              </a:prstGeom>
              <a:solidFill>
                <a:srgbClr val="FFBF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89" name="Shape 489"/>
              <p:cNvSpPr/>
              <p:nvPr/>
            </p:nvSpPr>
            <p:spPr>
              <a:xfrm>
                <a:off x="4754655" y="4479500"/>
                <a:ext cx="51298" cy="61969"/>
              </a:xfrm>
              <a:prstGeom prst="rect">
                <a:avLst/>
              </a:prstGeom>
              <a:solidFill>
                <a:srgbClr val="B114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490" name="Shape 490"/>
            <p:cNvGrpSpPr/>
            <p:nvPr/>
          </p:nvGrpSpPr>
          <p:grpSpPr>
            <a:xfrm>
              <a:off x="5409758" y="4586922"/>
              <a:ext cx="280924" cy="90726"/>
              <a:chOff x="4525028" y="4450742"/>
              <a:chExt cx="280924" cy="90726"/>
            </a:xfrm>
          </p:grpSpPr>
          <p:sp>
            <p:nvSpPr>
              <p:cNvPr id="491" name="Shape 491"/>
              <p:cNvSpPr/>
              <p:nvPr/>
            </p:nvSpPr>
            <p:spPr>
              <a:xfrm>
                <a:off x="4525028" y="4450742"/>
                <a:ext cx="45718" cy="90725"/>
              </a:xfrm>
              <a:prstGeom prst="rect">
                <a:avLst/>
              </a:prstGeom>
              <a:solidFill>
                <a:srgbClr val="EA08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92" name="Shape 492"/>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93" name="Shape 493"/>
              <p:cNvSpPr/>
              <p:nvPr/>
            </p:nvSpPr>
            <p:spPr>
              <a:xfrm>
                <a:off x="4609162" y="4458767"/>
                <a:ext cx="45718" cy="82700"/>
              </a:xfrm>
              <a:prstGeom prst="rect">
                <a:avLst/>
              </a:prstGeom>
              <a:solidFill>
                <a:srgbClr val="FFBF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94" name="Shape 494"/>
              <p:cNvSpPr/>
              <p:nvPr/>
            </p:nvSpPr>
            <p:spPr>
              <a:xfrm>
                <a:off x="4654810" y="4472437"/>
                <a:ext cx="49890" cy="69032"/>
              </a:xfrm>
              <a:prstGeom prst="rect">
                <a:avLst/>
              </a:prstGeom>
              <a:solidFill>
                <a:srgbClr val="EA08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95" name="Shape 495"/>
              <p:cNvSpPr/>
              <p:nvPr/>
            </p:nvSpPr>
            <p:spPr>
              <a:xfrm>
                <a:off x="4701785" y="4458767"/>
                <a:ext cx="52736" cy="82700"/>
              </a:xfrm>
              <a:prstGeom prst="rect">
                <a:avLst/>
              </a:prstGeom>
              <a:solidFill>
                <a:srgbClr val="AF0D1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96" name="Shape 496"/>
              <p:cNvSpPr/>
              <p:nvPr/>
            </p:nvSpPr>
            <p:spPr>
              <a:xfrm>
                <a:off x="4754655" y="4479500"/>
                <a:ext cx="51298" cy="61969"/>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97" name="Shape 497"/>
            <p:cNvSpPr/>
            <p:nvPr/>
          </p:nvSpPr>
          <p:spPr>
            <a:xfrm>
              <a:off x="6295358" y="5012985"/>
              <a:ext cx="355773" cy="158013"/>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98" name="Shape 498"/>
            <p:cNvSpPr/>
            <p:nvPr/>
          </p:nvSpPr>
          <p:spPr>
            <a:xfrm>
              <a:off x="6410244" y="4813926"/>
              <a:ext cx="137887" cy="211697"/>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500" name="Shape 500"/>
          <p:cNvSpPr/>
          <p:nvPr/>
        </p:nvSpPr>
        <p:spPr>
          <a:xfrm rot="-5400000">
            <a:off x="4652525" y="5464252"/>
            <a:ext cx="1113150" cy="195261"/>
          </a:xfrm>
          <a:prstGeom prst="bentArrow">
            <a:avLst>
              <a:gd name="adj1" fmla="val 17120"/>
              <a:gd name="adj2" fmla="val 11051"/>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501" name="Shape 501"/>
          <p:cNvSpPr/>
          <p:nvPr/>
        </p:nvSpPr>
        <p:spPr>
          <a:xfrm rot="5400000">
            <a:off x="5129895" y="6191111"/>
            <a:ext cx="403488" cy="195261"/>
          </a:xfrm>
          <a:prstGeom prst="bentArrow">
            <a:avLst>
              <a:gd name="adj1" fmla="val 17120"/>
              <a:gd name="adj2" fmla="val 12997"/>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cxnSp>
        <p:nvCxnSpPr>
          <p:cNvPr id="502" name="Shape 502"/>
          <p:cNvCxnSpPr/>
          <p:nvPr/>
        </p:nvCxnSpPr>
        <p:spPr>
          <a:xfrm>
            <a:off x="5117512" y="5014451"/>
            <a:ext cx="63308" cy="0"/>
          </a:xfrm>
          <a:prstGeom prst="straightConnector1">
            <a:avLst/>
          </a:prstGeom>
          <a:noFill/>
          <a:ln w="38100" cap="flat" cmpd="sng">
            <a:solidFill>
              <a:schemeClr val="dk1"/>
            </a:solidFill>
            <a:prstDash val="solid"/>
            <a:round/>
            <a:headEnd type="none" w="med" len="med"/>
            <a:tailEnd type="none" w="med" len="med"/>
          </a:ln>
        </p:spPr>
      </p:cxnSp>
      <p:cxnSp>
        <p:nvCxnSpPr>
          <p:cNvPr id="503" name="Shape 503"/>
          <p:cNvCxnSpPr/>
          <p:nvPr/>
        </p:nvCxnSpPr>
        <p:spPr>
          <a:xfrm>
            <a:off x="6772960" y="4756391"/>
            <a:ext cx="697887" cy="0"/>
          </a:xfrm>
          <a:prstGeom prst="straightConnector1">
            <a:avLst/>
          </a:prstGeom>
          <a:noFill/>
          <a:ln w="38100" cap="sq" cmpd="sng">
            <a:solidFill>
              <a:srgbClr val="FFBF0C"/>
            </a:solidFill>
            <a:prstDash val="solid"/>
            <a:miter/>
            <a:headEnd type="none" w="med" len="med"/>
            <a:tailEnd type="none" w="med" len="med"/>
          </a:ln>
        </p:spPr>
      </p:cxnSp>
      <p:cxnSp>
        <p:nvCxnSpPr>
          <p:cNvPr id="504" name="Shape 504"/>
          <p:cNvCxnSpPr/>
          <p:nvPr/>
        </p:nvCxnSpPr>
        <p:spPr>
          <a:xfrm>
            <a:off x="6752420" y="4756392"/>
            <a:ext cx="0" cy="996707"/>
          </a:xfrm>
          <a:prstGeom prst="straightConnector1">
            <a:avLst/>
          </a:prstGeom>
          <a:noFill/>
          <a:ln w="38100" cap="sq" cmpd="sng">
            <a:solidFill>
              <a:srgbClr val="FFBF0C"/>
            </a:solidFill>
            <a:prstDash val="solid"/>
            <a:miter/>
            <a:headEnd type="none" w="med" len="med"/>
            <a:tailEnd type="none" w="med" len="med"/>
          </a:ln>
        </p:spPr>
      </p:cxnSp>
      <p:cxnSp>
        <p:nvCxnSpPr>
          <p:cNvPr id="505" name="Shape 505"/>
          <p:cNvCxnSpPr/>
          <p:nvPr/>
        </p:nvCxnSpPr>
        <p:spPr>
          <a:xfrm>
            <a:off x="6117378" y="5775567"/>
            <a:ext cx="1556594" cy="0"/>
          </a:xfrm>
          <a:prstGeom prst="straightConnector1">
            <a:avLst/>
          </a:prstGeom>
          <a:noFill/>
          <a:ln w="38100" cap="sq" cmpd="sng">
            <a:solidFill>
              <a:srgbClr val="FFBF0C"/>
            </a:solidFill>
            <a:prstDash val="solid"/>
            <a:miter/>
            <a:headEnd type="none" w="med" len="med"/>
            <a:tailEnd type="none" w="med" len="med"/>
          </a:ln>
        </p:spPr>
      </p:cxnSp>
      <p:cxnSp>
        <p:nvCxnSpPr>
          <p:cNvPr id="506" name="Shape 506"/>
          <p:cNvCxnSpPr/>
          <p:nvPr/>
        </p:nvCxnSpPr>
        <p:spPr>
          <a:xfrm>
            <a:off x="7472313" y="4710376"/>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507" name="Shape 507"/>
          <p:cNvCxnSpPr/>
          <p:nvPr/>
        </p:nvCxnSpPr>
        <p:spPr>
          <a:xfrm>
            <a:off x="7673972" y="5729333"/>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508" name="Shape 508"/>
          <p:cNvCxnSpPr/>
          <p:nvPr/>
        </p:nvCxnSpPr>
        <p:spPr>
          <a:xfrm>
            <a:off x="6117378" y="5783262"/>
            <a:ext cx="0" cy="691502"/>
          </a:xfrm>
          <a:prstGeom prst="straightConnector1">
            <a:avLst/>
          </a:prstGeom>
          <a:noFill/>
          <a:ln w="38100" cap="sq" cmpd="sng">
            <a:solidFill>
              <a:srgbClr val="FFBF0C"/>
            </a:solidFill>
            <a:prstDash val="solid"/>
            <a:miter/>
            <a:headEnd type="none" w="med" len="med"/>
            <a:tailEnd type="none" w="med" len="med"/>
          </a:ln>
        </p:spPr>
      </p:cxnSp>
      <p:sp>
        <p:nvSpPr>
          <p:cNvPr id="509" name="Shape 509"/>
          <p:cNvSpPr/>
          <p:nvPr/>
        </p:nvSpPr>
        <p:spPr>
          <a:xfrm rot="-5400000">
            <a:off x="3992611" y="5339795"/>
            <a:ext cx="1362068" cy="195261"/>
          </a:xfrm>
          <a:prstGeom prst="bentArrow">
            <a:avLst>
              <a:gd name="adj1" fmla="val 17120"/>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510" name="Shape 510"/>
          <p:cNvSpPr/>
          <p:nvPr/>
        </p:nvSpPr>
        <p:spPr>
          <a:xfrm rot="5400000">
            <a:off x="4594440" y="6191111"/>
            <a:ext cx="403488" cy="195261"/>
          </a:xfrm>
          <a:prstGeom prst="bentArrow">
            <a:avLst>
              <a:gd name="adj1" fmla="val 1712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grpSp>
        <p:nvGrpSpPr>
          <p:cNvPr id="511" name="Shape 511"/>
          <p:cNvGrpSpPr/>
          <p:nvPr/>
        </p:nvGrpSpPr>
        <p:grpSpPr>
          <a:xfrm>
            <a:off x="5259600" y="6171902"/>
            <a:ext cx="281156" cy="443441"/>
            <a:chOff x="5259600" y="6171902"/>
            <a:chExt cx="281156" cy="443441"/>
          </a:xfrm>
        </p:grpSpPr>
        <p:grpSp>
          <p:nvGrpSpPr>
            <p:cNvPr id="512" name="Shape 512"/>
            <p:cNvGrpSpPr/>
            <p:nvPr/>
          </p:nvGrpSpPr>
          <p:grpSpPr>
            <a:xfrm>
              <a:off x="5259600" y="6334188"/>
              <a:ext cx="281156" cy="281156"/>
              <a:chOff x="5324817" y="3096500"/>
              <a:chExt cx="281156" cy="281156"/>
            </a:xfrm>
          </p:grpSpPr>
          <p:sp>
            <p:nvSpPr>
              <p:cNvPr id="513" name="Shape 513"/>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514" name="Shape 514"/>
              <p:cNvCxnSpPr>
                <a:stCxn id="513" idx="1"/>
                <a:endCxn id="513"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515" name="Shape 515"/>
              <p:cNvCxnSpPr>
                <a:stCxn id="513" idx="3"/>
                <a:endCxn id="513"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516" name="Shape 516"/>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517" name="Shape 517"/>
            <p:cNvGrpSpPr/>
            <p:nvPr/>
          </p:nvGrpSpPr>
          <p:grpSpPr>
            <a:xfrm>
              <a:off x="5438504" y="6171902"/>
              <a:ext cx="91880" cy="121478"/>
              <a:chOff x="7708" y="496"/>
              <a:chExt cx="713" cy="943"/>
            </a:xfrm>
          </p:grpSpPr>
          <p:sp>
            <p:nvSpPr>
              <p:cNvPr id="518" name="Shape 518"/>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19" name="Shape 519"/>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grpSp>
        <p:nvGrpSpPr>
          <p:cNvPr id="520" name="Shape 520"/>
          <p:cNvGrpSpPr/>
          <p:nvPr/>
        </p:nvGrpSpPr>
        <p:grpSpPr>
          <a:xfrm>
            <a:off x="5993476" y="6166601"/>
            <a:ext cx="301201" cy="452707"/>
            <a:chOff x="5993476" y="6166601"/>
            <a:chExt cx="301201" cy="452707"/>
          </a:xfrm>
        </p:grpSpPr>
        <p:sp>
          <p:nvSpPr>
            <p:cNvPr id="521" name="Shape 521"/>
            <p:cNvSpPr/>
            <p:nvPr/>
          </p:nvSpPr>
          <p:spPr>
            <a:xfrm>
              <a:off x="5993476" y="6354396"/>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22" name="Shape 522"/>
            <p:cNvSpPr/>
            <p:nvPr/>
          </p:nvSpPr>
          <p:spPr>
            <a:xfrm>
              <a:off x="6181228" y="6166601"/>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904" b="0" i="0" u="none" strike="noStrike" kern="1200" cap="none" spc="0" normalizeH="0" baseline="0" noProof="0">
                <a:ln>
                  <a:noFill/>
                </a:ln>
                <a:solidFill>
                  <a:srgbClr val="000000"/>
                </a:solidFill>
                <a:effectLst/>
                <a:uLnTx/>
                <a:uFillTx/>
                <a:latin typeface="Arial"/>
                <a:ea typeface="Arial"/>
                <a:cs typeface="Arial"/>
                <a:sym typeface="Arial"/>
              </a:endParaRPr>
            </a:p>
          </p:txBody>
        </p:sp>
        <p:cxnSp>
          <p:nvCxnSpPr>
            <p:cNvPr id="523" name="Shape 523"/>
            <p:cNvCxnSpPr>
              <a:stCxn id="521" idx="0"/>
              <a:endCxn id="521" idx="0"/>
            </p:cNvCxnSpPr>
            <p:nvPr/>
          </p:nvCxnSpPr>
          <p:spPr>
            <a:xfrm>
              <a:off x="6107601" y="6354396"/>
              <a:ext cx="0" cy="0"/>
            </a:xfrm>
            <a:prstGeom prst="straightConnector1">
              <a:avLst/>
            </a:prstGeom>
            <a:noFill/>
            <a:ln w="9525" cap="flat" cmpd="sng">
              <a:solidFill>
                <a:srgbClr val="008CBF"/>
              </a:solidFill>
              <a:prstDash val="solid"/>
              <a:round/>
              <a:headEnd type="none" w="med" len="med"/>
              <a:tailEnd type="none" w="med" len="med"/>
            </a:ln>
          </p:spPr>
        </p:cxnSp>
        <p:pic>
          <p:nvPicPr>
            <p:cNvPr id="524" name="Shape 524"/>
            <p:cNvPicPr preferRelativeResize="0"/>
            <p:nvPr/>
          </p:nvPicPr>
          <p:blipFill rotWithShape="1">
            <a:blip r:embed="rId4">
              <a:alphaModFix/>
            </a:blip>
            <a:srcRect/>
            <a:stretch/>
          </p:blipFill>
          <p:spPr>
            <a:xfrm>
              <a:off x="6022551" y="6391967"/>
              <a:ext cx="79255" cy="60965"/>
            </a:xfrm>
            <a:prstGeom prst="rect">
              <a:avLst/>
            </a:prstGeom>
            <a:noFill/>
            <a:ln>
              <a:noFill/>
            </a:ln>
          </p:spPr>
        </p:pic>
        <p:pic>
          <p:nvPicPr>
            <p:cNvPr id="525" name="Shape 525"/>
            <p:cNvPicPr preferRelativeResize="0"/>
            <p:nvPr/>
          </p:nvPicPr>
          <p:blipFill rotWithShape="1">
            <a:blip r:embed="rId4">
              <a:alphaModFix/>
            </a:blip>
            <a:srcRect/>
            <a:stretch/>
          </p:blipFill>
          <p:spPr>
            <a:xfrm>
              <a:off x="6109117" y="6391967"/>
              <a:ext cx="79255" cy="60965"/>
            </a:xfrm>
            <a:prstGeom prst="rect">
              <a:avLst/>
            </a:prstGeom>
            <a:noFill/>
            <a:ln>
              <a:noFill/>
            </a:ln>
          </p:spPr>
        </p:pic>
        <p:pic>
          <p:nvPicPr>
            <p:cNvPr id="526" name="Shape 526"/>
            <p:cNvPicPr preferRelativeResize="0"/>
            <p:nvPr/>
          </p:nvPicPr>
          <p:blipFill rotWithShape="1">
            <a:blip r:embed="rId4">
              <a:alphaModFix/>
            </a:blip>
            <a:srcRect/>
            <a:stretch/>
          </p:blipFill>
          <p:spPr>
            <a:xfrm>
              <a:off x="6022551" y="6455896"/>
              <a:ext cx="79255" cy="60965"/>
            </a:xfrm>
            <a:prstGeom prst="rect">
              <a:avLst/>
            </a:prstGeom>
            <a:noFill/>
            <a:ln>
              <a:noFill/>
            </a:ln>
          </p:spPr>
        </p:pic>
        <p:pic>
          <p:nvPicPr>
            <p:cNvPr id="527" name="Shape 527"/>
            <p:cNvPicPr preferRelativeResize="0"/>
            <p:nvPr/>
          </p:nvPicPr>
          <p:blipFill rotWithShape="1">
            <a:blip r:embed="rId4">
              <a:alphaModFix/>
            </a:blip>
            <a:srcRect/>
            <a:stretch/>
          </p:blipFill>
          <p:spPr>
            <a:xfrm>
              <a:off x="6109117" y="6455896"/>
              <a:ext cx="79255" cy="60965"/>
            </a:xfrm>
            <a:prstGeom prst="rect">
              <a:avLst/>
            </a:prstGeom>
            <a:noFill/>
            <a:ln>
              <a:noFill/>
            </a:ln>
          </p:spPr>
        </p:pic>
        <p:pic>
          <p:nvPicPr>
            <p:cNvPr id="528" name="Shape 528"/>
            <p:cNvPicPr preferRelativeResize="0"/>
            <p:nvPr/>
          </p:nvPicPr>
          <p:blipFill rotWithShape="1">
            <a:blip r:embed="rId4">
              <a:alphaModFix/>
            </a:blip>
            <a:srcRect/>
            <a:stretch/>
          </p:blipFill>
          <p:spPr>
            <a:xfrm>
              <a:off x="6022551" y="6529094"/>
              <a:ext cx="79255" cy="60965"/>
            </a:xfrm>
            <a:prstGeom prst="rect">
              <a:avLst/>
            </a:prstGeom>
            <a:noFill/>
            <a:ln>
              <a:noFill/>
            </a:ln>
          </p:spPr>
        </p:pic>
        <p:pic>
          <p:nvPicPr>
            <p:cNvPr id="529" name="Shape 529"/>
            <p:cNvPicPr preferRelativeResize="0"/>
            <p:nvPr/>
          </p:nvPicPr>
          <p:blipFill rotWithShape="1">
            <a:blip r:embed="rId4">
              <a:alphaModFix/>
            </a:blip>
            <a:srcRect/>
            <a:stretch/>
          </p:blipFill>
          <p:spPr>
            <a:xfrm>
              <a:off x="6109117" y="6529094"/>
              <a:ext cx="79255" cy="60965"/>
            </a:xfrm>
            <a:prstGeom prst="rect">
              <a:avLst/>
            </a:prstGeom>
            <a:noFill/>
            <a:ln>
              <a:noFill/>
            </a:ln>
          </p:spPr>
        </p:pic>
      </p:grpSp>
      <p:cxnSp>
        <p:nvCxnSpPr>
          <p:cNvPr id="530" name="Shape 530"/>
          <p:cNvCxnSpPr/>
          <p:nvPr/>
        </p:nvCxnSpPr>
        <p:spPr>
          <a:xfrm rot="10800000" flipH="1">
            <a:off x="4612892" y="4762499"/>
            <a:ext cx="1858565" cy="487"/>
          </a:xfrm>
          <a:prstGeom prst="straightConnector1">
            <a:avLst/>
          </a:prstGeom>
          <a:noFill/>
          <a:ln w="38100" cap="sq" cmpd="sng">
            <a:solidFill>
              <a:srgbClr val="C00000"/>
            </a:solidFill>
            <a:prstDash val="solid"/>
            <a:miter/>
            <a:headEnd type="none" w="med" len="med"/>
            <a:tailEnd type="none" w="med" len="med"/>
          </a:ln>
        </p:spPr>
      </p:cxnSp>
      <p:cxnSp>
        <p:nvCxnSpPr>
          <p:cNvPr id="531" name="Shape 531"/>
          <p:cNvCxnSpPr/>
          <p:nvPr/>
        </p:nvCxnSpPr>
        <p:spPr>
          <a:xfrm>
            <a:off x="6472775" y="4767700"/>
            <a:ext cx="0" cy="35281"/>
          </a:xfrm>
          <a:prstGeom prst="straightConnector1">
            <a:avLst/>
          </a:prstGeom>
          <a:noFill/>
          <a:ln w="38100" cap="sq" cmpd="sng">
            <a:solidFill>
              <a:srgbClr val="C00000"/>
            </a:solidFill>
            <a:prstDash val="solid"/>
            <a:miter/>
            <a:headEnd type="none" w="med" len="med"/>
            <a:tailEnd type="none" w="med" len="med"/>
          </a:ln>
        </p:spPr>
      </p:cxnSp>
      <p:grpSp>
        <p:nvGrpSpPr>
          <p:cNvPr id="532" name="Shape 532"/>
          <p:cNvGrpSpPr/>
          <p:nvPr/>
        </p:nvGrpSpPr>
        <p:grpSpPr>
          <a:xfrm>
            <a:off x="4721248" y="6173737"/>
            <a:ext cx="315847" cy="458437"/>
            <a:chOff x="4721248" y="6173737"/>
            <a:chExt cx="315847" cy="458437"/>
          </a:xfrm>
        </p:grpSpPr>
        <p:pic>
          <p:nvPicPr>
            <p:cNvPr id="533" name="Shape 533"/>
            <p:cNvPicPr preferRelativeResize="0"/>
            <p:nvPr/>
          </p:nvPicPr>
          <p:blipFill rotWithShape="1">
            <a:blip r:embed="rId5">
              <a:alphaModFix/>
            </a:blip>
            <a:srcRect/>
            <a:stretch/>
          </p:blipFill>
          <p:spPr>
            <a:xfrm>
              <a:off x="4721248" y="6316326"/>
              <a:ext cx="315847" cy="315847"/>
            </a:xfrm>
            <a:prstGeom prst="rect">
              <a:avLst/>
            </a:prstGeom>
            <a:noFill/>
            <a:ln>
              <a:noFill/>
            </a:ln>
          </p:spPr>
        </p:pic>
        <p:pic>
          <p:nvPicPr>
            <p:cNvPr id="534" name="Shape 534" descr="nintendo&#10;&#10;Description generated with very high confidence"/>
            <p:cNvPicPr preferRelativeResize="0"/>
            <p:nvPr/>
          </p:nvPicPr>
          <p:blipFill rotWithShape="1">
            <a:blip r:embed="rId6">
              <a:alphaModFix/>
            </a:blip>
            <a:srcRect/>
            <a:stretch/>
          </p:blipFill>
          <p:spPr>
            <a:xfrm>
              <a:off x="4900335" y="6173737"/>
              <a:ext cx="130242" cy="130242"/>
            </a:xfrm>
            <a:prstGeom prst="rect">
              <a:avLst/>
            </a:prstGeom>
            <a:noFill/>
            <a:ln>
              <a:noFill/>
            </a:ln>
          </p:spPr>
        </p:pic>
      </p:grpSp>
      <p:grpSp>
        <p:nvGrpSpPr>
          <p:cNvPr id="535" name="Shape 535"/>
          <p:cNvGrpSpPr/>
          <p:nvPr/>
        </p:nvGrpSpPr>
        <p:grpSpPr>
          <a:xfrm>
            <a:off x="6584943" y="3687336"/>
            <a:ext cx="4580188" cy="2944837"/>
            <a:chOff x="6584943" y="3687336"/>
            <a:chExt cx="4580188" cy="2944837"/>
          </a:xfrm>
        </p:grpSpPr>
        <p:sp>
          <p:nvSpPr>
            <p:cNvPr id="536" name="Shape 536"/>
            <p:cNvSpPr/>
            <p:nvPr/>
          </p:nvSpPr>
          <p:spPr>
            <a:xfrm>
              <a:off x="8166457" y="4814392"/>
              <a:ext cx="924730" cy="906441"/>
            </a:xfrm>
            <a:prstGeom prst="rect">
              <a:avLst/>
            </a:prstGeom>
            <a:solidFill>
              <a:srgbClr val="FDDC2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7" name="Shape 537"/>
            <p:cNvSpPr/>
            <p:nvPr/>
          </p:nvSpPr>
          <p:spPr>
            <a:xfrm>
              <a:off x="8704950" y="5382378"/>
              <a:ext cx="387150" cy="333989"/>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8" name="Shape 538"/>
            <p:cNvSpPr/>
            <p:nvPr/>
          </p:nvSpPr>
          <p:spPr>
            <a:xfrm>
              <a:off x="7550636" y="4814392"/>
              <a:ext cx="534988" cy="906441"/>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39" name="Shape 539"/>
            <p:cNvSpPr/>
            <p:nvPr/>
          </p:nvSpPr>
          <p:spPr>
            <a:xfrm>
              <a:off x="7778632" y="4814392"/>
              <a:ext cx="102396" cy="906441"/>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0" name="Shape 540"/>
            <p:cNvSpPr/>
            <p:nvPr/>
          </p:nvSpPr>
          <p:spPr>
            <a:xfrm>
              <a:off x="7986599" y="4814392"/>
              <a:ext cx="99035" cy="906441"/>
            </a:xfrm>
            <a:prstGeom prst="rect">
              <a:avLst/>
            </a:prstGeom>
            <a:solidFill>
              <a:srgbClr val="FE9BB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1" name="Shape 541"/>
            <p:cNvSpPr/>
            <p:nvPr/>
          </p:nvSpPr>
          <p:spPr>
            <a:xfrm>
              <a:off x="7878057" y="4814392"/>
              <a:ext cx="110141" cy="906441"/>
            </a:xfrm>
            <a:prstGeom prst="rect">
              <a:avLst/>
            </a:prstGeom>
            <a:solidFill>
              <a:srgbClr val="F96F9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2" name="Shape 542"/>
            <p:cNvSpPr/>
            <p:nvPr/>
          </p:nvSpPr>
          <p:spPr>
            <a:xfrm>
              <a:off x="10179525" y="4814392"/>
              <a:ext cx="567007" cy="906441"/>
            </a:xfrm>
            <a:prstGeom prst="rect">
              <a:avLst/>
            </a:prstGeom>
            <a:solidFill>
              <a:srgbClr val="ACC6C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3" name="Shape 543"/>
            <p:cNvSpPr/>
            <p:nvPr/>
          </p:nvSpPr>
          <p:spPr>
            <a:xfrm>
              <a:off x="9189731" y="4814392"/>
              <a:ext cx="924730" cy="906441"/>
            </a:xfrm>
            <a:prstGeom prst="rect">
              <a:avLst/>
            </a:prstGeom>
            <a:solidFill>
              <a:srgbClr val="4DCF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4" name="Shape 544"/>
            <p:cNvSpPr/>
            <p:nvPr/>
          </p:nvSpPr>
          <p:spPr>
            <a:xfrm>
              <a:off x="6947675" y="3766955"/>
              <a:ext cx="3790660" cy="973549"/>
            </a:xfrm>
            <a:prstGeom prst="triangle">
              <a:avLst>
                <a:gd name="adj" fmla="val 50000"/>
              </a:avLst>
            </a:prstGeom>
            <a:solidFill>
              <a:srgbClr val="97C2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5" name="Shape 545"/>
            <p:cNvSpPr/>
            <p:nvPr/>
          </p:nvSpPr>
          <p:spPr>
            <a:xfrm>
              <a:off x="10096986"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6" name="Shape 546"/>
            <p:cNvSpPr/>
            <p:nvPr/>
          </p:nvSpPr>
          <p:spPr>
            <a:xfrm>
              <a:off x="8085625"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7" name="Shape 547"/>
            <p:cNvSpPr/>
            <p:nvPr/>
          </p:nvSpPr>
          <p:spPr>
            <a:xfrm rot="5400000">
              <a:off x="8827640" y="2813207"/>
              <a:ext cx="105570" cy="3896798"/>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8" name="Shape 548"/>
            <p:cNvSpPr/>
            <p:nvPr/>
          </p:nvSpPr>
          <p:spPr>
            <a:xfrm rot="3718563">
              <a:off x="7671614" y="3069369"/>
              <a:ext cx="100876" cy="2522594"/>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49" name="Shape 549"/>
            <p:cNvSpPr/>
            <p:nvPr/>
          </p:nvSpPr>
          <p:spPr>
            <a:xfrm>
              <a:off x="10738336" y="4758826"/>
              <a:ext cx="90487"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50" name="Shape 550"/>
            <p:cNvSpPr/>
            <p:nvPr/>
          </p:nvSpPr>
          <p:spPr>
            <a:xfrm>
              <a:off x="10302789" y="5123951"/>
              <a:ext cx="328230" cy="629148"/>
            </a:xfrm>
            <a:prstGeom prst="rect">
              <a:avLst/>
            </a:prstGeom>
            <a:solidFill>
              <a:srgbClr val="008EC0"/>
            </a:solidFill>
            <a:ln w="38100" cap="flat" cmpd="sng">
              <a:solidFill>
                <a:srgbClr val="002E3F"/>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51" name="Shape 551"/>
            <p:cNvSpPr/>
            <p:nvPr/>
          </p:nvSpPr>
          <p:spPr>
            <a:xfrm>
              <a:off x="10527670" y="5393941"/>
              <a:ext cx="57582" cy="57582"/>
            </a:xfrm>
            <a:prstGeom prst="ellipse">
              <a:avLst/>
            </a:prstGeom>
            <a:solidFill>
              <a:srgbClr val="002E3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52" name="Shape 552"/>
            <p:cNvSpPr/>
            <p:nvPr/>
          </p:nvSpPr>
          <p:spPr>
            <a:xfrm>
              <a:off x="7904307" y="5382623"/>
              <a:ext cx="181317"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53" name="Shape 553"/>
            <p:cNvSpPr/>
            <p:nvPr/>
          </p:nvSpPr>
          <p:spPr>
            <a:xfrm>
              <a:off x="7934213" y="5425864"/>
              <a:ext cx="151411" cy="97106"/>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554" name="Shape 554"/>
            <p:cNvCxnSpPr/>
            <p:nvPr/>
          </p:nvCxnSpPr>
          <p:spPr>
            <a:xfrm>
              <a:off x="7988197" y="5277655"/>
              <a:ext cx="97436" cy="0"/>
            </a:xfrm>
            <a:prstGeom prst="straightConnector1">
              <a:avLst/>
            </a:prstGeom>
            <a:noFill/>
            <a:ln w="38100" cap="flat" cmpd="sng">
              <a:solidFill>
                <a:srgbClr val="E8EAE7"/>
              </a:solidFill>
              <a:prstDash val="solid"/>
              <a:round/>
              <a:headEnd type="none" w="med" len="med"/>
              <a:tailEnd type="none" w="med" len="med"/>
            </a:ln>
          </p:spPr>
        </p:cxnSp>
        <p:cxnSp>
          <p:nvCxnSpPr>
            <p:cNvPr id="555" name="Shape 555"/>
            <p:cNvCxnSpPr/>
            <p:nvPr/>
          </p:nvCxnSpPr>
          <p:spPr>
            <a:xfrm flipH="1">
              <a:off x="8006550" y="5272323"/>
              <a:ext cx="2163" cy="50855"/>
            </a:xfrm>
            <a:prstGeom prst="straightConnector1">
              <a:avLst/>
            </a:prstGeom>
            <a:noFill/>
            <a:ln w="38100" cap="flat" cmpd="sng">
              <a:solidFill>
                <a:srgbClr val="E8EAE7"/>
              </a:solidFill>
              <a:prstDash val="solid"/>
              <a:round/>
              <a:headEnd type="none" w="med" len="med"/>
              <a:tailEnd type="none" w="med" len="med"/>
            </a:ln>
          </p:spPr>
        </p:cxnSp>
        <p:sp>
          <p:nvSpPr>
            <p:cNvPr id="556" name="Shape 556"/>
            <p:cNvSpPr/>
            <p:nvPr/>
          </p:nvSpPr>
          <p:spPr>
            <a:xfrm rot="-5400000">
              <a:off x="7508373" y="5413533"/>
              <a:ext cx="356025" cy="258579"/>
            </a:xfrm>
            <a:prstGeom prst="chord">
              <a:avLst>
                <a:gd name="adj1" fmla="val 5518619"/>
                <a:gd name="adj2" fmla="val 16199986"/>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57" name="Shape 557"/>
            <p:cNvSpPr/>
            <p:nvPr/>
          </p:nvSpPr>
          <p:spPr>
            <a:xfrm>
              <a:off x="7513157" y="5545401"/>
              <a:ext cx="168579" cy="175202"/>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58" name="Shape 558"/>
            <p:cNvSpPr/>
            <p:nvPr/>
          </p:nvSpPr>
          <p:spPr>
            <a:xfrm>
              <a:off x="7458561"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59" name="Shape 559"/>
            <p:cNvSpPr/>
            <p:nvPr/>
          </p:nvSpPr>
          <p:spPr>
            <a:xfrm>
              <a:off x="8038446" y="5508910"/>
              <a:ext cx="45718" cy="207459"/>
            </a:xfrm>
            <a:prstGeom prst="rect">
              <a:avLst/>
            </a:prstGeom>
            <a:solidFill>
              <a:schemeClr val="l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60" name="Shape 560"/>
            <p:cNvSpPr/>
            <p:nvPr/>
          </p:nvSpPr>
          <p:spPr>
            <a:xfrm>
              <a:off x="8214881" y="5123132"/>
              <a:ext cx="320881" cy="597441"/>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61" name="Shape 561"/>
            <p:cNvSpPr/>
            <p:nvPr/>
          </p:nvSpPr>
          <p:spPr>
            <a:xfrm>
              <a:off x="8247675" y="5167642"/>
              <a:ext cx="45718" cy="178433"/>
            </a:xfrm>
            <a:prstGeom prst="rect">
              <a:avLst/>
            </a:prstGeom>
            <a:solidFill>
              <a:srgbClr val="BFBFB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62" name="Shape 562"/>
            <p:cNvGrpSpPr/>
            <p:nvPr/>
          </p:nvGrpSpPr>
          <p:grpSpPr>
            <a:xfrm>
              <a:off x="8380707" y="5443537"/>
              <a:ext cx="122388" cy="256504"/>
              <a:chOff x="5241732" y="6172200"/>
              <a:chExt cx="122388" cy="256504"/>
            </a:xfrm>
          </p:grpSpPr>
          <p:cxnSp>
            <p:nvCxnSpPr>
              <p:cNvPr id="563" name="Shape 563"/>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564" name="Shape 564"/>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565" name="Shape 565"/>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grpSp>
          <p:nvGrpSpPr>
            <p:cNvPr id="566" name="Shape 566"/>
            <p:cNvGrpSpPr/>
            <p:nvPr/>
          </p:nvGrpSpPr>
          <p:grpSpPr>
            <a:xfrm flipH="1">
              <a:off x="8786377" y="5443537"/>
              <a:ext cx="122388" cy="256504"/>
              <a:chOff x="5241732" y="6172200"/>
              <a:chExt cx="122388" cy="256504"/>
            </a:xfrm>
          </p:grpSpPr>
          <p:cxnSp>
            <p:nvCxnSpPr>
              <p:cNvPr id="567" name="Shape 567"/>
              <p:cNvCxnSpPr/>
              <p:nvPr/>
            </p:nvCxnSpPr>
            <p:spPr>
              <a:xfrm>
                <a:off x="5241732" y="6172200"/>
                <a:ext cx="0" cy="256504"/>
              </a:xfrm>
              <a:prstGeom prst="straightConnector1">
                <a:avLst/>
              </a:prstGeom>
              <a:noFill/>
              <a:ln w="38100" cap="sq" cmpd="sng">
                <a:solidFill>
                  <a:srgbClr val="FFB50C"/>
                </a:solidFill>
                <a:prstDash val="solid"/>
                <a:round/>
                <a:headEnd type="none" w="med" len="med"/>
                <a:tailEnd type="none" w="med" len="med"/>
              </a:ln>
            </p:spPr>
          </p:cxnSp>
          <p:cxnSp>
            <p:nvCxnSpPr>
              <p:cNvPr id="568" name="Shape 568"/>
              <p:cNvCxnSpPr/>
              <p:nvPr/>
            </p:nvCxnSpPr>
            <p:spPr>
              <a:xfrm>
                <a:off x="5364121" y="6324251"/>
                <a:ext cx="0" cy="104452"/>
              </a:xfrm>
              <a:prstGeom prst="straightConnector1">
                <a:avLst/>
              </a:prstGeom>
              <a:noFill/>
              <a:ln w="38100" cap="sq" cmpd="sng">
                <a:solidFill>
                  <a:srgbClr val="FFB50C"/>
                </a:solidFill>
                <a:prstDash val="solid"/>
                <a:round/>
                <a:headEnd type="none" w="med" len="med"/>
                <a:tailEnd type="none" w="med" len="med"/>
              </a:ln>
            </p:spPr>
          </p:cxnSp>
          <p:cxnSp>
            <p:nvCxnSpPr>
              <p:cNvPr id="569" name="Shape 569"/>
              <p:cNvCxnSpPr/>
              <p:nvPr/>
            </p:nvCxnSpPr>
            <p:spPr>
              <a:xfrm rot="10800000">
                <a:off x="5244785" y="6324251"/>
                <a:ext cx="119336" cy="0"/>
              </a:xfrm>
              <a:prstGeom prst="straightConnector1">
                <a:avLst/>
              </a:prstGeom>
              <a:noFill/>
              <a:ln w="38100" cap="sq" cmpd="sng">
                <a:solidFill>
                  <a:srgbClr val="FFB50C"/>
                </a:solidFill>
                <a:prstDash val="solid"/>
                <a:round/>
                <a:headEnd type="none" w="med" len="med"/>
                <a:tailEnd type="none" w="med" len="med"/>
              </a:ln>
            </p:spPr>
          </p:cxnSp>
        </p:grpSp>
        <p:sp>
          <p:nvSpPr>
            <p:cNvPr id="570" name="Shape 570"/>
            <p:cNvSpPr/>
            <p:nvPr/>
          </p:nvSpPr>
          <p:spPr>
            <a:xfrm>
              <a:off x="8464481" y="5459985"/>
              <a:ext cx="355773" cy="45718"/>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71" name="Shape 571"/>
            <p:cNvSpPr/>
            <p:nvPr/>
          </p:nvSpPr>
          <p:spPr>
            <a:xfrm>
              <a:off x="8596614" y="5505703"/>
              <a:ext cx="91507" cy="210665"/>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72" name="Shape 572"/>
            <p:cNvGrpSpPr/>
            <p:nvPr/>
          </p:nvGrpSpPr>
          <p:grpSpPr>
            <a:xfrm>
              <a:off x="8777335" y="5245595"/>
              <a:ext cx="165914" cy="135405"/>
              <a:chOff x="5359222" y="6179960"/>
              <a:chExt cx="179412" cy="146421"/>
            </a:xfrm>
          </p:grpSpPr>
          <p:sp>
            <p:nvSpPr>
              <p:cNvPr id="573" name="Shape 573"/>
              <p:cNvSpPr/>
              <p:nvPr/>
            </p:nvSpPr>
            <p:spPr>
              <a:xfrm>
                <a:off x="5385019" y="6231175"/>
                <a:ext cx="128227" cy="95206"/>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74" name="Shape 574"/>
              <p:cNvSpPr/>
              <p:nvPr/>
            </p:nvSpPr>
            <p:spPr>
              <a:xfrm>
                <a:off x="5385019" y="6205103"/>
                <a:ext cx="127817" cy="26069"/>
              </a:xfrm>
              <a:prstGeom prst="trapezoid">
                <a:avLst>
                  <a:gd name="adj" fmla="val 87295"/>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575" name="Shape 575"/>
              <p:cNvCxnSpPr/>
              <p:nvPr/>
            </p:nvCxnSpPr>
            <p:spPr>
              <a:xfrm>
                <a:off x="5448928" y="6179960"/>
                <a:ext cx="0" cy="25541"/>
              </a:xfrm>
              <a:prstGeom prst="straightConnector1">
                <a:avLst/>
              </a:prstGeom>
              <a:noFill/>
              <a:ln w="38100" cap="flat" cmpd="sng">
                <a:solidFill>
                  <a:srgbClr val="737373"/>
                </a:solidFill>
                <a:prstDash val="solid"/>
                <a:round/>
                <a:headEnd type="none" w="med" len="med"/>
                <a:tailEnd type="none" w="med" len="med"/>
              </a:ln>
            </p:spPr>
          </p:cxnSp>
          <p:cxnSp>
            <p:nvCxnSpPr>
              <p:cNvPr id="576" name="Shape 576"/>
              <p:cNvCxnSpPr/>
              <p:nvPr/>
            </p:nvCxnSpPr>
            <p:spPr>
              <a:xfrm rot="10800000">
                <a:off x="5512838" y="6259201"/>
                <a:ext cx="25797" cy="0"/>
              </a:xfrm>
              <a:prstGeom prst="straightConnector1">
                <a:avLst/>
              </a:prstGeom>
              <a:noFill/>
              <a:ln w="38100" cap="flat" cmpd="sng">
                <a:solidFill>
                  <a:srgbClr val="737373"/>
                </a:solidFill>
                <a:prstDash val="solid"/>
                <a:round/>
                <a:headEnd type="none" w="med" len="med"/>
                <a:tailEnd type="none" w="med" len="med"/>
              </a:ln>
            </p:spPr>
          </p:cxnSp>
          <p:cxnSp>
            <p:nvCxnSpPr>
              <p:cNvPr id="577" name="Shape 577"/>
              <p:cNvCxnSpPr/>
              <p:nvPr/>
            </p:nvCxnSpPr>
            <p:spPr>
              <a:xfrm rot="10800000">
                <a:off x="5359222" y="6259201"/>
                <a:ext cx="25797" cy="0"/>
              </a:xfrm>
              <a:prstGeom prst="straightConnector1">
                <a:avLst/>
              </a:prstGeom>
              <a:noFill/>
              <a:ln w="38100" cap="flat" cmpd="sng">
                <a:solidFill>
                  <a:srgbClr val="737373"/>
                </a:solidFill>
                <a:prstDash val="solid"/>
                <a:round/>
                <a:headEnd type="none" w="med" len="med"/>
                <a:tailEnd type="none" w="med" len="med"/>
              </a:ln>
            </p:spPr>
          </p:cxnSp>
        </p:grpSp>
        <p:sp>
          <p:nvSpPr>
            <p:cNvPr id="578" name="Shape 578"/>
            <p:cNvSpPr/>
            <p:nvPr/>
          </p:nvSpPr>
          <p:spPr>
            <a:xfrm>
              <a:off x="9239111" y="5393941"/>
              <a:ext cx="481011" cy="226219"/>
            </a:xfrm>
            <a:prstGeom prst="roundRect">
              <a:avLst>
                <a:gd name="adj" fmla="val 32457"/>
              </a:avLst>
            </a:prstGeom>
            <a:solidFill>
              <a:srgbClr val="F5F1F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79" name="Shape 579"/>
            <p:cNvSpPr/>
            <p:nvPr/>
          </p:nvSpPr>
          <p:spPr>
            <a:xfrm>
              <a:off x="9272449" y="5613946"/>
              <a:ext cx="395287" cy="108460"/>
            </a:xfrm>
            <a:prstGeom prst="rect">
              <a:avLst/>
            </a:prstGeom>
            <a:solidFill>
              <a:srgbClr val="E6E5E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80" name="Shape 580"/>
            <p:cNvSpPr/>
            <p:nvPr/>
          </p:nvSpPr>
          <p:spPr>
            <a:xfrm>
              <a:off x="9155475"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81" name="Shape 581"/>
            <p:cNvSpPr/>
            <p:nvPr/>
          </p:nvSpPr>
          <p:spPr>
            <a:xfrm>
              <a:off x="9619818" y="5506101"/>
              <a:ext cx="165392" cy="216305"/>
            </a:xfrm>
            <a:custGeom>
              <a:avLst/>
              <a:gdLst/>
              <a:ahLst/>
              <a:cxnLst/>
              <a:rect l="0" t="0" r="0" b="0"/>
              <a:pathLst>
                <a:path w="120000" h="120000" extrusionOk="0">
                  <a:moveTo>
                    <a:pt x="60000" y="0"/>
                  </a:moveTo>
                  <a:cubicBezTo>
                    <a:pt x="84852" y="0"/>
                    <a:pt x="106176" y="11553"/>
                    <a:pt x="115285" y="28019"/>
                  </a:cubicBezTo>
                  <a:lnTo>
                    <a:pt x="119093" y="42443"/>
                  </a:lnTo>
                  <a:lnTo>
                    <a:pt x="119999" y="42443"/>
                  </a:lnTo>
                  <a:lnTo>
                    <a:pt x="119999" y="45874"/>
                  </a:lnTo>
                  <a:lnTo>
                    <a:pt x="120000" y="45877"/>
                  </a:lnTo>
                  <a:cubicBezTo>
                    <a:pt x="120000" y="45972"/>
                    <a:pt x="119999" y="46068"/>
                    <a:pt x="119999" y="46164"/>
                  </a:cubicBezTo>
                  <a:lnTo>
                    <a:pt x="119999" y="120000"/>
                  </a:lnTo>
                  <a:lnTo>
                    <a:pt x="0" y="120000"/>
                  </a:lnTo>
                  <a:lnTo>
                    <a:pt x="0" y="46163"/>
                  </a:lnTo>
                  <a:lnTo>
                    <a:pt x="0" y="45877"/>
                  </a:lnTo>
                  <a:lnTo>
                    <a:pt x="0" y="42443"/>
                  </a:lnTo>
                  <a:lnTo>
                    <a:pt x="906" y="42443"/>
                  </a:lnTo>
                  <a:lnTo>
                    <a:pt x="4715" y="28019"/>
                  </a:lnTo>
                  <a:cubicBezTo>
                    <a:pt x="13823" y="11553"/>
                    <a:pt x="35147" y="0"/>
                    <a:pt x="60000" y="0"/>
                  </a:cubicBezTo>
                  <a:close/>
                </a:path>
              </a:pathLst>
            </a:custGeom>
            <a:solidFill>
              <a:srgbClr val="E1DDD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82" name="Shape 582"/>
            <p:cNvSpPr/>
            <p:nvPr/>
          </p:nvSpPr>
          <p:spPr>
            <a:xfrm>
              <a:off x="9817753" y="5566575"/>
              <a:ext cx="205412" cy="155831"/>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83" name="Shape 583"/>
            <p:cNvGrpSpPr/>
            <p:nvPr/>
          </p:nvGrpSpPr>
          <p:grpSpPr>
            <a:xfrm>
              <a:off x="9831736" y="5393940"/>
              <a:ext cx="183066" cy="175683"/>
              <a:chOff x="7948903" y="2829961"/>
              <a:chExt cx="183066" cy="191771"/>
            </a:xfrm>
          </p:grpSpPr>
          <p:sp>
            <p:nvSpPr>
              <p:cNvPr id="584" name="Shape 584"/>
              <p:cNvSpPr/>
              <p:nvPr/>
            </p:nvSpPr>
            <p:spPr>
              <a:xfrm>
                <a:off x="7948903" y="2933566"/>
                <a:ext cx="167453" cy="45718"/>
              </a:xfrm>
              <a:prstGeom prst="rect">
                <a:avLst/>
              </a:prstGeom>
              <a:solidFill>
                <a:srgbClr val="FF5C5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85" name="Shape 585"/>
              <p:cNvSpPr/>
              <p:nvPr/>
            </p:nvSpPr>
            <p:spPr>
              <a:xfrm>
                <a:off x="7975097" y="2971826"/>
                <a:ext cx="153549" cy="49906"/>
              </a:xfrm>
              <a:prstGeom prst="rect">
                <a:avLst/>
              </a:prstGeom>
              <a:solidFill>
                <a:srgbClr val="DD505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86" name="Shape 586"/>
              <p:cNvSpPr/>
              <p:nvPr/>
            </p:nvSpPr>
            <p:spPr>
              <a:xfrm>
                <a:off x="7991767" y="2876550"/>
                <a:ext cx="140202" cy="60142"/>
              </a:xfrm>
              <a:prstGeom prst="rect">
                <a:avLst/>
              </a:prstGeom>
              <a:solidFill>
                <a:srgbClr val="FFB5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87" name="Shape 587"/>
              <p:cNvSpPr/>
              <p:nvPr/>
            </p:nvSpPr>
            <p:spPr>
              <a:xfrm>
                <a:off x="7959103" y="2829961"/>
                <a:ext cx="140202" cy="45718"/>
              </a:xfrm>
              <a:prstGeom prst="rect">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588" name="Shape 588"/>
            <p:cNvCxnSpPr/>
            <p:nvPr/>
          </p:nvCxnSpPr>
          <p:spPr>
            <a:xfrm>
              <a:off x="9698095" y="4484303"/>
              <a:ext cx="0" cy="119063"/>
            </a:xfrm>
            <a:prstGeom prst="straightConnector1">
              <a:avLst/>
            </a:prstGeom>
            <a:noFill/>
            <a:ln w="38100" cap="flat" cmpd="sng">
              <a:solidFill>
                <a:srgbClr val="D8D8D8"/>
              </a:solidFill>
              <a:prstDash val="solid"/>
              <a:round/>
              <a:headEnd type="none" w="med" len="med"/>
              <a:tailEnd type="none" w="med" len="med"/>
            </a:ln>
          </p:spPr>
        </p:cxnSp>
        <p:sp>
          <p:nvSpPr>
            <p:cNvPr id="589" name="Shape 589"/>
            <p:cNvSpPr/>
            <p:nvPr/>
          </p:nvSpPr>
          <p:spPr>
            <a:xfrm>
              <a:off x="9588849" y="4324708"/>
              <a:ext cx="214020" cy="158798"/>
            </a:xfrm>
            <a:prstGeom prst="trapezoid">
              <a:avLst>
                <a:gd name="adj" fmla="val 30999"/>
              </a:avLst>
            </a:prstGeom>
            <a:solidFill>
              <a:srgbClr val="FFCF2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90" name="Shape 590"/>
            <p:cNvSpPr/>
            <p:nvPr/>
          </p:nvSpPr>
          <p:spPr>
            <a:xfrm>
              <a:off x="9339321" y="4950071"/>
              <a:ext cx="266699" cy="173831"/>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pic>
          <p:nvPicPr>
            <p:cNvPr id="591" name="Shape 591" descr="nintendo&#10;&#10;Description generated with very high confidence"/>
            <p:cNvPicPr preferRelativeResize="0"/>
            <p:nvPr/>
          </p:nvPicPr>
          <p:blipFill rotWithShape="1">
            <a:blip r:embed="rId3">
              <a:alphaModFix/>
            </a:blip>
            <a:srcRect/>
            <a:stretch/>
          </p:blipFill>
          <p:spPr>
            <a:xfrm>
              <a:off x="10034439" y="5626933"/>
              <a:ext cx="45718" cy="77150"/>
            </a:xfrm>
            <a:prstGeom prst="rect">
              <a:avLst/>
            </a:prstGeom>
            <a:noFill/>
            <a:ln>
              <a:noFill/>
            </a:ln>
          </p:spPr>
        </p:pic>
        <p:cxnSp>
          <p:nvCxnSpPr>
            <p:cNvPr id="592" name="Shape 592"/>
            <p:cNvCxnSpPr/>
            <p:nvPr/>
          </p:nvCxnSpPr>
          <p:spPr>
            <a:xfrm rot="10800000">
              <a:off x="9644119" y="4586051"/>
              <a:ext cx="100659" cy="0"/>
            </a:xfrm>
            <a:prstGeom prst="straightConnector1">
              <a:avLst/>
            </a:prstGeom>
            <a:noFill/>
            <a:ln w="38100" cap="flat" cmpd="sng">
              <a:solidFill>
                <a:srgbClr val="797979"/>
              </a:solidFill>
              <a:prstDash val="solid"/>
              <a:round/>
              <a:headEnd type="none" w="med" len="med"/>
              <a:tailEnd type="none" w="med" len="med"/>
            </a:ln>
          </p:spPr>
        </p:cxnSp>
        <p:sp>
          <p:nvSpPr>
            <p:cNvPr id="593" name="Shape 593"/>
            <p:cNvSpPr/>
            <p:nvPr/>
          </p:nvSpPr>
          <p:spPr>
            <a:xfrm>
              <a:off x="9591207" y="4604637"/>
              <a:ext cx="205412" cy="102329"/>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594" name="Shape 594"/>
            <p:cNvGrpSpPr/>
            <p:nvPr/>
          </p:nvGrpSpPr>
          <p:grpSpPr>
            <a:xfrm>
              <a:off x="8800157" y="4255296"/>
              <a:ext cx="679460" cy="449819"/>
              <a:chOff x="7301299" y="1104407"/>
              <a:chExt cx="679460" cy="449819"/>
            </a:xfrm>
          </p:grpSpPr>
          <p:sp>
            <p:nvSpPr>
              <p:cNvPr id="595" name="Shape 595"/>
              <p:cNvSpPr/>
              <p:nvPr/>
            </p:nvSpPr>
            <p:spPr>
              <a:xfrm>
                <a:off x="7301299" y="1388269"/>
                <a:ext cx="679460" cy="165957"/>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96" name="Shape 596"/>
              <p:cNvSpPr/>
              <p:nvPr/>
            </p:nvSpPr>
            <p:spPr>
              <a:xfrm>
                <a:off x="7301299" y="1338262"/>
                <a:ext cx="679460" cy="51925"/>
              </a:xfrm>
              <a:prstGeom prst="rect">
                <a:avLst/>
              </a:prstGeom>
              <a:solidFill>
                <a:srgbClr val="EEEE8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97" name="Shape 597"/>
              <p:cNvSpPr/>
              <p:nvPr/>
            </p:nvSpPr>
            <p:spPr>
              <a:xfrm>
                <a:off x="7301299" y="1216066"/>
                <a:ext cx="679460" cy="122193"/>
              </a:xfrm>
              <a:prstGeom prst="rect">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98" name="Shape 598"/>
              <p:cNvSpPr/>
              <p:nvPr/>
            </p:nvSpPr>
            <p:spPr>
              <a:xfrm>
                <a:off x="7301300" y="1104407"/>
                <a:ext cx="679460" cy="111656"/>
              </a:xfrm>
              <a:prstGeom prst="triangle">
                <a:avLst>
                  <a:gd name="adj" fmla="val 50000"/>
                </a:avLst>
              </a:prstGeom>
              <a:solidFill>
                <a:srgbClr val="FFDBA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599" name="Shape 599"/>
              <p:cNvSpPr/>
              <p:nvPr/>
            </p:nvSpPr>
            <p:spPr>
              <a:xfrm>
                <a:off x="7351118"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00" name="Shape 600"/>
              <p:cNvSpPr/>
              <p:nvPr/>
            </p:nvSpPr>
            <p:spPr>
              <a:xfrm>
                <a:off x="7665939" y="1285379"/>
                <a:ext cx="255784" cy="52881"/>
              </a:xfrm>
              <a:prstGeom prst="rect">
                <a:avLst/>
              </a:prstGeom>
              <a:solidFill>
                <a:srgbClr val="FFFFFF"/>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01" name="Shape 601"/>
              <p:cNvSpPr/>
              <p:nvPr/>
            </p:nvSpPr>
            <p:spPr>
              <a:xfrm>
                <a:off x="7597372" y="1172070"/>
                <a:ext cx="87311" cy="87311"/>
              </a:xfrm>
              <a:prstGeom prst="ellipse">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pic>
          <p:nvPicPr>
            <p:cNvPr id="602" name="Shape 602" descr="nintendo&#10;&#10;Description generated with very high confidence"/>
            <p:cNvPicPr preferRelativeResize="0"/>
            <p:nvPr/>
          </p:nvPicPr>
          <p:blipFill rotWithShape="1">
            <a:blip r:embed="rId3">
              <a:alphaModFix/>
            </a:blip>
            <a:srcRect/>
            <a:stretch/>
          </p:blipFill>
          <p:spPr>
            <a:xfrm>
              <a:off x="9830504" y="4610296"/>
              <a:ext cx="45718" cy="77150"/>
            </a:xfrm>
            <a:prstGeom prst="rect">
              <a:avLst/>
            </a:prstGeom>
            <a:noFill/>
            <a:ln>
              <a:noFill/>
            </a:ln>
          </p:spPr>
        </p:pic>
        <p:grpSp>
          <p:nvGrpSpPr>
            <p:cNvPr id="603" name="Shape 603"/>
            <p:cNvGrpSpPr/>
            <p:nvPr/>
          </p:nvGrpSpPr>
          <p:grpSpPr>
            <a:xfrm>
              <a:off x="8401886" y="4411729"/>
              <a:ext cx="215746" cy="170093"/>
              <a:chOff x="6294003" y="694775"/>
              <a:chExt cx="215746" cy="170093"/>
            </a:xfrm>
          </p:grpSpPr>
          <p:sp>
            <p:nvSpPr>
              <p:cNvPr id="604" name="Shape 604"/>
              <p:cNvSpPr/>
              <p:nvPr/>
            </p:nvSpPr>
            <p:spPr>
              <a:xfrm>
                <a:off x="6294003" y="819150"/>
                <a:ext cx="215746" cy="45718"/>
              </a:xfrm>
              <a:prstGeom prst="rect">
                <a:avLst/>
              </a:prstGeom>
              <a:solidFill>
                <a:srgbClr val="5D625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05" name="Shape 605"/>
              <p:cNvSpPr/>
              <p:nvPr/>
            </p:nvSpPr>
            <p:spPr>
              <a:xfrm>
                <a:off x="6297260" y="694775"/>
                <a:ext cx="209234" cy="120910"/>
              </a:xfrm>
              <a:prstGeom prst="rect">
                <a:avLst/>
              </a:prstGeom>
              <a:solidFill>
                <a:srgbClr val="5D625C"/>
              </a:solidFill>
              <a:ln w="38100" cap="flat" cmpd="sng">
                <a:solidFill>
                  <a:srgbClr val="7B8688"/>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606" name="Shape 606"/>
            <p:cNvSpPr/>
            <p:nvPr/>
          </p:nvSpPr>
          <p:spPr>
            <a:xfrm>
              <a:off x="8317886" y="4579635"/>
              <a:ext cx="383746" cy="127333"/>
            </a:xfrm>
            <a:prstGeom prst="rect">
              <a:avLst/>
            </a:prstGeom>
            <a:solidFill>
              <a:srgbClr val="E5B283"/>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07" name="Shape 607"/>
            <p:cNvSpPr/>
            <p:nvPr/>
          </p:nvSpPr>
          <p:spPr>
            <a:xfrm>
              <a:off x="8734477" y="3976053"/>
              <a:ext cx="185738" cy="185738"/>
            </a:xfrm>
            <a:prstGeom prst="ellipse">
              <a:avLst/>
            </a:prstGeom>
            <a:solidFill>
              <a:srgbClr val="D9D9D9"/>
            </a:solidFill>
            <a:ln w="25400" cap="flat" cmpd="sng">
              <a:solidFill>
                <a:srgbClr val="566F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08" name="Shape 608"/>
            <p:cNvSpPr/>
            <p:nvPr/>
          </p:nvSpPr>
          <p:spPr>
            <a:xfrm rot="5400000">
              <a:off x="8825407" y="3827455"/>
              <a:ext cx="110034" cy="3896798"/>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09" name="Shape 609"/>
            <p:cNvSpPr/>
            <p:nvPr/>
          </p:nvSpPr>
          <p:spPr>
            <a:xfrm>
              <a:off x="9091306"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10" name="Shape 610"/>
            <p:cNvSpPr/>
            <p:nvPr/>
          </p:nvSpPr>
          <p:spPr>
            <a:xfrm rot="-5400000">
              <a:off x="7035040" y="5464252"/>
              <a:ext cx="1113150" cy="195261"/>
            </a:xfrm>
            <a:prstGeom prst="bentArrow">
              <a:avLst>
                <a:gd name="adj1" fmla="val 17120"/>
                <a:gd name="adj2" fmla="val 11051"/>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11" name="Shape 611"/>
            <p:cNvSpPr/>
            <p:nvPr/>
          </p:nvSpPr>
          <p:spPr>
            <a:xfrm rot="5400000">
              <a:off x="7512412" y="6191111"/>
              <a:ext cx="403488" cy="195261"/>
            </a:xfrm>
            <a:prstGeom prst="bentArrow">
              <a:avLst>
                <a:gd name="adj1" fmla="val 17120"/>
                <a:gd name="adj2" fmla="val 12997"/>
                <a:gd name="adj3" fmla="val 0"/>
                <a:gd name="adj4" fmla="val 43750"/>
              </a:avLst>
            </a:prstGeom>
            <a:solidFill>
              <a:schemeClr val="accent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cxnSp>
          <p:nvCxnSpPr>
            <p:cNvPr id="612" name="Shape 612"/>
            <p:cNvCxnSpPr/>
            <p:nvPr/>
          </p:nvCxnSpPr>
          <p:spPr>
            <a:xfrm>
              <a:off x="7500028" y="5014451"/>
              <a:ext cx="63308" cy="0"/>
            </a:xfrm>
            <a:prstGeom prst="straightConnector1">
              <a:avLst/>
            </a:prstGeom>
            <a:noFill/>
            <a:ln w="38100" cap="flat" cmpd="sng">
              <a:solidFill>
                <a:schemeClr val="dk1"/>
              </a:solidFill>
              <a:prstDash val="solid"/>
              <a:round/>
              <a:headEnd type="none" w="med" len="med"/>
              <a:tailEnd type="none" w="med" len="med"/>
            </a:ln>
          </p:spPr>
        </p:cxnSp>
        <p:grpSp>
          <p:nvGrpSpPr>
            <p:cNvPr id="613" name="Shape 613"/>
            <p:cNvGrpSpPr/>
            <p:nvPr/>
          </p:nvGrpSpPr>
          <p:grpSpPr>
            <a:xfrm>
              <a:off x="7642116" y="6334188"/>
              <a:ext cx="281156" cy="281156"/>
              <a:chOff x="5324817" y="3096500"/>
              <a:chExt cx="281156" cy="281156"/>
            </a:xfrm>
          </p:grpSpPr>
          <p:sp>
            <p:nvSpPr>
              <p:cNvPr id="614" name="Shape 614"/>
              <p:cNvSpPr/>
              <p:nvPr/>
            </p:nvSpPr>
            <p:spPr>
              <a:xfrm>
                <a:off x="5324817" y="3096500"/>
                <a:ext cx="281156" cy="281156"/>
              </a:xfrm>
              <a:prstGeom prst="ellipse">
                <a:avLst/>
              </a:prstGeom>
              <a:noFill/>
              <a:ln w="381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615" name="Shape 615"/>
              <p:cNvCxnSpPr>
                <a:stCxn id="614" idx="1"/>
                <a:endCxn id="614" idx="5"/>
              </p:cNvCxnSpPr>
              <p:nvPr/>
            </p:nvCxnSpPr>
            <p:spPr>
              <a:xfrm>
                <a:off x="5365992" y="3137674"/>
                <a:ext cx="198900" cy="198900"/>
              </a:xfrm>
              <a:prstGeom prst="straightConnector1">
                <a:avLst/>
              </a:prstGeom>
              <a:noFill/>
              <a:ln w="19050" cap="flat" cmpd="sng">
                <a:solidFill>
                  <a:srgbClr val="00B0F0"/>
                </a:solidFill>
                <a:prstDash val="solid"/>
                <a:round/>
                <a:headEnd type="none" w="med" len="med"/>
                <a:tailEnd type="none" w="med" len="med"/>
              </a:ln>
            </p:spPr>
          </p:cxnSp>
          <p:cxnSp>
            <p:nvCxnSpPr>
              <p:cNvPr id="616" name="Shape 616"/>
              <p:cNvCxnSpPr>
                <a:stCxn id="614" idx="3"/>
                <a:endCxn id="614" idx="7"/>
              </p:cNvCxnSpPr>
              <p:nvPr/>
            </p:nvCxnSpPr>
            <p:spPr>
              <a:xfrm rot="10800000" flipH="1">
                <a:off x="5365992" y="3137581"/>
                <a:ext cx="198900" cy="198900"/>
              </a:xfrm>
              <a:prstGeom prst="straightConnector1">
                <a:avLst/>
              </a:prstGeom>
              <a:noFill/>
              <a:ln w="19050" cap="flat" cmpd="sng">
                <a:solidFill>
                  <a:srgbClr val="00B0F0"/>
                </a:solidFill>
                <a:prstDash val="solid"/>
                <a:round/>
                <a:headEnd type="none" w="med" len="med"/>
                <a:tailEnd type="none" w="med" len="med"/>
              </a:ln>
            </p:spPr>
          </p:cxnSp>
          <p:sp>
            <p:nvSpPr>
              <p:cNvPr id="617" name="Shape 617"/>
              <p:cNvSpPr/>
              <p:nvPr/>
            </p:nvSpPr>
            <p:spPr>
              <a:xfrm>
                <a:off x="5432960" y="3204642"/>
                <a:ext cx="64870" cy="64870"/>
              </a:xfrm>
              <a:prstGeom prst="ellipse">
                <a:avLst/>
              </a:prstGeom>
              <a:solidFill>
                <a:srgbClr val="3C3C3C"/>
              </a:solidFill>
              <a:ln w="25400" cap="flat" cmpd="sng">
                <a:solidFill>
                  <a:srgbClr val="00B0F0"/>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618" name="Shape 618"/>
            <p:cNvGrpSpPr/>
            <p:nvPr/>
          </p:nvGrpSpPr>
          <p:grpSpPr>
            <a:xfrm>
              <a:off x="7558786" y="4992164"/>
              <a:ext cx="174914" cy="130967"/>
              <a:chOff x="4235611" y="3918835"/>
              <a:chExt cx="174914" cy="130967"/>
            </a:xfrm>
          </p:grpSpPr>
          <p:sp>
            <p:nvSpPr>
              <p:cNvPr id="619" name="Shape 619"/>
              <p:cNvSpPr/>
              <p:nvPr/>
            </p:nvSpPr>
            <p:spPr>
              <a:xfrm rot="5400000">
                <a:off x="4261791" y="3892655"/>
                <a:ext cx="114300" cy="166659"/>
              </a:xfrm>
              <a:prstGeom prst="bentArrow">
                <a:avLst>
                  <a:gd name="adj1" fmla="val 42525"/>
                  <a:gd name="adj2" fmla="val 50000"/>
                  <a:gd name="adj3" fmla="val 0"/>
                  <a:gd name="adj4" fmla="val 2577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20" name="Shape 620"/>
              <p:cNvSpPr/>
              <p:nvPr/>
            </p:nvSpPr>
            <p:spPr>
              <a:xfrm>
                <a:off x="4277489" y="4004083"/>
                <a:ext cx="133036" cy="45718"/>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cxnSp>
          <p:nvCxnSpPr>
            <p:cNvPr id="621" name="Shape 621"/>
            <p:cNvCxnSpPr/>
            <p:nvPr/>
          </p:nvCxnSpPr>
          <p:spPr>
            <a:xfrm>
              <a:off x="9155475" y="4756391"/>
              <a:ext cx="697887" cy="0"/>
            </a:xfrm>
            <a:prstGeom prst="straightConnector1">
              <a:avLst/>
            </a:prstGeom>
            <a:noFill/>
            <a:ln w="38100" cap="sq" cmpd="sng">
              <a:solidFill>
                <a:srgbClr val="FFBF0C"/>
              </a:solidFill>
              <a:prstDash val="solid"/>
              <a:miter/>
              <a:headEnd type="none" w="med" len="med"/>
              <a:tailEnd type="none" w="med" len="med"/>
            </a:ln>
          </p:spPr>
        </p:cxnSp>
        <p:cxnSp>
          <p:nvCxnSpPr>
            <p:cNvPr id="622" name="Shape 622"/>
            <p:cNvCxnSpPr/>
            <p:nvPr/>
          </p:nvCxnSpPr>
          <p:spPr>
            <a:xfrm>
              <a:off x="9134935" y="4756392"/>
              <a:ext cx="0" cy="996707"/>
            </a:xfrm>
            <a:prstGeom prst="straightConnector1">
              <a:avLst/>
            </a:prstGeom>
            <a:noFill/>
            <a:ln w="38100" cap="sq" cmpd="sng">
              <a:solidFill>
                <a:srgbClr val="FFBF0C"/>
              </a:solidFill>
              <a:prstDash val="solid"/>
              <a:miter/>
              <a:headEnd type="none" w="med" len="med"/>
              <a:tailEnd type="none" w="med" len="med"/>
            </a:ln>
          </p:spPr>
        </p:cxnSp>
        <p:cxnSp>
          <p:nvCxnSpPr>
            <p:cNvPr id="623" name="Shape 623"/>
            <p:cNvCxnSpPr/>
            <p:nvPr/>
          </p:nvCxnSpPr>
          <p:spPr>
            <a:xfrm>
              <a:off x="8499895" y="5775567"/>
              <a:ext cx="1556594" cy="0"/>
            </a:xfrm>
            <a:prstGeom prst="straightConnector1">
              <a:avLst/>
            </a:prstGeom>
            <a:noFill/>
            <a:ln w="38100" cap="sq" cmpd="sng">
              <a:solidFill>
                <a:srgbClr val="FFBF0C"/>
              </a:solidFill>
              <a:prstDash val="solid"/>
              <a:miter/>
              <a:headEnd type="none" w="med" len="med"/>
              <a:tailEnd type="none" w="med" len="med"/>
            </a:ln>
          </p:spPr>
        </p:cxnSp>
        <p:cxnSp>
          <p:nvCxnSpPr>
            <p:cNvPr id="624" name="Shape 624"/>
            <p:cNvCxnSpPr/>
            <p:nvPr/>
          </p:nvCxnSpPr>
          <p:spPr>
            <a:xfrm>
              <a:off x="9854828" y="4710376"/>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625" name="Shape 625"/>
            <p:cNvCxnSpPr/>
            <p:nvPr/>
          </p:nvCxnSpPr>
          <p:spPr>
            <a:xfrm>
              <a:off x="10056489" y="5729333"/>
              <a:ext cx="132" cy="15632"/>
            </a:xfrm>
            <a:prstGeom prst="straightConnector1">
              <a:avLst/>
            </a:prstGeom>
            <a:noFill/>
            <a:ln w="38100" cap="sq" cmpd="sng">
              <a:solidFill>
                <a:srgbClr val="FFBF0C"/>
              </a:solidFill>
              <a:prstDash val="solid"/>
              <a:miter/>
              <a:headEnd type="none" w="med" len="med"/>
              <a:tailEnd type="none" w="med" len="med"/>
            </a:ln>
          </p:spPr>
        </p:cxnSp>
        <p:cxnSp>
          <p:nvCxnSpPr>
            <p:cNvPr id="626" name="Shape 626"/>
            <p:cNvCxnSpPr/>
            <p:nvPr/>
          </p:nvCxnSpPr>
          <p:spPr>
            <a:xfrm>
              <a:off x="8499895" y="5783262"/>
              <a:ext cx="0" cy="691502"/>
            </a:xfrm>
            <a:prstGeom prst="straightConnector1">
              <a:avLst/>
            </a:prstGeom>
            <a:noFill/>
            <a:ln w="38100" cap="sq" cmpd="sng">
              <a:solidFill>
                <a:srgbClr val="FFBF0C"/>
              </a:solidFill>
              <a:prstDash val="solid"/>
              <a:miter/>
              <a:headEnd type="none" w="med" len="med"/>
              <a:tailEnd type="none" w="med" len="med"/>
            </a:ln>
          </p:spPr>
        </p:cxnSp>
        <p:sp>
          <p:nvSpPr>
            <p:cNvPr id="627" name="Shape 627"/>
            <p:cNvSpPr/>
            <p:nvPr/>
          </p:nvSpPr>
          <p:spPr>
            <a:xfrm>
              <a:off x="8375992" y="6354396"/>
              <a:ext cx="228249" cy="264913"/>
            </a:xfrm>
            <a:prstGeom prst="rect">
              <a:avLst/>
            </a:prstGeom>
            <a:solidFill>
              <a:srgbClr val="FFBF0C"/>
            </a:solidFill>
            <a:ln w="25400" cap="flat" cmpd="sng">
              <a:solidFill>
                <a:srgbClr val="C7850F"/>
              </a:solidFill>
              <a:prstDash val="solid"/>
              <a:round/>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28" name="Shape 628"/>
            <p:cNvSpPr/>
            <p:nvPr/>
          </p:nvSpPr>
          <p:spPr>
            <a:xfrm>
              <a:off x="6932027" y="4758826"/>
              <a:ext cx="100013" cy="1060449"/>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29" name="Shape 629"/>
            <p:cNvSpPr/>
            <p:nvPr/>
          </p:nvSpPr>
          <p:spPr>
            <a:xfrm>
              <a:off x="7020757" y="4814392"/>
              <a:ext cx="436346" cy="906441"/>
            </a:xfrm>
            <a:prstGeom prst="rect">
              <a:avLst/>
            </a:prstGeom>
            <a:solidFill>
              <a:srgbClr val="D8D8D8"/>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30" name="Shape 630"/>
            <p:cNvSpPr/>
            <p:nvPr/>
          </p:nvSpPr>
          <p:spPr>
            <a:xfrm>
              <a:off x="7086663" y="5675410"/>
              <a:ext cx="297660" cy="45718"/>
            </a:xfrm>
            <a:prstGeom prst="rect">
              <a:avLst/>
            </a:prstGeom>
            <a:solidFill>
              <a:srgbClr val="B5B5B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631" name="Shape 631"/>
            <p:cNvGrpSpPr/>
            <p:nvPr/>
          </p:nvGrpSpPr>
          <p:grpSpPr>
            <a:xfrm>
              <a:off x="7112221" y="5197121"/>
              <a:ext cx="240448" cy="480299"/>
              <a:chOff x="3830400" y="5197121"/>
              <a:chExt cx="240448" cy="480299"/>
            </a:xfrm>
          </p:grpSpPr>
          <p:sp>
            <p:nvSpPr>
              <p:cNvPr id="632" name="Shape 632"/>
              <p:cNvSpPr/>
              <p:nvPr/>
            </p:nvSpPr>
            <p:spPr>
              <a:xfrm>
                <a:off x="3830400" y="5245812"/>
                <a:ext cx="240448" cy="431608"/>
              </a:xfrm>
              <a:prstGeom prst="rect">
                <a:avLst/>
              </a:pr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33" name="Shape 633"/>
              <p:cNvSpPr/>
              <p:nvPr/>
            </p:nvSpPr>
            <p:spPr>
              <a:xfrm>
                <a:off x="3830400" y="5197121"/>
                <a:ext cx="238883" cy="105961"/>
              </a:xfrm>
              <a:prstGeom prst="ellipse">
                <a:avLst/>
              </a:prstGeom>
              <a:solidFill>
                <a:srgbClr val="797979"/>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634" name="Shape 634"/>
            <p:cNvSpPr/>
            <p:nvPr/>
          </p:nvSpPr>
          <p:spPr>
            <a:xfrm>
              <a:off x="7204138" y="5550942"/>
              <a:ext cx="62010" cy="87069"/>
            </a:xfrm>
            <a:prstGeom prst="rect">
              <a:avLst/>
            </a:prstGeom>
            <a:solidFill>
              <a:srgbClr val="3C3C3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35" name="Shape 635"/>
            <p:cNvSpPr/>
            <p:nvPr/>
          </p:nvSpPr>
          <p:spPr>
            <a:xfrm rot="-3801417" flipH="1">
              <a:off x="9919440" y="3008794"/>
              <a:ext cx="100877" cy="2623878"/>
            </a:xfrm>
            <a:prstGeom prst="rect">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36" name="Shape 636"/>
            <p:cNvSpPr/>
            <p:nvPr/>
          </p:nvSpPr>
          <p:spPr>
            <a:xfrm>
              <a:off x="10781154" y="4728389"/>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37" name="Shape 637"/>
            <p:cNvSpPr/>
            <p:nvPr/>
          </p:nvSpPr>
          <p:spPr>
            <a:xfrm flipH="1">
              <a:off x="6625394" y="4742903"/>
              <a:ext cx="338588" cy="224896"/>
            </a:xfrm>
            <a:prstGeom prst="rtTriangle">
              <a:avLst/>
            </a:prstGeom>
            <a:solidFill>
              <a:srgbClr val="0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38" name="Shape 638"/>
            <p:cNvSpPr/>
            <p:nvPr/>
          </p:nvSpPr>
          <p:spPr>
            <a:xfrm>
              <a:off x="7733700" y="4423744"/>
              <a:ext cx="414180" cy="273222"/>
            </a:xfrm>
            <a:prstGeom prst="rect">
              <a:avLst/>
            </a:prstGeom>
            <a:solidFill>
              <a:srgbClr val="FFDBA7"/>
            </a:solidFill>
            <a:ln w="38100" cap="sq" cmpd="sng">
              <a:solidFill>
                <a:srgbClr val="E5B283"/>
              </a:solidFill>
              <a:prstDash val="solid"/>
              <a:miter/>
              <a:headEnd type="none" w="med" len="med"/>
              <a:tailEnd type="none" w="med" len="med"/>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639" name="Shape 639"/>
            <p:cNvCxnSpPr>
              <a:stCxn id="638" idx="1"/>
              <a:endCxn id="638" idx="3"/>
            </p:cNvCxnSpPr>
            <p:nvPr/>
          </p:nvCxnSpPr>
          <p:spPr>
            <a:xfrm>
              <a:off x="7733700" y="4560355"/>
              <a:ext cx="414300" cy="0"/>
            </a:xfrm>
            <a:prstGeom prst="straightConnector1">
              <a:avLst/>
            </a:prstGeom>
            <a:noFill/>
            <a:ln w="38100" cap="flat" cmpd="sng">
              <a:solidFill>
                <a:srgbClr val="E5B283"/>
              </a:solidFill>
              <a:prstDash val="solid"/>
              <a:round/>
              <a:headEnd type="none" w="med" len="med"/>
              <a:tailEnd type="none" w="med" len="med"/>
            </a:ln>
          </p:spPr>
        </p:cxnSp>
        <p:grpSp>
          <p:nvGrpSpPr>
            <p:cNvPr id="640" name="Shape 640"/>
            <p:cNvGrpSpPr/>
            <p:nvPr/>
          </p:nvGrpSpPr>
          <p:grpSpPr>
            <a:xfrm>
              <a:off x="7801882" y="4451894"/>
              <a:ext cx="280924" cy="90726"/>
              <a:chOff x="4525028" y="4450742"/>
              <a:chExt cx="280924" cy="90726"/>
            </a:xfrm>
          </p:grpSpPr>
          <p:sp>
            <p:nvSpPr>
              <p:cNvPr id="641" name="Shape 641"/>
              <p:cNvSpPr/>
              <p:nvPr/>
            </p:nvSpPr>
            <p:spPr>
              <a:xfrm>
                <a:off x="4525028" y="4450742"/>
                <a:ext cx="45718" cy="90725"/>
              </a:xfrm>
              <a:prstGeom prst="rect">
                <a:avLst/>
              </a:prstGeom>
              <a:solidFill>
                <a:srgbClr val="FFBF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42" name="Shape 642"/>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43" name="Shape 643"/>
              <p:cNvSpPr/>
              <p:nvPr/>
            </p:nvSpPr>
            <p:spPr>
              <a:xfrm>
                <a:off x="4609162" y="4458767"/>
                <a:ext cx="45718" cy="82700"/>
              </a:xfrm>
              <a:prstGeom prst="rect">
                <a:avLst/>
              </a:prstGeom>
              <a:solidFill>
                <a:srgbClr val="EA08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44" name="Shape 644"/>
              <p:cNvSpPr/>
              <p:nvPr/>
            </p:nvSpPr>
            <p:spPr>
              <a:xfrm>
                <a:off x="4654810" y="4472437"/>
                <a:ext cx="49890" cy="69032"/>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45" name="Shape 645"/>
              <p:cNvSpPr/>
              <p:nvPr/>
            </p:nvSpPr>
            <p:spPr>
              <a:xfrm>
                <a:off x="4701785" y="4458767"/>
                <a:ext cx="52736" cy="82700"/>
              </a:xfrm>
              <a:prstGeom prst="rect">
                <a:avLst/>
              </a:prstGeom>
              <a:solidFill>
                <a:srgbClr val="FFBF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46" name="Shape 646"/>
              <p:cNvSpPr/>
              <p:nvPr/>
            </p:nvSpPr>
            <p:spPr>
              <a:xfrm>
                <a:off x="4754655" y="4479500"/>
                <a:ext cx="51298" cy="61969"/>
              </a:xfrm>
              <a:prstGeom prst="rect">
                <a:avLst/>
              </a:prstGeom>
              <a:solidFill>
                <a:srgbClr val="B1141B"/>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647" name="Shape 647"/>
            <p:cNvGrpSpPr/>
            <p:nvPr/>
          </p:nvGrpSpPr>
          <p:grpSpPr>
            <a:xfrm>
              <a:off x="7792275" y="4586922"/>
              <a:ext cx="280924" cy="90726"/>
              <a:chOff x="4525028" y="4450742"/>
              <a:chExt cx="280924" cy="90726"/>
            </a:xfrm>
          </p:grpSpPr>
          <p:sp>
            <p:nvSpPr>
              <p:cNvPr id="648" name="Shape 648"/>
              <p:cNvSpPr/>
              <p:nvPr/>
            </p:nvSpPr>
            <p:spPr>
              <a:xfrm>
                <a:off x="4525028" y="4450742"/>
                <a:ext cx="45718" cy="90725"/>
              </a:xfrm>
              <a:prstGeom prst="rect">
                <a:avLst/>
              </a:prstGeom>
              <a:solidFill>
                <a:srgbClr val="EA08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49" name="Shape 649"/>
              <p:cNvSpPr/>
              <p:nvPr/>
            </p:nvSpPr>
            <p:spPr>
              <a:xfrm>
                <a:off x="4567248" y="4486469"/>
                <a:ext cx="45718" cy="54999"/>
              </a:xfrm>
              <a:prstGeom prst="rect">
                <a:avLst/>
              </a:prstGeom>
              <a:solidFill>
                <a:srgbClr val="AF0D1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50" name="Shape 650"/>
              <p:cNvSpPr/>
              <p:nvPr/>
            </p:nvSpPr>
            <p:spPr>
              <a:xfrm>
                <a:off x="4609162" y="4458767"/>
                <a:ext cx="45718" cy="82700"/>
              </a:xfrm>
              <a:prstGeom prst="rect">
                <a:avLst/>
              </a:prstGeom>
              <a:solidFill>
                <a:srgbClr val="FFBF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51" name="Shape 651"/>
              <p:cNvSpPr/>
              <p:nvPr/>
            </p:nvSpPr>
            <p:spPr>
              <a:xfrm>
                <a:off x="4654810" y="4472437"/>
                <a:ext cx="49890" cy="69032"/>
              </a:xfrm>
              <a:prstGeom prst="rect">
                <a:avLst/>
              </a:prstGeom>
              <a:solidFill>
                <a:srgbClr val="EA080C"/>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52" name="Shape 652"/>
              <p:cNvSpPr/>
              <p:nvPr/>
            </p:nvSpPr>
            <p:spPr>
              <a:xfrm>
                <a:off x="4701785" y="4458767"/>
                <a:ext cx="52736" cy="82700"/>
              </a:xfrm>
              <a:prstGeom prst="rect">
                <a:avLst/>
              </a:prstGeom>
              <a:solidFill>
                <a:srgbClr val="AF0D15"/>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53" name="Shape 653"/>
              <p:cNvSpPr/>
              <p:nvPr/>
            </p:nvSpPr>
            <p:spPr>
              <a:xfrm>
                <a:off x="4754655" y="4479500"/>
                <a:ext cx="51298" cy="61969"/>
              </a:xfrm>
              <a:prstGeom prst="rect">
                <a:avLst/>
              </a:prstGeom>
              <a:solidFill>
                <a:srgbClr val="F77D21"/>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654" name="Shape 654"/>
            <p:cNvSpPr/>
            <p:nvPr/>
          </p:nvSpPr>
          <p:spPr>
            <a:xfrm rot="-5400000">
              <a:off x="6375126" y="5339795"/>
              <a:ext cx="1362068" cy="195261"/>
            </a:xfrm>
            <a:prstGeom prst="bentArrow">
              <a:avLst>
                <a:gd name="adj1" fmla="val 17120"/>
                <a:gd name="adj2" fmla="val 11051"/>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sp>
          <p:nvSpPr>
            <p:cNvPr id="655" name="Shape 655"/>
            <p:cNvSpPr/>
            <p:nvPr/>
          </p:nvSpPr>
          <p:spPr>
            <a:xfrm rot="5400000">
              <a:off x="6976955" y="6191111"/>
              <a:ext cx="403488" cy="195261"/>
            </a:xfrm>
            <a:prstGeom prst="bentArrow">
              <a:avLst>
                <a:gd name="adj1" fmla="val 17120"/>
                <a:gd name="adj2" fmla="val 12997"/>
                <a:gd name="adj3" fmla="val 0"/>
                <a:gd name="adj4" fmla="val 43750"/>
              </a:avLst>
            </a:prstGeom>
            <a:solidFill>
              <a:srgbClr val="C00000"/>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008EC0"/>
                </a:solidFill>
                <a:effectLst/>
                <a:uLnTx/>
                <a:uFillTx/>
                <a:latin typeface="Quattrocento Sans"/>
                <a:ea typeface="Quattrocento Sans"/>
                <a:cs typeface="Quattrocento Sans"/>
                <a:sym typeface="Quattrocento Sans"/>
              </a:endParaRPr>
            </a:p>
          </p:txBody>
        </p:sp>
        <p:pic>
          <p:nvPicPr>
            <p:cNvPr id="656" name="Shape 656"/>
            <p:cNvPicPr preferRelativeResize="0"/>
            <p:nvPr/>
          </p:nvPicPr>
          <p:blipFill rotWithShape="1">
            <a:blip r:embed="rId5">
              <a:alphaModFix/>
            </a:blip>
            <a:srcRect/>
            <a:stretch/>
          </p:blipFill>
          <p:spPr>
            <a:xfrm>
              <a:off x="7103764" y="6316326"/>
              <a:ext cx="315847" cy="315847"/>
            </a:xfrm>
            <a:prstGeom prst="rect">
              <a:avLst/>
            </a:prstGeom>
            <a:noFill/>
            <a:ln>
              <a:noFill/>
            </a:ln>
          </p:spPr>
        </p:pic>
        <p:grpSp>
          <p:nvGrpSpPr>
            <p:cNvPr id="657" name="Shape 657"/>
            <p:cNvGrpSpPr/>
            <p:nvPr/>
          </p:nvGrpSpPr>
          <p:grpSpPr>
            <a:xfrm>
              <a:off x="7821020" y="6171902"/>
              <a:ext cx="91880" cy="121478"/>
              <a:chOff x="7708" y="496"/>
              <a:chExt cx="713" cy="943"/>
            </a:xfrm>
          </p:grpSpPr>
          <p:sp>
            <p:nvSpPr>
              <p:cNvPr id="658" name="Shape 658"/>
              <p:cNvSpPr/>
              <p:nvPr/>
            </p:nvSpPr>
            <p:spPr>
              <a:xfrm>
                <a:off x="8065" y="496"/>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659" name="Shape 659"/>
              <p:cNvSpPr/>
              <p:nvPr/>
            </p:nvSpPr>
            <p:spPr>
              <a:xfrm>
                <a:off x="7708" y="496"/>
                <a:ext cx="713" cy="943"/>
              </a:xfrm>
              <a:custGeom>
                <a:avLst/>
                <a:gdLst/>
                <a:ahLst/>
                <a:cxnLst/>
                <a:rect l="0" t="0" r="0" b="0"/>
                <a:pathLst>
                  <a:path w="120000" h="120000" extrusionOk="0">
                    <a:moveTo>
                      <a:pt x="60000" y="0"/>
                    </a:moveTo>
                    <a:cubicBezTo>
                      <a:pt x="70331" y="28500"/>
                      <a:pt x="84635" y="38700"/>
                      <a:pt x="102516" y="66300"/>
                    </a:cubicBezTo>
                    <a:cubicBezTo>
                      <a:pt x="120000" y="93000"/>
                      <a:pt x="94172" y="120000"/>
                      <a:pt x="60000" y="120000"/>
                    </a:cubicBezTo>
                    <a:cubicBezTo>
                      <a:pt x="25827" y="120000"/>
                      <a:pt x="0" y="93000"/>
                      <a:pt x="17483" y="66300"/>
                    </a:cubicBezTo>
                    <a:cubicBezTo>
                      <a:pt x="35364" y="38700"/>
                      <a:pt x="49668" y="28500"/>
                      <a:pt x="60000" y="0"/>
                    </a:cubicBezTo>
                    <a:close/>
                  </a:path>
                </a:pathLst>
              </a:custGeom>
              <a:solidFill>
                <a:schemeClr val="dk1"/>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7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660" name="Shape 660"/>
            <p:cNvSpPr/>
            <p:nvPr/>
          </p:nvSpPr>
          <p:spPr>
            <a:xfrm>
              <a:off x="8563745" y="6166601"/>
              <a:ext cx="113449" cy="156186"/>
            </a:xfrm>
            <a:custGeom>
              <a:avLst/>
              <a:gdLst/>
              <a:ahLst/>
              <a:cxnLst/>
              <a:rect l="0" t="0" r="0" b="0"/>
              <a:pathLst>
                <a:path w="120000" h="120000" extrusionOk="0">
                  <a:moveTo>
                    <a:pt x="119999" y="0"/>
                  </a:moveTo>
                  <a:lnTo>
                    <a:pt x="13150" y="59104"/>
                  </a:lnTo>
                  <a:lnTo>
                    <a:pt x="50136" y="68059"/>
                  </a:lnTo>
                  <a:lnTo>
                    <a:pt x="0" y="120000"/>
                  </a:lnTo>
                  <a:lnTo>
                    <a:pt x="101095" y="60895"/>
                  </a:lnTo>
                  <a:lnTo>
                    <a:pt x="69863" y="52537"/>
                  </a:lnTo>
                  <a:lnTo>
                    <a:pt x="119999" y="0"/>
                  </a:lnTo>
                  <a:close/>
                </a:path>
              </a:pathLst>
            </a:custGeom>
            <a:solidFill>
              <a:srgbClr val="FFC000"/>
            </a:solidFill>
            <a:ln>
              <a:noFill/>
            </a:ln>
          </p:spPr>
          <p:txBody>
            <a:bodyPr lIns="91425" tIns="45700" rIns="91425" bIns="45700" anchor="t"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endParaRPr kumimoji="0" sz="1904" b="0" i="0" u="none" strike="noStrike" kern="1200" cap="none" spc="0" normalizeH="0" baseline="0" noProof="0">
                <a:ln>
                  <a:noFill/>
                </a:ln>
                <a:solidFill>
                  <a:srgbClr val="000000"/>
                </a:solidFill>
                <a:effectLst/>
                <a:uLnTx/>
                <a:uFillTx/>
                <a:latin typeface="Arial"/>
                <a:ea typeface="Arial"/>
                <a:cs typeface="Arial"/>
                <a:sym typeface="Arial"/>
              </a:endParaRPr>
            </a:p>
          </p:txBody>
        </p:sp>
        <p:cxnSp>
          <p:nvCxnSpPr>
            <p:cNvPr id="661" name="Shape 661"/>
            <p:cNvCxnSpPr>
              <a:stCxn id="627" idx="0"/>
              <a:endCxn id="627" idx="0"/>
            </p:cNvCxnSpPr>
            <p:nvPr/>
          </p:nvCxnSpPr>
          <p:spPr>
            <a:xfrm>
              <a:off x="8490117" y="6354396"/>
              <a:ext cx="0" cy="0"/>
            </a:xfrm>
            <a:prstGeom prst="straightConnector1">
              <a:avLst/>
            </a:prstGeom>
            <a:noFill/>
            <a:ln w="9525" cap="flat" cmpd="sng">
              <a:solidFill>
                <a:srgbClr val="008CBF"/>
              </a:solidFill>
              <a:prstDash val="solid"/>
              <a:round/>
              <a:headEnd type="none" w="med" len="med"/>
              <a:tailEnd type="none" w="med" len="med"/>
            </a:ln>
          </p:spPr>
        </p:cxnSp>
        <p:grpSp>
          <p:nvGrpSpPr>
            <p:cNvPr id="662" name="Shape 662"/>
            <p:cNvGrpSpPr/>
            <p:nvPr/>
          </p:nvGrpSpPr>
          <p:grpSpPr>
            <a:xfrm>
              <a:off x="8405067" y="6391967"/>
              <a:ext cx="165821" cy="198091"/>
              <a:chOff x="3749237" y="6382442"/>
              <a:chExt cx="165821" cy="198091"/>
            </a:xfrm>
          </p:grpSpPr>
          <p:pic>
            <p:nvPicPr>
              <p:cNvPr id="663" name="Shape 663"/>
              <p:cNvPicPr preferRelativeResize="0"/>
              <p:nvPr/>
            </p:nvPicPr>
            <p:blipFill rotWithShape="1">
              <a:blip r:embed="rId4">
                <a:alphaModFix/>
              </a:blip>
              <a:srcRect/>
              <a:stretch/>
            </p:blipFill>
            <p:spPr>
              <a:xfrm>
                <a:off x="3749237" y="6382442"/>
                <a:ext cx="79255" cy="60965"/>
              </a:xfrm>
              <a:prstGeom prst="rect">
                <a:avLst/>
              </a:prstGeom>
              <a:noFill/>
              <a:ln>
                <a:noFill/>
              </a:ln>
            </p:spPr>
          </p:pic>
          <p:pic>
            <p:nvPicPr>
              <p:cNvPr id="664" name="Shape 664"/>
              <p:cNvPicPr preferRelativeResize="0"/>
              <p:nvPr/>
            </p:nvPicPr>
            <p:blipFill rotWithShape="1">
              <a:blip r:embed="rId4">
                <a:alphaModFix/>
              </a:blip>
              <a:srcRect/>
              <a:stretch/>
            </p:blipFill>
            <p:spPr>
              <a:xfrm>
                <a:off x="3835803" y="6382442"/>
                <a:ext cx="79255" cy="60965"/>
              </a:xfrm>
              <a:prstGeom prst="rect">
                <a:avLst/>
              </a:prstGeom>
              <a:noFill/>
              <a:ln>
                <a:noFill/>
              </a:ln>
            </p:spPr>
          </p:pic>
          <p:pic>
            <p:nvPicPr>
              <p:cNvPr id="665" name="Shape 665"/>
              <p:cNvPicPr preferRelativeResize="0"/>
              <p:nvPr/>
            </p:nvPicPr>
            <p:blipFill rotWithShape="1">
              <a:blip r:embed="rId4">
                <a:alphaModFix/>
              </a:blip>
              <a:srcRect/>
              <a:stretch/>
            </p:blipFill>
            <p:spPr>
              <a:xfrm>
                <a:off x="3749237" y="6446371"/>
                <a:ext cx="79255" cy="60965"/>
              </a:xfrm>
              <a:prstGeom prst="rect">
                <a:avLst/>
              </a:prstGeom>
              <a:noFill/>
              <a:ln>
                <a:noFill/>
              </a:ln>
            </p:spPr>
          </p:pic>
          <p:pic>
            <p:nvPicPr>
              <p:cNvPr id="666" name="Shape 666"/>
              <p:cNvPicPr preferRelativeResize="0"/>
              <p:nvPr/>
            </p:nvPicPr>
            <p:blipFill rotWithShape="1">
              <a:blip r:embed="rId4">
                <a:alphaModFix/>
              </a:blip>
              <a:srcRect/>
              <a:stretch/>
            </p:blipFill>
            <p:spPr>
              <a:xfrm>
                <a:off x="3835803" y="6446371"/>
                <a:ext cx="79255" cy="60965"/>
              </a:xfrm>
              <a:prstGeom prst="rect">
                <a:avLst/>
              </a:prstGeom>
              <a:noFill/>
              <a:ln>
                <a:noFill/>
              </a:ln>
            </p:spPr>
          </p:pic>
          <p:pic>
            <p:nvPicPr>
              <p:cNvPr id="667" name="Shape 667"/>
              <p:cNvPicPr preferRelativeResize="0"/>
              <p:nvPr/>
            </p:nvPicPr>
            <p:blipFill rotWithShape="1">
              <a:blip r:embed="rId4">
                <a:alphaModFix/>
              </a:blip>
              <a:srcRect/>
              <a:stretch/>
            </p:blipFill>
            <p:spPr>
              <a:xfrm>
                <a:off x="3749237" y="6519569"/>
                <a:ext cx="79255" cy="60965"/>
              </a:xfrm>
              <a:prstGeom prst="rect">
                <a:avLst/>
              </a:prstGeom>
              <a:noFill/>
              <a:ln>
                <a:noFill/>
              </a:ln>
            </p:spPr>
          </p:pic>
          <p:pic>
            <p:nvPicPr>
              <p:cNvPr id="668" name="Shape 668"/>
              <p:cNvPicPr preferRelativeResize="0"/>
              <p:nvPr/>
            </p:nvPicPr>
            <p:blipFill rotWithShape="1">
              <a:blip r:embed="rId4">
                <a:alphaModFix/>
              </a:blip>
              <a:srcRect/>
              <a:stretch/>
            </p:blipFill>
            <p:spPr>
              <a:xfrm>
                <a:off x="3835803" y="6519569"/>
                <a:ext cx="79255" cy="60965"/>
              </a:xfrm>
              <a:prstGeom prst="rect">
                <a:avLst/>
              </a:prstGeom>
              <a:noFill/>
              <a:ln>
                <a:noFill/>
              </a:ln>
            </p:spPr>
          </p:pic>
        </p:grpSp>
        <p:cxnSp>
          <p:nvCxnSpPr>
            <p:cNvPr id="669" name="Shape 669"/>
            <p:cNvCxnSpPr/>
            <p:nvPr/>
          </p:nvCxnSpPr>
          <p:spPr>
            <a:xfrm rot="10800000" flipH="1">
              <a:off x="6995409" y="4762499"/>
              <a:ext cx="1858565" cy="487"/>
            </a:xfrm>
            <a:prstGeom prst="straightConnector1">
              <a:avLst/>
            </a:prstGeom>
            <a:noFill/>
            <a:ln w="38100" cap="sq" cmpd="sng">
              <a:solidFill>
                <a:srgbClr val="C00000"/>
              </a:solidFill>
              <a:prstDash val="solid"/>
              <a:miter/>
              <a:headEnd type="none" w="med" len="med"/>
              <a:tailEnd type="none" w="med" len="med"/>
            </a:ln>
          </p:spPr>
        </p:cxnSp>
        <p:cxnSp>
          <p:nvCxnSpPr>
            <p:cNvPr id="670" name="Shape 670"/>
            <p:cNvCxnSpPr/>
            <p:nvPr/>
          </p:nvCxnSpPr>
          <p:spPr>
            <a:xfrm>
              <a:off x="8855290" y="4767700"/>
              <a:ext cx="0" cy="35281"/>
            </a:xfrm>
            <a:prstGeom prst="straightConnector1">
              <a:avLst/>
            </a:prstGeom>
            <a:noFill/>
            <a:ln w="38100" cap="sq" cmpd="sng">
              <a:solidFill>
                <a:srgbClr val="C00000"/>
              </a:solidFill>
              <a:prstDash val="solid"/>
              <a:miter/>
              <a:headEnd type="none" w="med" len="med"/>
              <a:tailEnd type="none" w="med" len="med"/>
            </a:ln>
          </p:spPr>
        </p:cxnSp>
        <p:sp>
          <p:nvSpPr>
            <p:cNvPr id="671" name="Shape 671"/>
            <p:cNvSpPr/>
            <p:nvPr/>
          </p:nvSpPr>
          <p:spPr>
            <a:xfrm>
              <a:off x="8677875" y="5012985"/>
              <a:ext cx="355773" cy="158013"/>
            </a:xfrm>
            <a:prstGeom prst="trapezoid">
              <a:avLst>
                <a:gd name="adj" fmla="val 25000"/>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672" name="Shape 672"/>
            <p:cNvSpPr/>
            <p:nvPr/>
          </p:nvSpPr>
          <p:spPr>
            <a:xfrm>
              <a:off x="8792760" y="4813926"/>
              <a:ext cx="137887" cy="211697"/>
            </a:xfrm>
            <a:prstGeom prst="rect">
              <a:avLst/>
            </a:prstGeom>
            <a:solidFill>
              <a:srgbClr val="E8EAE7"/>
            </a:solidFill>
            <a:ln>
              <a:noFill/>
            </a:ln>
          </p:spPr>
          <p:txBody>
            <a:bodyPr lIns="91425" tIns="45700" rIns="91425" bIns="45700" anchor="ctr" anchorCtr="0">
              <a:noAutofit/>
            </a:bodyPr>
            <a:lstStyle/>
            <a:p>
              <a:pPr marL="0" marR="0" lvl="0" indent="0" algn="ctr" defTabSz="932742" rtl="0" eaLnBrk="1" fontAlgn="auto" latinLnBrk="0" hangingPunct="1">
                <a:lnSpc>
                  <a:spcPct val="100000"/>
                </a:lnSpc>
                <a:spcBef>
                  <a:spcPts val="0"/>
                </a:spcBef>
                <a:spcAft>
                  <a:spcPts val="0"/>
                </a:spcAft>
                <a:buClr>
                  <a:srgbClr val="FFFFFF"/>
                </a:buClr>
                <a:buSzTx/>
                <a:buFont typeface="Arial"/>
                <a:buNone/>
                <a:tabLst/>
                <a:defRPr/>
              </a:pPr>
              <a:endParaRPr kumimoji="0" sz="1904" b="0" i="0" u="none" strike="noStrike" kern="120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329" name="Shape 682">
            <a:extLst>
              <a:ext uri="{FF2B5EF4-FFF2-40B4-BE49-F238E27FC236}">
                <a16:creationId xmlns:a16="http://schemas.microsoft.com/office/drawing/2014/main" id="{CE4B12CB-36D6-48EB-9814-1B9FC3D68BF0}"/>
              </a:ext>
            </a:extLst>
          </p:cNvPr>
          <p:cNvSpPr txBox="1">
            <a:spLocks/>
          </p:cNvSpPr>
          <p:nvPr/>
        </p:nvSpPr>
        <p:spPr>
          <a:xfrm>
            <a:off x="0" y="296863"/>
            <a:ext cx="11887200" cy="914400"/>
          </a:xfrm>
          <a:prstGeom prst="rect">
            <a:avLst/>
          </a:prstGeom>
          <a:noFill/>
          <a:ln>
            <a:noFill/>
          </a:ln>
        </p:spPr>
        <p:txBody>
          <a:bodyPr vert="horz" wrap="square" lIns="182875" tIns="91425" rIns="91425" bIns="91425" rtlCol="0" anchor="t"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buSzPct val="25000"/>
            </a:pPr>
            <a:r>
              <a:rPr lang="en-US">
                <a:solidFill>
                  <a:srgbClr val="181818"/>
                </a:solidFill>
              </a:rPr>
              <a:t>Máquina Virtual (VM) vs Contêiner</a:t>
            </a:r>
            <a:endParaRPr lang="en-US" sz="4000">
              <a:solidFill>
                <a:srgbClr val="181818"/>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7701846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anim calcmode="lin" valueType="num">
                                      <p:cBhvr additive="base">
                                        <p:cTn id="7" dur="500"/>
                                        <p:tgtEl>
                                          <p:spTgt spid="532"/>
                                        </p:tgtEl>
                                        <p:attrNameLst>
                                          <p:attrName>ppt_w</p:attrName>
                                        </p:attrNameLst>
                                      </p:cBhvr>
                                      <p:tavLst>
                                        <p:tav tm="0">
                                          <p:val>
                                            <p:strVal val="0"/>
                                          </p:val>
                                        </p:tav>
                                        <p:tav tm="100000">
                                          <p:val>
                                            <p:strVal val="#ppt_w"/>
                                          </p:val>
                                        </p:tav>
                                      </p:tavLst>
                                    </p:anim>
                                    <p:anim calcmode="lin" valueType="num">
                                      <p:cBhvr additive="base">
                                        <p:cTn id="8" dur="500"/>
                                        <p:tgtEl>
                                          <p:spTgt spid="53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10"/>
                                        </p:tgtEl>
                                        <p:attrNameLst>
                                          <p:attrName>style.visibility</p:attrName>
                                        </p:attrNameLst>
                                      </p:cBhvr>
                                      <p:to>
                                        <p:strVal val="visible"/>
                                      </p:to>
                                    </p:set>
                                    <p:animEffect transition="in" filter="fade">
                                      <p:cBhvr>
                                        <p:cTn id="12" dur="500"/>
                                        <p:tgtEl>
                                          <p:spTgt spid="51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09"/>
                                        </p:tgtEl>
                                        <p:attrNameLst>
                                          <p:attrName>style.visibility</p:attrName>
                                        </p:attrNameLst>
                                      </p:cBhvr>
                                      <p:to>
                                        <p:strVal val="visible"/>
                                      </p:to>
                                    </p:set>
                                    <p:animEffect transition="in" filter="fade">
                                      <p:cBhvr>
                                        <p:cTn id="16" dur="500"/>
                                        <p:tgtEl>
                                          <p:spTgt spid="50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30"/>
                                        </p:tgtEl>
                                        <p:attrNameLst>
                                          <p:attrName>style.visibility</p:attrName>
                                        </p:attrNameLst>
                                      </p:cBhvr>
                                      <p:to>
                                        <p:strVal val="visible"/>
                                      </p:to>
                                    </p:set>
                                    <p:animEffect transition="in" filter="fade">
                                      <p:cBhvr>
                                        <p:cTn id="20" dur="500"/>
                                        <p:tgtEl>
                                          <p:spTgt spid="53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31"/>
                                        </p:tgtEl>
                                        <p:attrNameLst>
                                          <p:attrName>style.visibility</p:attrName>
                                        </p:attrNameLst>
                                      </p:cBhvr>
                                      <p:to>
                                        <p:strVal val="visible"/>
                                      </p:to>
                                    </p:set>
                                    <p:animEffect transition="in" filter="fade">
                                      <p:cBhvr>
                                        <p:cTn id="24" dur="500"/>
                                        <p:tgtEl>
                                          <p:spTgt spid="531"/>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511"/>
                                        </p:tgtEl>
                                        <p:attrNameLst>
                                          <p:attrName>style.visibility</p:attrName>
                                        </p:attrNameLst>
                                      </p:cBhvr>
                                      <p:to>
                                        <p:strVal val="visible"/>
                                      </p:to>
                                    </p:set>
                                    <p:anim calcmode="lin" valueType="num">
                                      <p:cBhvr additive="base">
                                        <p:cTn id="29" dur="500"/>
                                        <p:tgtEl>
                                          <p:spTgt spid="511"/>
                                        </p:tgtEl>
                                        <p:attrNameLst>
                                          <p:attrName>ppt_w</p:attrName>
                                        </p:attrNameLst>
                                      </p:cBhvr>
                                      <p:tavLst>
                                        <p:tav tm="0">
                                          <p:val>
                                            <p:strVal val="0"/>
                                          </p:val>
                                        </p:tav>
                                        <p:tav tm="100000">
                                          <p:val>
                                            <p:strVal val="#ppt_w"/>
                                          </p:val>
                                        </p:tav>
                                      </p:tavLst>
                                    </p:anim>
                                    <p:anim calcmode="lin" valueType="num">
                                      <p:cBhvr additive="base">
                                        <p:cTn id="30" dur="500"/>
                                        <p:tgtEl>
                                          <p:spTgt spid="511"/>
                                        </p:tgtEl>
                                        <p:attrNameLst>
                                          <p:attrName>ppt_h</p:attrName>
                                        </p:attrNameLst>
                                      </p:cBhvr>
                                      <p:tavLst>
                                        <p:tav tm="0">
                                          <p:val>
                                            <p:strVal val="0"/>
                                          </p:val>
                                        </p:tav>
                                        <p:tav tm="100000">
                                          <p:val>
                                            <p:strVal val="#ppt_h"/>
                                          </p:val>
                                        </p:tav>
                                      </p:tavLst>
                                    </p:anim>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01"/>
                                        </p:tgtEl>
                                        <p:attrNameLst>
                                          <p:attrName>style.visibility</p:attrName>
                                        </p:attrNameLst>
                                      </p:cBhvr>
                                      <p:to>
                                        <p:strVal val="visible"/>
                                      </p:to>
                                    </p:set>
                                    <p:animEffect transition="in" filter="fade">
                                      <p:cBhvr>
                                        <p:cTn id="34" dur="500"/>
                                        <p:tgtEl>
                                          <p:spTgt spid="50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00"/>
                                        </p:tgtEl>
                                        <p:attrNameLst>
                                          <p:attrName>style.visibility</p:attrName>
                                        </p:attrNameLst>
                                      </p:cBhvr>
                                      <p:to>
                                        <p:strVal val="visible"/>
                                      </p:to>
                                    </p:set>
                                    <p:animEffect transition="in" filter="fade">
                                      <p:cBhvr>
                                        <p:cTn id="38" dur="500"/>
                                        <p:tgtEl>
                                          <p:spTgt spid="500"/>
                                        </p:tgtEl>
                                      </p:cBhvr>
                                    </p:animEffect>
                                  </p:childTnLst>
                                </p:cTn>
                              </p:par>
                            </p:childTnLst>
                          </p:cTn>
                        </p:par>
                        <p:par>
                          <p:cTn id="39" fill="hold">
                            <p:stCondLst>
                              <p:cond delay="1500"/>
                            </p:stCondLst>
                            <p:childTnLst>
                              <p:par>
                                <p:cTn id="40" presetID="10" presetClass="entr" presetSubtype="0" fill="hold" nodeType="afterEffect">
                                  <p:stCondLst>
                                    <p:cond delay="0"/>
                                  </p:stCondLst>
                                  <p:childTnLst>
                                    <p:set>
                                      <p:cBhvr>
                                        <p:cTn id="41" dur="1" fill="hold">
                                          <p:stCondLst>
                                            <p:cond delay="0"/>
                                          </p:stCondLst>
                                        </p:cTn>
                                        <p:tgtEl>
                                          <p:spTgt spid="502"/>
                                        </p:tgtEl>
                                        <p:attrNameLst>
                                          <p:attrName>style.visibility</p:attrName>
                                        </p:attrNameLst>
                                      </p:cBhvr>
                                      <p:to>
                                        <p:strVal val="visible"/>
                                      </p:to>
                                    </p:set>
                                    <p:animEffect transition="in" filter="fade">
                                      <p:cBhvr>
                                        <p:cTn id="42" dur="500"/>
                                        <p:tgtEl>
                                          <p:spTgt spid="502"/>
                                        </p:tgtEl>
                                      </p:cBhvr>
                                    </p:animEffec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20"/>
                                        </p:tgtEl>
                                        <p:attrNameLst>
                                          <p:attrName>style.visibility</p:attrName>
                                        </p:attrNameLst>
                                      </p:cBhvr>
                                      <p:to>
                                        <p:strVal val="visible"/>
                                      </p:to>
                                    </p:set>
                                    <p:anim calcmode="lin" valueType="num">
                                      <p:cBhvr additive="base">
                                        <p:cTn id="47" dur="500"/>
                                        <p:tgtEl>
                                          <p:spTgt spid="520"/>
                                        </p:tgtEl>
                                        <p:attrNameLst>
                                          <p:attrName>ppt_w</p:attrName>
                                        </p:attrNameLst>
                                      </p:cBhvr>
                                      <p:tavLst>
                                        <p:tav tm="0">
                                          <p:val>
                                            <p:strVal val="0"/>
                                          </p:val>
                                        </p:tav>
                                        <p:tav tm="100000">
                                          <p:val>
                                            <p:strVal val="#ppt_w"/>
                                          </p:val>
                                        </p:tav>
                                      </p:tavLst>
                                    </p:anim>
                                    <p:anim calcmode="lin" valueType="num">
                                      <p:cBhvr additive="base">
                                        <p:cTn id="48" dur="500"/>
                                        <p:tgtEl>
                                          <p:spTgt spid="520"/>
                                        </p:tgtEl>
                                        <p:attrNameLst>
                                          <p:attrName>ppt_h</p:attrName>
                                        </p:attrNameLst>
                                      </p:cBhvr>
                                      <p:tavLst>
                                        <p:tav tm="0">
                                          <p:val>
                                            <p:strVal val="0"/>
                                          </p:val>
                                        </p:tav>
                                        <p:tav tm="100000">
                                          <p:val>
                                            <p:strVal val="#ppt_h"/>
                                          </p:val>
                                        </p:tav>
                                      </p:tavLst>
                                    </p:anim>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508"/>
                                        </p:tgtEl>
                                        <p:attrNameLst>
                                          <p:attrName>style.visibility</p:attrName>
                                        </p:attrNameLst>
                                      </p:cBhvr>
                                      <p:to>
                                        <p:strVal val="visible"/>
                                      </p:to>
                                    </p:set>
                                    <p:animEffect transition="in" filter="fade">
                                      <p:cBhvr>
                                        <p:cTn id="52" dur="500"/>
                                        <p:tgtEl>
                                          <p:spTgt spid="50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505"/>
                                        </p:tgtEl>
                                        <p:attrNameLst>
                                          <p:attrName>style.visibility</p:attrName>
                                        </p:attrNameLst>
                                      </p:cBhvr>
                                      <p:to>
                                        <p:strVal val="visible"/>
                                      </p:to>
                                    </p:set>
                                    <p:animEffect transition="in" filter="fade">
                                      <p:cBhvr>
                                        <p:cTn id="56" dur="500"/>
                                        <p:tgtEl>
                                          <p:spTgt spid="505"/>
                                        </p:tgtEl>
                                      </p:cBhvr>
                                    </p:animEffect>
                                  </p:childTnLst>
                                </p:cTn>
                              </p:par>
                              <p:par>
                                <p:cTn id="57" presetID="10" presetClass="entr" presetSubtype="0" fill="hold" nodeType="withEffect">
                                  <p:stCondLst>
                                    <p:cond delay="0"/>
                                  </p:stCondLst>
                                  <p:childTnLst>
                                    <p:set>
                                      <p:cBhvr>
                                        <p:cTn id="58" dur="1" fill="hold">
                                          <p:stCondLst>
                                            <p:cond delay="0"/>
                                          </p:stCondLst>
                                        </p:cTn>
                                        <p:tgtEl>
                                          <p:spTgt spid="504"/>
                                        </p:tgtEl>
                                        <p:attrNameLst>
                                          <p:attrName>style.visibility</p:attrName>
                                        </p:attrNameLst>
                                      </p:cBhvr>
                                      <p:to>
                                        <p:strVal val="visible"/>
                                      </p:to>
                                    </p:set>
                                    <p:animEffect transition="in" filter="fade">
                                      <p:cBhvr>
                                        <p:cTn id="59" dur="500"/>
                                        <p:tgtEl>
                                          <p:spTgt spid="504"/>
                                        </p:tgtEl>
                                      </p:cBhvr>
                                    </p:animEffect>
                                  </p:childTnLst>
                                </p:cTn>
                              </p:par>
                              <p:par>
                                <p:cTn id="60" presetID="10" presetClass="entr" presetSubtype="0" fill="hold" nodeType="withEffect">
                                  <p:stCondLst>
                                    <p:cond delay="0"/>
                                  </p:stCondLst>
                                  <p:childTnLst>
                                    <p:set>
                                      <p:cBhvr>
                                        <p:cTn id="61" dur="1" fill="hold">
                                          <p:stCondLst>
                                            <p:cond delay="0"/>
                                          </p:stCondLst>
                                        </p:cTn>
                                        <p:tgtEl>
                                          <p:spTgt spid="507"/>
                                        </p:tgtEl>
                                        <p:attrNameLst>
                                          <p:attrName>style.visibility</p:attrName>
                                        </p:attrNameLst>
                                      </p:cBhvr>
                                      <p:to>
                                        <p:strVal val="visible"/>
                                      </p:to>
                                    </p:set>
                                    <p:animEffect transition="in" filter="fade">
                                      <p:cBhvr>
                                        <p:cTn id="62" dur="500"/>
                                        <p:tgtEl>
                                          <p:spTgt spid="507"/>
                                        </p:tgtEl>
                                      </p:cBhvr>
                                    </p:animEffect>
                                  </p:childTnLst>
                                </p:cTn>
                              </p:par>
                              <p:par>
                                <p:cTn id="63" presetID="10" presetClass="entr" presetSubtype="0" fill="hold" nodeType="withEffect">
                                  <p:stCondLst>
                                    <p:cond delay="0"/>
                                  </p:stCondLst>
                                  <p:childTnLst>
                                    <p:set>
                                      <p:cBhvr>
                                        <p:cTn id="64" dur="1" fill="hold">
                                          <p:stCondLst>
                                            <p:cond delay="0"/>
                                          </p:stCondLst>
                                        </p:cTn>
                                        <p:tgtEl>
                                          <p:spTgt spid="503"/>
                                        </p:tgtEl>
                                        <p:attrNameLst>
                                          <p:attrName>style.visibility</p:attrName>
                                        </p:attrNameLst>
                                      </p:cBhvr>
                                      <p:to>
                                        <p:strVal val="visible"/>
                                      </p:to>
                                    </p:set>
                                    <p:animEffect transition="in" filter="fade">
                                      <p:cBhvr>
                                        <p:cTn id="65" dur="500"/>
                                        <p:tgtEl>
                                          <p:spTgt spid="503"/>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506"/>
                                        </p:tgtEl>
                                        <p:attrNameLst>
                                          <p:attrName>style.visibility</p:attrName>
                                        </p:attrNameLst>
                                      </p:cBhvr>
                                      <p:to>
                                        <p:strVal val="visible"/>
                                      </p:to>
                                    </p:set>
                                    <p:animEffect transition="in" filter="fade">
                                      <p:cBhvr>
                                        <p:cTn id="69" dur="500"/>
                                        <p:tgtEl>
                                          <p:spTgt spid="50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58"/>
                                        </p:tgtEl>
                                        <p:attrNameLst>
                                          <p:attrName>style.visibility</p:attrName>
                                        </p:attrNameLst>
                                      </p:cBhvr>
                                      <p:to>
                                        <p:strVal val="visible"/>
                                      </p:to>
                                    </p:set>
                                    <p:animEffect transition="in" filter="fade">
                                      <p:cBhvr>
                                        <p:cTn id="74" dur="750"/>
                                        <p:tgtEl>
                                          <p:spTgt spid="358"/>
                                        </p:tgtEl>
                                      </p:cBhvr>
                                    </p:animEffect>
                                  </p:childTnLst>
                                </p:cTn>
                              </p:par>
                              <p:par>
                                <p:cTn id="75" presetID="10" presetClass="entr" presetSubtype="0" fill="hold" nodeType="withEffect">
                                  <p:stCondLst>
                                    <p:cond delay="0"/>
                                  </p:stCondLst>
                                  <p:childTnLst>
                                    <p:set>
                                      <p:cBhvr>
                                        <p:cTn id="76" dur="1" fill="hold">
                                          <p:stCondLst>
                                            <p:cond delay="0"/>
                                          </p:stCondLst>
                                        </p:cTn>
                                        <p:tgtEl>
                                          <p:spTgt spid="535"/>
                                        </p:tgtEl>
                                        <p:attrNameLst>
                                          <p:attrName>style.visibility</p:attrName>
                                        </p:attrNameLst>
                                      </p:cBhvr>
                                      <p:to>
                                        <p:strVal val="visible"/>
                                      </p:to>
                                    </p:set>
                                    <p:animEffect transition="in" filter="fade">
                                      <p:cBhvr>
                                        <p:cTn id="77" dur="750"/>
                                        <p:tgtEl>
                                          <p:spTgt spid="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608B-2C42-4391-B402-CC19568B7CF6}"/>
              </a:ext>
            </a:extLst>
          </p:cNvPr>
          <p:cNvSpPr>
            <a:spLocks noGrp="1"/>
          </p:cNvSpPr>
          <p:nvPr>
            <p:ph type="title"/>
          </p:nvPr>
        </p:nvSpPr>
        <p:spPr/>
        <p:txBody>
          <a:bodyPr/>
          <a:lstStyle/>
          <a:p>
            <a:r>
              <a:rPr lang="en-US" dirty="0"/>
              <a:t>Diagrama de implantação do Windows</a:t>
            </a:r>
          </a:p>
        </p:txBody>
      </p:sp>
      <p:pic>
        <p:nvPicPr>
          <p:cNvPr id="3" name="Picture 2">
            <a:extLst>
              <a:ext uri="{FF2B5EF4-FFF2-40B4-BE49-F238E27FC236}">
                <a16:creationId xmlns:a16="http://schemas.microsoft.com/office/drawing/2014/main" id="{093A779A-5B98-4586-A3CA-A11FF5E15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37" y="3116262"/>
            <a:ext cx="8772525" cy="3409950"/>
          </a:xfrm>
          <a:prstGeom prst="rect">
            <a:avLst/>
          </a:prstGeom>
        </p:spPr>
      </p:pic>
      <p:pic>
        <p:nvPicPr>
          <p:cNvPr id="4" name="Picture 3">
            <a:extLst>
              <a:ext uri="{FF2B5EF4-FFF2-40B4-BE49-F238E27FC236}">
                <a16:creationId xmlns:a16="http://schemas.microsoft.com/office/drawing/2014/main" id="{A5A5A33F-4260-471D-9C8D-755E68B68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4487862"/>
            <a:ext cx="1798454" cy="1491514"/>
          </a:xfrm>
          <a:prstGeom prst="rect">
            <a:avLst/>
          </a:prstGeom>
        </p:spPr>
      </p:pic>
      <p:pic>
        <p:nvPicPr>
          <p:cNvPr id="5" name="Picture 4">
            <a:extLst>
              <a:ext uri="{FF2B5EF4-FFF2-40B4-BE49-F238E27FC236}">
                <a16:creationId xmlns:a16="http://schemas.microsoft.com/office/drawing/2014/main" id="{89685038-F538-49C3-98B5-74FA14AE2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191" y="4371430"/>
            <a:ext cx="1810607" cy="1492276"/>
          </a:xfrm>
          <a:prstGeom prst="rect">
            <a:avLst/>
          </a:prstGeom>
        </p:spPr>
      </p:pic>
      <p:pic>
        <p:nvPicPr>
          <p:cNvPr id="6" name="Picture 5">
            <a:extLst>
              <a:ext uri="{FF2B5EF4-FFF2-40B4-BE49-F238E27FC236}">
                <a16:creationId xmlns:a16="http://schemas.microsoft.com/office/drawing/2014/main" id="{AB4F78AF-929C-43F4-A266-92A22AD7DE43}"/>
              </a:ext>
            </a:extLst>
          </p:cNvPr>
          <p:cNvPicPr>
            <a:picLocks noChangeAspect="1"/>
          </p:cNvPicPr>
          <p:nvPr/>
        </p:nvPicPr>
        <p:blipFill>
          <a:blip r:embed="rId6"/>
          <a:stretch>
            <a:fillRect/>
          </a:stretch>
        </p:blipFill>
        <p:spPr>
          <a:xfrm>
            <a:off x="5485308" y="1212849"/>
            <a:ext cx="2514600" cy="1645329"/>
          </a:xfrm>
          <a:prstGeom prst="rect">
            <a:avLst/>
          </a:prstGeom>
        </p:spPr>
      </p:pic>
      <p:cxnSp>
        <p:nvCxnSpPr>
          <p:cNvPr id="8" name="Straight Arrow Connector 7">
            <a:extLst>
              <a:ext uri="{FF2B5EF4-FFF2-40B4-BE49-F238E27FC236}">
                <a16:creationId xmlns:a16="http://schemas.microsoft.com/office/drawing/2014/main" id="{21F689F9-AE20-4D1D-8D7B-C2E64044F95C}"/>
              </a:ext>
            </a:extLst>
          </p:cNvPr>
          <p:cNvCxnSpPr>
            <a:stCxn id="6" idx="2"/>
          </p:cNvCxnSpPr>
          <p:nvPr/>
        </p:nvCxnSpPr>
        <p:spPr>
          <a:xfrm>
            <a:off x="6742608" y="2858178"/>
            <a:ext cx="0" cy="4866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60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p:nvPr/>
        </p:nvSpPr>
        <p:spPr>
          <a:xfrm>
            <a:off x="2739129" y="208341"/>
            <a:ext cx="6958216" cy="608681"/>
          </a:xfrm>
          <a:prstGeom prst="rect">
            <a:avLst/>
          </a:prstGeom>
          <a:noFill/>
          <a:ln>
            <a:noFill/>
          </a:ln>
        </p:spPr>
        <p:txBody>
          <a:bodyPr wrap="square" lIns="124327" tIns="124327" rIns="124327" bIns="124327" anchor="t" anchorCtr="0">
            <a:noAutofit/>
          </a:bodyPr>
          <a:lstStyle/>
          <a:p>
            <a:pPr algn="ctr">
              <a:lnSpc>
                <a:spcPct val="130000"/>
              </a:lnSpc>
              <a:buClr>
                <a:schemeClr val="dk1"/>
              </a:buClr>
            </a:pPr>
            <a:endParaRPr sz="2448"/>
          </a:p>
        </p:txBody>
      </p:sp>
      <p:sp>
        <p:nvSpPr>
          <p:cNvPr id="202" name="Shape 202"/>
          <p:cNvSpPr txBox="1"/>
          <p:nvPr/>
        </p:nvSpPr>
        <p:spPr>
          <a:xfrm>
            <a:off x="3332375" y="1980766"/>
            <a:ext cx="5806537" cy="438560"/>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Catálogo de serviços</a:t>
            </a:r>
          </a:p>
          <a:p>
            <a:pPr algn="ctr">
              <a:buClr>
                <a:srgbClr val="FFFFFF"/>
              </a:buClr>
              <a:buSzPct val="25000"/>
            </a:pPr>
            <a:r>
              <a:rPr lang="en" sz="1224">
                <a:solidFill>
                  <a:srgbClr val="FFFFFF"/>
                </a:solidFill>
                <a:latin typeface="Droid Sans"/>
                <a:ea typeface="Droid Sans"/>
                <a:cs typeface="Droid Sans"/>
                <a:sym typeface="Droid Sans"/>
              </a:rPr>
              <a:t>(runtimes de linguagem, middleware, bancos de dados,...)</a:t>
            </a:r>
          </a:p>
        </p:txBody>
      </p:sp>
      <p:sp>
        <p:nvSpPr>
          <p:cNvPr id="203" name="Shape 203"/>
          <p:cNvSpPr txBox="1"/>
          <p:nvPr/>
        </p:nvSpPr>
        <p:spPr>
          <a:xfrm>
            <a:off x="3332375" y="1611878"/>
            <a:ext cx="5806537" cy="316987"/>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Auto-serviço</a:t>
            </a:r>
          </a:p>
        </p:txBody>
      </p:sp>
      <p:sp>
        <p:nvSpPr>
          <p:cNvPr id="204" name="Shape 204"/>
          <p:cNvSpPr txBox="1"/>
          <p:nvPr/>
        </p:nvSpPr>
        <p:spPr>
          <a:xfrm>
            <a:off x="3332375" y="2868712"/>
            <a:ext cx="5806537" cy="476909"/>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Gerenciamento do ciclo de vida do aplicativo</a:t>
            </a:r>
          </a:p>
          <a:p>
            <a:pPr algn="ctr">
              <a:buClr>
                <a:srgbClr val="FFFFFF"/>
              </a:buClr>
              <a:buSzPct val="25000"/>
            </a:pPr>
            <a:r>
              <a:rPr lang="en" sz="1224">
                <a:solidFill>
                  <a:srgbClr val="FFFFFF"/>
                </a:solidFill>
                <a:latin typeface="Droid Sans"/>
                <a:ea typeface="Droid Sans"/>
                <a:cs typeface="Droid Sans"/>
                <a:sym typeface="Droid Sans"/>
              </a:rPr>
              <a:t>(CI/CD)</a:t>
            </a:r>
          </a:p>
        </p:txBody>
      </p:sp>
      <p:sp>
        <p:nvSpPr>
          <p:cNvPr id="205" name="Shape 205"/>
          <p:cNvSpPr txBox="1"/>
          <p:nvPr/>
        </p:nvSpPr>
        <p:spPr>
          <a:xfrm>
            <a:off x="3332375" y="2471915"/>
            <a:ext cx="2860228" cy="356152"/>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Automação de compilação</a:t>
            </a:r>
          </a:p>
        </p:txBody>
      </p:sp>
      <p:sp>
        <p:nvSpPr>
          <p:cNvPr id="206" name="Shape 206"/>
          <p:cNvSpPr txBox="1"/>
          <p:nvPr/>
        </p:nvSpPr>
        <p:spPr>
          <a:xfrm>
            <a:off x="6267383" y="2475578"/>
            <a:ext cx="2860228" cy="356152"/>
          </a:xfrm>
          <a:prstGeom prst="rect">
            <a:avLst/>
          </a:prstGeom>
          <a:solidFill>
            <a:srgbClr val="3F9C35"/>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Automação de implantação</a:t>
            </a:r>
          </a:p>
        </p:txBody>
      </p:sp>
      <p:cxnSp>
        <p:nvCxnSpPr>
          <p:cNvPr id="207" name="Shape 207"/>
          <p:cNvCxnSpPr/>
          <p:nvPr/>
        </p:nvCxnSpPr>
        <p:spPr>
          <a:xfrm>
            <a:off x="610555" y="6060204"/>
            <a:ext cx="2587301" cy="0"/>
          </a:xfrm>
          <a:prstGeom prst="straightConnector1">
            <a:avLst/>
          </a:prstGeom>
          <a:noFill/>
          <a:ln w="9525" cap="flat" cmpd="sng">
            <a:solidFill>
              <a:srgbClr val="6AA84F"/>
            </a:solidFill>
            <a:prstDash val="solid"/>
            <a:round/>
            <a:headEnd type="none" w="lg" len="lg"/>
            <a:tailEnd type="none" w="lg" len="lg"/>
          </a:ln>
        </p:spPr>
      </p:cxnSp>
      <p:grpSp>
        <p:nvGrpSpPr>
          <p:cNvPr id="208" name="Shape 208"/>
          <p:cNvGrpSpPr/>
          <p:nvPr/>
        </p:nvGrpSpPr>
        <p:grpSpPr>
          <a:xfrm>
            <a:off x="3332375" y="1267671"/>
            <a:ext cx="5806537" cy="266830"/>
            <a:chOff x="2297450" y="2955818"/>
            <a:chExt cx="4269900" cy="327300"/>
          </a:xfrm>
        </p:grpSpPr>
        <p:sp>
          <p:nvSpPr>
            <p:cNvPr id="209" name="Shape 209"/>
            <p:cNvSpPr txBox="1"/>
            <p:nvPr/>
          </p:nvSpPr>
          <p:spPr>
            <a:xfrm>
              <a:off x="22974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sp>
          <p:nvSpPr>
            <p:cNvPr id="210" name="Shape 210"/>
            <p:cNvSpPr txBox="1"/>
            <p:nvPr/>
          </p:nvSpPr>
          <p:spPr>
            <a:xfrm>
              <a:off x="57450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sp>
          <p:nvSpPr>
            <p:cNvPr id="211" name="Shape 211"/>
            <p:cNvSpPr txBox="1"/>
            <p:nvPr/>
          </p:nvSpPr>
          <p:spPr>
            <a:xfrm>
              <a:off x="31593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sp>
          <p:nvSpPr>
            <p:cNvPr id="212" name="Shape 212"/>
            <p:cNvSpPr txBox="1"/>
            <p:nvPr/>
          </p:nvSpPr>
          <p:spPr>
            <a:xfrm>
              <a:off x="40212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sp>
          <p:nvSpPr>
            <p:cNvPr id="213" name="Shape 213"/>
            <p:cNvSpPr txBox="1"/>
            <p:nvPr/>
          </p:nvSpPr>
          <p:spPr>
            <a:xfrm>
              <a:off x="4883150" y="2955818"/>
              <a:ext cx="822300" cy="327300"/>
            </a:xfrm>
            <a:prstGeom prst="rect">
              <a:avLst/>
            </a:prstGeom>
            <a:solidFill>
              <a:srgbClr val="999999"/>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Recipiente</a:t>
              </a:r>
            </a:p>
          </p:txBody>
        </p:sp>
      </p:grpSp>
      <p:pic>
        <p:nvPicPr>
          <p:cNvPr id="214" name="Shape 214" descr="Infrastructure.png"/>
          <p:cNvPicPr preferRelativeResize="0"/>
          <p:nvPr/>
        </p:nvPicPr>
        <p:blipFill>
          <a:blip r:embed="rId3">
            <a:alphaModFix/>
          </a:blip>
          <a:stretch>
            <a:fillRect/>
          </a:stretch>
        </p:blipFill>
        <p:spPr>
          <a:xfrm>
            <a:off x="3309656" y="6120348"/>
            <a:ext cx="5847468" cy="683811"/>
          </a:xfrm>
          <a:prstGeom prst="rect">
            <a:avLst/>
          </a:prstGeom>
          <a:noFill/>
          <a:ln>
            <a:noFill/>
          </a:ln>
        </p:spPr>
      </p:pic>
      <p:cxnSp>
        <p:nvCxnSpPr>
          <p:cNvPr id="215" name="Shape 215"/>
          <p:cNvCxnSpPr/>
          <p:nvPr/>
        </p:nvCxnSpPr>
        <p:spPr>
          <a:xfrm>
            <a:off x="610555" y="1615133"/>
            <a:ext cx="2587301" cy="0"/>
          </a:xfrm>
          <a:prstGeom prst="straightConnector1">
            <a:avLst/>
          </a:prstGeom>
          <a:noFill/>
          <a:ln w="9525" cap="flat" cmpd="sng">
            <a:solidFill>
              <a:srgbClr val="6AA84F"/>
            </a:solidFill>
            <a:prstDash val="solid"/>
            <a:round/>
            <a:headEnd type="none" w="lg" len="lg"/>
            <a:tailEnd type="none" w="lg" len="lg"/>
          </a:ln>
        </p:spPr>
      </p:cxnSp>
      <p:sp>
        <p:nvSpPr>
          <p:cNvPr id="216" name="Shape 216"/>
          <p:cNvSpPr txBox="1"/>
          <p:nvPr/>
        </p:nvSpPr>
        <p:spPr>
          <a:xfrm>
            <a:off x="3332375"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Rede</a:t>
            </a:r>
          </a:p>
        </p:txBody>
      </p:sp>
      <p:sp>
        <p:nvSpPr>
          <p:cNvPr id="217" name="Shape 217"/>
          <p:cNvSpPr txBox="1"/>
          <p:nvPr/>
        </p:nvSpPr>
        <p:spPr>
          <a:xfrm>
            <a:off x="8020686"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Segurança</a:t>
            </a:r>
          </a:p>
        </p:txBody>
      </p:sp>
      <p:sp>
        <p:nvSpPr>
          <p:cNvPr id="218" name="Shape 218"/>
          <p:cNvSpPr txBox="1"/>
          <p:nvPr/>
        </p:nvSpPr>
        <p:spPr>
          <a:xfrm>
            <a:off x="4504453"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Armazenamento</a:t>
            </a:r>
          </a:p>
        </p:txBody>
      </p:sp>
      <p:sp>
        <p:nvSpPr>
          <p:cNvPr id="219" name="Shape 219"/>
          <p:cNvSpPr txBox="1"/>
          <p:nvPr/>
        </p:nvSpPr>
        <p:spPr>
          <a:xfrm>
            <a:off x="5676530"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Registro</a:t>
            </a:r>
          </a:p>
        </p:txBody>
      </p:sp>
      <p:sp>
        <p:nvSpPr>
          <p:cNvPr id="220" name="Shape 220"/>
          <p:cNvSpPr txBox="1"/>
          <p:nvPr/>
        </p:nvSpPr>
        <p:spPr>
          <a:xfrm>
            <a:off x="6848608" y="3925282"/>
            <a:ext cx="1118226" cy="445088"/>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952">
                <a:solidFill>
                  <a:srgbClr val="FFFFFF"/>
                </a:solidFill>
                <a:latin typeface="Droid Sans"/>
                <a:ea typeface="Droid Sans"/>
                <a:cs typeface="Droid Sans"/>
                <a:sym typeface="Droid Sans"/>
              </a:rPr>
              <a:t>LOGS &amp; métricas</a:t>
            </a:r>
          </a:p>
        </p:txBody>
      </p:sp>
      <p:sp>
        <p:nvSpPr>
          <p:cNvPr id="221" name="Shape 221"/>
          <p:cNvSpPr txBox="1"/>
          <p:nvPr/>
        </p:nvSpPr>
        <p:spPr>
          <a:xfrm>
            <a:off x="3332375" y="3399462"/>
            <a:ext cx="5806537" cy="476909"/>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Gerenciamento de contentores e clusters</a:t>
            </a:r>
          </a:p>
          <a:p>
            <a:pPr algn="ctr">
              <a:buClr>
                <a:srgbClr val="FFFFFF"/>
              </a:buClr>
              <a:buSzPct val="25000"/>
            </a:pPr>
            <a:r>
              <a:rPr lang="en" sz="1224">
                <a:solidFill>
                  <a:srgbClr val="FFFFFF"/>
                </a:solidFill>
                <a:latin typeface="Droid Sans"/>
                <a:ea typeface="Droid Sans"/>
                <a:cs typeface="Droid Sans"/>
                <a:sym typeface="Droid Sans"/>
              </a:rPr>
              <a:t>(KUBERNETES)</a:t>
            </a:r>
          </a:p>
        </p:txBody>
      </p:sp>
      <p:sp>
        <p:nvSpPr>
          <p:cNvPr id="222" name="Shape 222"/>
          <p:cNvSpPr txBox="1"/>
          <p:nvPr/>
        </p:nvSpPr>
        <p:spPr>
          <a:xfrm>
            <a:off x="3332375" y="4719518"/>
            <a:ext cx="5806537" cy="1335671"/>
          </a:xfrm>
          <a:prstGeom prst="rect">
            <a:avLst/>
          </a:prstGeom>
          <a:solidFill>
            <a:srgbClr val="C5000B"/>
          </a:solidFill>
          <a:ln>
            <a:noFill/>
          </a:ln>
        </p:spPr>
        <p:txBody>
          <a:bodyPr wrap="square" lIns="124327" tIns="124327" rIns="124327" bIns="124327" anchor="b" anchorCtr="0">
            <a:noAutofit/>
          </a:bodyPr>
          <a:lstStyle/>
          <a:p>
            <a:pPr algn="ctr">
              <a:buClr>
                <a:srgbClr val="000000"/>
              </a:buClr>
            </a:pPr>
            <a:endParaRPr sz="1360">
              <a:solidFill>
                <a:srgbClr val="FFFFFF"/>
              </a:solidFill>
              <a:latin typeface="Droid Sans"/>
              <a:ea typeface="Droid Sans"/>
              <a:cs typeface="Droid Sans"/>
              <a:sym typeface="Droid Sans"/>
            </a:endParaRPr>
          </a:p>
          <a:p>
            <a:pPr algn="ctr">
              <a:buClr>
                <a:srgbClr val="000000"/>
              </a:buClr>
            </a:pPr>
            <a:endParaRPr sz="1360">
              <a:solidFill>
                <a:srgbClr val="FFFFFF"/>
              </a:solidFill>
              <a:latin typeface="Droid Sans"/>
              <a:ea typeface="Droid Sans"/>
              <a:cs typeface="Droid Sans"/>
              <a:sym typeface="Droid Sans"/>
            </a:endParaRPr>
          </a:p>
          <a:p>
            <a:pPr algn="ctr">
              <a:buClr>
                <a:srgbClr val="000000"/>
              </a:buClr>
              <a:buSzPct val="25000"/>
            </a:pPr>
            <a:r>
              <a:rPr lang="en" sz="1360">
                <a:solidFill>
                  <a:srgbClr val="FFFFFF"/>
                </a:solidFill>
                <a:latin typeface="Droid Sans"/>
                <a:ea typeface="Droid Sans"/>
                <a:cs typeface="Droid Sans"/>
                <a:sym typeface="Droid Sans"/>
              </a:rPr>
              <a:t>Red Hat Enterprise Linux</a:t>
            </a:r>
          </a:p>
        </p:txBody>
      </p:sp>
      <p:sp>
        <p:nvSpPr>
          <p:cNvPr id="223" name="Shape 223"/>
          <p:cNvSpPr txBox="1"/>
          <p:nvPr/>
        </p:nvSpPr>
        <p:spPr>
          <a:xfrm>
            <a:off x="3659765" y="4789675"/>
            <a:ext cx="5151756" cy="438560"/>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Contêiner Runtime &amp; Packaging</a:t>
            </a:r>
          </a:p>
          <a:p>
            <a:pPr algn="ctr">
              <a:buClr>
                <a:srgbClr val="FFFFFF"/>
              </a:buClr>
              <a:buSzPct val="25000"/>
            </a:pPr>
            <a:r>
              <a:rPr lang="en" sz="1224">
                <a:solidFill>
                  <a:srgbClr val="FFFFFF"/>
                </a:solidFill>
                <a:latin typeface="Droid Sans"/>
                <a:ea typeface="Droid Sans"/>
                <a:cs typeface="Droid Sans"/>
                <a:sym typeface="Droid Sans"/>
              </a:rPr>
              <a:t>dE)</a:t>
            </a:r>
          </a:p>
        </p:txBody>
      </p:sp>
      <p:sp>
        <p:nvSpPr>
          <p:cNvPr id="224" name="Shape 224"/>
          <p:cNvSpPr txBox="1"/>
          <p:nvPr/>
        </p:nvSpPr>
        <p:spPr>
          <a:xfrm>
            <a:off x="3659765" y="5283993"/>
            <a:ext cx="5151756" cy="316987"/>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HOST atômico</a:t>
            </a:r>
          </a:p>
        </p:txBody>
      </p:sp>
      <p:sp>
        <p:nvSpPr>
          <p:cNvPr id="225" name="Shape 225"/>
          <p:cNvSpPr txBox="1"/>
          <p:nvPr/>
        </p:nvSpPr>
        <p:spPr>
          <a:xfrm>
            <a:off x="3332375" y="4414656"/>
            <a:ext cx="5806537" cy="261095"/>
          </a:xfrm>
          <a:prstGeom prst="rect">
            <a:avLst/>
          </a:prstGeom>
          <a:solidFill>
            <a:srgbClr val="0088CE"/>
          </a:solidFill>
          <a:ln>
            <a:noFill/>
          </a:ln>
        </p:spPr>
        <p:txBody>
          <a:bodyPr wrap="square" lIns="124327" tIns="124327" rIns="124327" bIns="124327" anchor="ctr" anchorCtr="0">
            <a:noAutofit/>
          </a:bodyPr>
          <a:lstStyle/>
          <a:p>
            <a:pPr algn="ctr">
              <a:buClr>
                <a:srgbClr val="FFFFFF"/>
              </a:buClr>
              <a:buSzPct val="25000"/>
            </a:pPr>
            <a:r>
              <a:rPr lang="en" sz="1224">
                <a:solidFill>
                  <a:srgbClr val="FFFFFF"/>
                </a:solidFill>
                <a:latin typeface="Droid Sans"/>
                <a:ea typeface="Droid Sans"/>
                <a:cs typeface="Droid Sans"/>
                <a:sym typeface="Droid Sans"/>
              </a:rPr>
              <a:t>Automação de infra-estrutura e cockpit</a:t>
            </a:r>
          </a:p>
        </p:txBody>
      </p:sp>
      <p:sp>
        <p:nvSpPr>
          <p:cNvPr id="226" name="Shape 226"/>
          <p:cNvSpPr txBox="1">
            <a:spLocks noGrp="1"/>
          </p:cNvSpPr>
          <p:nvPr>
            <p:ph type="title" idx="4294967295"/>
          </p:nvPr>
        </p:nvSpPr>
        <p:spPr>
          <a:xfrm>
            <a:off x="632000" y="87066"/>
            <a:ext cx="11586964" cy="778801"/>
          </a:xfrm>
          <a:prstGeom prst="rect">
            <a:avLst/>
          </a:prstGeom>
        </p:spPr>
        <p:txBody>
          <a:bodyPr vert="horz" wrap="square" lIns="124327" tIns="124327" rIns="124327" bIns="124327" rtlCol="0" anchor="t" anchorCtr="0">
            <a:noAutofit/>
          </a:bodyPr>
          <a:lstStyle/>
          <a:p>
            <a:pPr>
              <a:spcBef>
                <a:spcPts val="0"/>
              </a:spcBef>
            </a:pPr>
            <a:r>
              <a:rPr lang="en" dirty="0">
                <a:latin typeface="Proxima Nova"/>
                <a:ea typeface="Proxima Nova"/>
                <a:cs typeface="Proxima Nova"/>
                <a:sym typeface="Proxima Nova"/>
              </a:rPr>
              <a:t>OpenShift = </a:t>
            </a:r>
            <a:r>
              <a:rPr lang="pt-BR" dirty="0">
                <a:latin typeface="Proxima Nova"/>
                <a:ea typeface="Proxima Nova"/>
                <a:cs typeface="Proxima Nova"/>
                <a:sym typeface="Proxima Nova"/>
              </a:rPr>
              <a:t>K</a:t>
            </a:r>
            <a:r>
              <a:rPr lang="en" dirty="0">
                <a:latin typeface="Proxima Nova"/>
                <a:ea typeface="Proxima Nova"/>
                <a:cs typeface="Proxima Nova"/>
                <a:sym typeface="Proxima Nova"/>
              </a:rPr>
              <a:t>ubernetes </a:t>
            </a:r>
            <a:r>
              <a:rPr lang="pt-BR" dirty="0">
                <a:latin typeface="Proxima Nova"/>
                <a:ea typeface="Proxima Nova"/>
                <a:cs typeface="Proxima Nova"/>
                <a:sym typeface="Proxima Nova"/>
              </a:rPr>
              <a:t>nível Enterprise</a:t>
            </a:r>
            <a:endParaRPr lang="en" dirty="0">
              <a:latin typeface="Proxima Nova"/>
              <a:ea typeface="Proxima Nova"/>
              <a:cs typeface="Proxima Nova"/>
              <a:sym typeface="Proxima Nova"/>
            </a:endParaRPr>
          </a:p>
        </p:txBody>
      </p:sp>
      <p:sp>
        <p:nvSpPr>
          <p:cNvPr id="227" name="Shape 227"/>
          <p:cNvSpPr txBox="1">
            <a:spLocks noGrp="1"/>
          </p:cNvSpPr>
          <p:nvPr>
            <p:ph type="subTitle" idx="4294967295"/>
          </p:nvPr>
        </p:nvSpPr>
        <p:spPr>
          <a:xfrm>
            <a:off x="632000" y="850029"/>
            <a:ext cx="10186427" cy="447127"/>
          </a:xfrm>
          <a:prstGeom prst="rect">
            <a:avLst/>
          </a:prstGeom>
        </p:spPr>
        <p:txBody>
          <a:bodyPr vert="horz" wrap="square" lIns="124327" tIns="124327" rIns="124327" bIns="124327" rtlCol="0" anchor="ctr" anchorCtr="0">
            <a:noAutofit/>
          </a:bodyPr>
          <a:lstStyle/>
          <a:p>
            <a:pPr>
              <a:spcBef>
                <a:spcPts val="0"/>
              </a:spcBef>
              <a:buNone/>
            </a:pPr>
            <a:r>
              <a:rPr lang="en" sz="2800" dirty="0">
                <a:latin typeface="Proxima Nova"/>
                <a:ea typeface="Proxima Nova"/>
                <a:cs typeface="Proxima Nova"/>
                <a:sym typeface="Proxima Nova"/>
              </a:rPr>
              <a:t>Compilar, implantar e gerenciar aplicativos com contêineres</a:t>
            </a:r>
          </a:p>
        </p:txBody>
      </p:sp>
      <p:pic>
        <p:nvPicPr>
          <p:cNvPr id="228" name="Shape 228"/>
          <p:cNvPicPr preferRelativeResize="0"/>
          <p:nvPr/>
        </p:nvPicPr>
        <p:blipFill>
          <a:blip r:embed="rId4">
            <a:alphaModFix/>
          </a:blip>
          <a:stretch>
            <a:fillRect/>
          </a:stretch>
        </p:blipFill>
        <p:spPr>
          <a:xfrm>
            <a:off x="786261" y="2703877"/>
            <a:ext cx="2235891" cy="2384950"/>
          </a:xfrm>
          <a:prstGeom prst="rect">
            <a:avLst/>
          </a:prstGeom>
          <a:noFill/>
          <a:ln>
            <a:noFill/>
          </a:ln>
        </p:spPr>
      </p:pic>
    </p:spTree>
    <p:extLst>
      <p:ext uri="{BB962C8B-B14F-4D97-AF65-F5344CB8AC3E}">
        <p14:creationId xmlns:p14="http://schemas.microsoft.com/office/powerpoint/2010/main" val="220602086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85E867-88CA-4E99-8C90-2F2AAAECFF40}"/>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3ECE1262-9BF6-48AC-BD89-90F71C73EC93}"/>
              </a:ext>
            </a:extLst>
          </p:cNvPr>
          <p:cNvSpPr>
            <a:spLocks noGrp="1"/>
          </p:cNvSpPr>
          <p:nvPr>
            <p:ph type="body" sz="quarter" idx="10"/>
          </p:nvPr>
        </p:nvSpPr>
        <p:spPr>
          <a:xfrm>
            <a:off x="1876021" y="5249862"/>
            <a:ext cx="8686800" cy="683264"/>
          </a:xfrm>
        </p:spPr>
        <p:txBody>
          <a:bodyPr/>
          <a:lstStyle/>
          <a:p>
            <a:pPr marL="0" indent="0" algn="ctr">
              <a:buNone/>
            </a:pPr>
            <a:r>
              <a:rPr lang="en-US" dirty="0"/>
              <a:t>Gerenciando contêineres do Windows Server</a:t>
            </a:r>
          </a:p>
        </p:txBody>
      </p:sp>
      <p:pic>
        <p:nvPicPr>
          <p:cNvPr id="4" name="Shape 228">
            <a:extLst>
              <a:ext uri="{FF2B5EF4-FFF2-40B4-BE49-F238E27FC236}">
                <a16:creationId xmlns:a16="http://schemas.microsoft.com/office/drawing/2014/main" id="{F7F8507B-95B0-4443-A33E-5E0530EE72E2}"/>
              </a:ext>
            </a:extLst>
          </p:cNvPr>
          <p:cNvPicPr preferRelativeResize="0"/>
          <p:nvPr/>
        </p:nvPicPr>
        <p:blipFill>
          <a:blip r:embed="rId3">
            <a:alphaModFix/>
          </a:blip>
          <a:stretch>
            <a:fillRect/>
          </a:stretch>
        </p:blipFill>
        <p:spPr>
          <a:xfrm>
            <a:off x="4922837" y="2201862"/>
            <a:ext cx="2235891" cy="2384950"/>
          </a:xfrm>
          <a:prstGeom prst="rect">
            <a:avLst/>
          </a:prstGeom>
          <a:noFill/>
          <a:ln>
            <a:noFill/>
          </a:ln>
        </p:spPr>
      </p:pic>
    </p:spTree>
    <p:extLst>
      <p:ext uri="{BB962C8B-B14F-4D97-AF65-F5344CB8AC3E}">
        <p14:creationId xmlns:p14="http://schemas.microsoft.com/office/powerpoint/2010/main" val="402010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4E63-F3D7-49E3-87E9-D13E21BE1985}"/>
              </a:ext>
            </a:extLst>
          </p:cNvPr>
          <p:cNvSpPr>
            <a:spLocks noGrp="1"/>
          </p:cNvSpPr>
          <p:nvPr>
            <p:ph type="title"/>
          </p:nvPr>
        </p:nvSpPr>
        <p:spPr>
          <a:xfrm>
            <a:off x="274637" y="295274"/>
            <a:ext cx="11889564" cy="917575"/>
          </a:xfrm>
        </p:spPr>
        <p:txBody>
          <a:bodyPr/>
          <a:lstStyle/>
          <a:p>
            <a:r>
              <a:rPr lang="en-US" dirty="0"/>
              <a:t>Kubernetes no Windows - </a:t>
            </a:r>
            <a:r>
              <a:rPr lang="en-US" dirty="0" err="1"/>
              <a:t>Futuro</a:t>
            </a:r>
            <a:endParaRPr lang="en-US" dirty="0"/>
          </a:p>
        </p:txBody>
      </p:sp>
      <p:graphicFrame>
        <p:nvGraphicFramePr>
          <p:cNvPr id="4" name="Diagram 3">
            <a:extLst>
              <a:ext uri="{FF2B5EF4-FFF2-40B4-BE49-F238E27FC236}">
                <a16:creationId xmlns:a16="http://schemas.microsoft.com/office/drawing/2014/main" id="{D270AD15-5906-4F60-834B-9835490ACCF4}"/>
              </a:ext>
            </a:extLst>
          </p:cNvPr>
          <p:cNvGraphicFramePr/>
          <p:nvPr>
            <p:extLst>
              <p:ext uri="{D42A27DB-BD31-4B8C-83A1-F6EECF244321}">
                <p14:modId xmlns:p14="http://schemas.microsoft.com/office/powerpoint/2010/main" val="339770896"/>
              </p:ext>
            </p:extLst>
          </p:nvPr>
        </p:nvGraphicFramePr>
        <p:xfrm>
          <a:off x="427037" y="449262"/>
          <a:ext cx="12009437" cy="647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09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dgm="http://schemas.openxmlformats.org/drawingml/2006/diagram"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Onde</a:t>
            </a:r>
            <a:r>
              <a:rPr lang="en-US" dirty="0"/>
              <a:t> </a:t>
            </a:r>
            <a:r>
              <a:rPr lang="en-US" dirty="0" err="1"/>
              <a:t>os</a:t>
            </a:r>
            <a:r>
              <a:rPr lang="en-US" dirty="0"/>
              <a:t> App Admin's </a:t>
            </a:r>
            <a:r>
              <a:rPr lang="en-US" dirty="0" err="1"/>
              <a:t>gastam</a:t>
            </a:r>
            <a:r>
              <a:rPr lang="en-US" dirty="0"/>
              <a:t> tempo...</a:t>
            </a:r>
          </a:p>
        </p:txBody>
      </p:sp>
      <p:sp>
        <p:nvSpPr>
          <p:cNvPr id="3" name="Text Placeholder 4"/>
          <p:cNvSpPr txBox="1">
            <a:spLocks/>
          </p:cNvSpPr>
          <p:nvPr/>
        </p:nvSpPr>
        <p:spPr>
          <a:xfrm>
            <a:off x="3942916" y="1211458"/>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Manutenção de aplicativos existentes</a:t>
            </a:r>
          </a:p>
        </p:txBody>
      </p:sp>
      <p:sp>
        <p:nvSpPr>
          <p:cNvPr id="4" name="Text Placeholder 4"/>
          <p:cNvSpPr txBox="1">
            <a:spLocks/>
          </p:cNvSpPr>
          <p:nvPr/>
        </p:nvSpPr>
        <p:spPr>
          <a:xfrm>
            <a:off x="3942916" y="3340255"/>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Reimplantando aplicativos existentes</a:t>
            </a:r>
          </a:p>
        </p:txBody>
      </p:sp>
      <p:sp>
        <p:nvSpPr>
          <p:cNvPr id="5" name="Text Placeholder 4"/>
          <p:cNvSpPr txBox="1">
            <a:spLocks/>
          </p:cNvSpPr>
          <p:nvPr/>
        </p:nvSpPr>
        <p:spPr>
          <a:xfrm>
            <a:off x="3942916" y="2273550"/>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a:t>Diagnosticar problemas com aplicativos existentes</a:t>
            </a:r>
          </a:p>
        </p:txBody>
      </p:sp>
      <p:sp>
        <p:nvSpPr>
          <p:cNvPr id="7" name="Text Placeholder 4"/>
          <p:cNvSpPr txBox="1">
            <a:spLocks/>
          </p:cNvSpPr>
          <p:nvPr/>
        </p:nvSpPr>
        <p:spPr>
          <a:xfrm>
            <a:off x="3942916" y="5097462"/>
            <a:ext cx="8229599" cy="1005840"/>
          </a:xfrm>
          <a:prstGeom prst="rect">
            <a:avLst/>
          </a:prstGeom>
          <a:solidFill>
            <a:schemeClr val="tx1">
              <a:alpha val="13000"/>
            </a:schemeClr>
          </a:solidFill>
        </p:spPr>
        <p:txBody>
          <a:bodyPr wrap="none" lIns="182880" tIns="146304" rIns="182880" bIns="146304"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Implantando um novo aplicativo – feito!</a:t>
            </a:r>
            <a:endParaRPr lang="en-US" i="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9529" y="1211457"/>
            <a:ext cx="3649928" cy="5487791"/>
          </a:xfrm>
          <a:prstGeom prst="rect">
            <a:avLst/>
          </a:prstGeom>
        </p:spPr>
      </p:pic>
      <p:pic>
        <p:nvPicPr>
          <p:cNvPr id="9" name="Graphic 8" descr="Grinning Face with Solid Fill">
            <a:extLst>
              <a:ext uri="{FF2B5EF4-FFF2-40B4-BE49-F238E27FC236}">
                <a16:creationId xmlns:a16="http://schemas.microsoft.com/office/drawing/2014/main" id="{6C006B27-2626-4B75-AFBF-B2AD9F6991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5037" y="2319270"/>
            <a:ext cx="914400" cy="914400"/>
          </a:xfrm>
          <a:prstGeom prst="rect">
            <a:avLst/>
          </a:prstGeom>
        </p:spPr>
      </p:pic>
      <p:pic>
        <p:nvPicPr>
          <p:cNvPr id="12" name="Graphic 11" descr="Shooting star">
            <a:extLst>
              <a:ext uri="{FF2B5EF4-FFF2-40B4-BE49-F238E27FC236}">
                <a16:creationId xmlns:a16="http://schemas.microsoft.com/office/drawing/2014/main" id="{DE00DB60-D2EB-4D04-A91D-1A6E2634B8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8837" y="1296056"/>
            <a:ext cx="914400" cy="914400"/>
          </a:xfrm>
          <a:prstGeom prst="rect">
            <a:avLst/>
          </a:prstGeom>
        </p:spPr>
      </p:pic>
      <p:pic>
        <p:nvPicPr>
          <p:cNvPr id="14" name="Graphic 13" descr="Dance">
            <a:extLst>
              <a:ext uri="{FF2B5EF4-FFF2-40B4-BE49-F238E27FC236}">
                <a16:creationId xmlns:a16="http://schemas.microsoft.com/office/drawing/2014/main" id="{8478E8EB-CA5B-4E9D-9169-FC5034DE82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83166" y="5143182"/>
            <a:ext cx="914400" cy="914400"/>
          </a:xfrm>
          <a:prstGeom prst="rect">
            <a:avLst/>
          </a:prstGeom>
        </p:spPr>
      </p:pic>
      <p:pic>
        <p:nvPicPr>
          <p:cNvPr id="16" name="Graphic 15" descr="Firecracker">
            <a:extLst>
              <a:ext uri="{FF2B5EF4-FFF2-40B4-BE49-F238E27FC236}">
                <a16:creationId xmlns:a16="http://schemas.microsoft.com/office/drawing/2014/main" id="{6BE7A1AA-6EB7-4ED8-BDF2-5A8DB57F26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48738" y="3364653"/>
            <a:ext cx="914400" cy="914400"/>
          </a:xfrm>
          <a:prstGeom prst="rect">
            <a:avLst/>
          </a:prstGeom>
        </p:spPr>
      </p:pic>
    </p:spTree>
    <p:extLst>
      <p:ext uri="{BB962C8B-B14F-4D97-AF65-F5344CB8AC3E}">
        <p14:creationId xmlns:p14="http://schemas.microsoft.com/office/powerpoint/2010/main" val="32849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asvg="http://schemas.microsoft.com/office/drawing/2016/SVG/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version 1709</a:t>
            </a:r>
          </a:p>
        </p:txBody>
      </p:sp>
    </p:spTree>
    <p:extLst>
      <p:ext uri="{BB962C8B-B14F-4D97-AF65-F5344CB8AC3E}">
        <p14:creationId xmlns:p14="http://schemas.microsoft.com/office/powerpoint/2010/main" val="123910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Freeform 348">
            <a:extLst>
              <a:ext uri="{FF2B5EF4-FFF2-40B4-BE49-F238E27FC236}">
                <a16:creationId xmlns:a16="http://schemas.microsoft.com/office/drawing/2014/main" id="{9E586022-5C5F-46F1-ACA2-1466636483A5}"/>
              </a:ext>
            </a:extLst>
          </p:cNvPr>
          <p:cNvSpPr>
            <a:spLocks noEditPoints="1"/>
          </p:cNvSpPr>
          <p:nvPr/>
        </p:nvSpPr>
        <p:spPr bwMode="auto">
          <a:xfrm>
            <a:off x="9971364" y="1954199"/>
            <a:ext cx="364636" cy="362643"/>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347">
            <a:extLst>
              <a:ext uri="{FF2B5EF4-FFF2-40B4-BE49-F238E27FC236}">
                <a16:creationId xmlns:a16="http://schemas.microsoft.com/office/drawing/2014/main" id="{62F6C326-D8E3-4A07-A916-2142C3640D7C}"/>
              </a:ext>
            </a:extLst>
          </p:cNvPr>
          <p:cNvSpPr>
            <a:spLocks noEditPoints="1"/>
          </p:cNvSpPr>
          <p:nvPr/>
        </p:nvSpPr>
        <p:spPr bwMode="auto">
          <a:xfrm>
            <a:off x="9624842" y="2316841"/>
            <a:ext cx="799009" cy="795024"/>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207" name="Group 206">
            <a:extLst>
              <a:ext uri="{FF2B5EF4-FFF2-40B4-BE49-F238E27FC236}">
                <a16:creationId xmlns:a16="http://schemas.microsoft.com/office/drawing/2014/main" id="{7C9B4663-C7CF-427A-B761-74D0BDCC44B6}"/>
              </a:ext>
            </a:extLst>
          </p:cNvPr>
          <p:cNvGrpSpPr/>
          <p:nvPr/>
        </p:nvGrpSpPr>
        <p:grpSpPr>
          <a:xfrm>
            <a:off x="57778" y="1162204"/>
            <a:ext cx="2689929" cy="966383"/>
            <a:chOff x="2222503" y="1431928"/>
            <a:chExt cx="2143126" cy="769938"/>
          </a:xfrm>
        </p:grpSpPr>
        <p:sp>
          <p:nvSpPr>
            <p:cNvPr id="208" name="Freeform 345">
              <a:extLst>
                <a:ext uri="{FF2B5EF4-FFF2-40B4-BE49-F238E27FC236}">
                  <a16:creationId xmlns:a16="http://schemas.microsoft.com/office/drawing/2014/main" id="{EF23D295-40AC-4ED2-9143-3DC9CDB687C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Freeform 346">
              <a:extLst>
                <a:ext uri="{FF2B5EF4-FFF2-40B4-BE49-F238E27FC236}">
                  <a16:creationId xmlns:a16="http://schemas.microsoft.com/office/drawing/2014/main" id="{4374D78A-8FD7-479F-BDC9-FD586C7B325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Freeform 347">
              <a:extLst>
                <a:ext uri="{FF2B5EF4-FFF2-40B4-BE49-F238E27FC236}">
                  <a16:creationId xmlns:a16="http://schemas.microsoft.com/office/drawing/2014/main" id="{23D37458-635C-4154-947E-F587285651BA}"/>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1" name="Freeform 348">
              <a:extLst>
                <a:ext uri="{FF2B5EF4-FFF2-40B4-BE49-F238E27FC236}">
                  <a16:creationId xmlns:a16="http://schemas.microsoft.com/office/drawing/2014/main" id="{4D8C94BA-686F-447C-BA38-0C8DACDE4FE6}"/>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2" name="Freeform 349">
              <a:extLst>
                <a:ext uri="{FF2B5EF4-FFF2-40B4-BE49-F238E27FC236}">
                  <a16:creationId xmlns:a16="http://schemas.microsoft.com/office/drawing/2014/main" id="{FC622A40-F94D-4AEE-8C52-4CCDF60B6FED}"/>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Freeform 350">
              <a:extLst>
                <a:ext uri="{FF2B5EF4-FFF2-40B4-BE49-F238E27FC236}">
                  <a16:creationId xmlns:a16="http://schemas.microsoft.com/office/drawing/2014/main" id="{1407FABE-B2A0-4FA1-AD9D-FA05128DE33B}"/>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Freeform 351">
              <a:extLst>
                <a:ext uri="{FF2B5EF4-FFF2-40B4-BE49-F238E27FC236}">
                  <a16:creationId xmlns:a16="http://schemas.microsoft.com/office/drawing/2014/main" id="{DE2C80DC-F17A-419B-99ED-DF8BECC24EF0}"/>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Freeform 352">
              <a:extLst>
                <a:ext uri="{FF2B5EF4-FFF2-40B4-BE49-F238E27FC236}">
                  <a16:creationId xmlns:a16="http://schemas.microsoft.com/office/drawing/2014/main" id="{8E63B7C1-697B-4F65-9C7F-393BFC99391E}"/>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353">
              <a:extLst>
                <a:ext uri="{FF2B5EF4-FFF2-40B4-BE49-F238E27FC236}">
                  <a16:creationId xmlns:a16="http://schemas.microsoft.com/office/drawing/2014/main" id="{95452530-FF73-48AC-AEFD-6ED97301ED28}"/>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354">
              <a:extLst>
                <a:ext uri="{FF2B5EF4-FFF2-40B4-BE49-F238E27FC236}">
                  <a16:creationId xmlns:a16="http://schemas.microsoft.com/office/drawing/2014/main" id="{8BA1FBA9-3212-46D7-960C-3715B7C570CA}"/>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Freeform 355">
              <a:extLst>
                <a:ext uri="{FF2B5EF4-FFF2-40B4-BE49-F238E27FC236}">
                  <a16:creationId xmlns:a16="http://schemas.microsoft.com/office/drawing/2014/main" id="{5CAAD109-61C2-4AEB-8BA0-00017FB85257}"/>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Freeform 356">
              <a:extLst>
                <a:ext uri="{FF2B5EF4-FFF2-40B4-BE49-F238E27FC236}">
                  <a16:creationId xmlns:a16="http://schemas.microsoft.com/office/drawing/2014/main" id="{2231B7F5-DCB5-4FEB-BA40-DFA6BBCE0958}"/>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Freeform 357">
              <a:extLst>
                <a:ext uri="{FF2B5EF4-FFF2-40B4-BE49-F238E27FC236}">
                  <a16:creationId xmlns:a16="http://schemas.microsoft.com/office/drawing/2014/main" id="{9AFC6256-A5DD-413C-AACA-077C2051995E}"/>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1" name="Freeform 358">
              <a:extLst>
                <a:ext uri="{FF2B5EF4-FFF2-40B4-BE49-F238E27FC236}">
                  <a16:creationId xmlns:a16="http://schemas.microsoft.com/office/drawing/2014/main" id="{1DCD239A-ABE7-48F5-9DA4-7FD28EB23270}"/>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2" name="Freeform 359">
              <a:extLst>
                <a:ext uri="{FF2B5EF4-FFF2-40B4-BE49-F238E27FC236}">
                  <a16:creationId xmlns:a16="http://schemas.microsoft.com/office/drawing/2014/main" id="{FBC2667E-DBF8-42C6-95D4-3E3E0AC81973}"/>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Freeform 360">
              <a:extLst>
                <a:ext uri="{FF2B5EF4-FFF2-40B4-BE49-F238E27FC236}">
                  <a16:creationId xmlns:a16="http://schemas.microsoft.com/office/drawing/2014/main" id="{74359894-2166-4A57-A5DE-0E2C2A5515A8}"/>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Freeform 361">
              <a:extLst>
                <a:ext uri="{FF2B5EF4-FFF2-40B4-BE49-F238E27FC236}">
                  <a16:creationId xmlns:a16="http://schemas.microsoft.com/office/drawing/2014/main" id="{44907727-8456-44B7-9EF8-836A6EFEBD66}"/>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Freeform 362">
              <a:extLst>
                <a:ext uri="{FF2B5EF4-FFF2-40B4-BE49-F238E27FC236}">
                  <a16:creationId xmlns:a16="http://schemas.microsoft.com/office/drawing/2014/main" id="{F4C15953-60B2-40CE-8E3B-F5BC3CA7BB9C}"/>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363">
              <a:extLst>
                <a:ext uri="{FF2B5EF4-FFF2-40B4-BE49-F238E27FC236}">
                  <a16:creationId xmlns:a16="http://schemas.microsoft.com/office/drawing/2014/main" id="{CEAC3925-AB4F-4EBC-86BD-C74117D9E468}"/>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364">
              <a:extLst>
                <a:ext uri="{FF2B5EF4-FFF2-40B4-BE49-F238E27FC236}">
                  <a16:creationId xmlns:a16="http://schemas.microsoft.com/office/drawing/2014/main" id="{D4FF2AEC-5428-4695-814A-2451E773C740}"/>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Freeform 365">
              <a:extLst>
                <a:ext uri="{FF2B5EF4-FFF2-40B4-BE49-F238E27FC236}">
                  <a16:creationId xmlns:a16="http://schemas.microsoft.com/office/drawing/2014/main" id="{8CA1AB22-C2F5-4737-88AD-1B88F0B8EF85}"/>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Freeform 366">
              <a:extLst>
                <a:ext uri="{FF2B5EF4-FFF2-40B4-BE49-F238E27FC236}">
                  <a16:creationId xmlns:a16="http://schemas.microsoft.com/office/drawing/2014/main" id="{9F19EF69-7A93-45ED-8CA3-93B71AB15044}"/>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Freeform 367">
              <a:extLst>
                <a:ext uri="{FF2B5EF4-FFF2-40B4-BE49-F238E27FC236}">
                  <a16:creationId xmlns:a16="http://schemas.microsoft.com/office/drawing/2014/main" id="{5EC96CB8-65B0-40AB-81A6-A10B2D2D417E}"/>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1" name="Freeform 368">
              <a:extLst>
                <a:ext uri="{FF2B5EF4-FFF2-40B4-BE49-F238E27FC236}">
                  <a16:creationId xmlns:a16="http://schemas.microsoft.com/office/drawing/2014/main" id="{D2D9956B-3D20-40F0-B9ED-7CB5981B33BB}"/>
                </a:ext>
              </a:extLst>
            </p:cNvPr>
            <p:cNvSpPr>
              <a:spLocks/>
            </p:cNvSpPr>
            <p:nvPr/>
          </p:nvSpPr>
          <p:spPr bwMode="auto">
            <a:xfrm>
              <a:off x="3824916" y="1714421"/>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2" name="Freeform 369">
              <a:extLst>
                <a:ext uri="{FF2B5EF4-FFF2-40B4-BE49-F238E27FC236}">
                  <a16:creationId xmlns:a16="http://schemas.microsoft.com/office/drawing/2014/main" id="{99B19F4A-4A4E-420E-BE1B-0E7F97D8C3AE}"/>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3" name="Freeform 370">
              <a:extLst>
                <a:ext uri="{FF2B5EF4-FFF2-40B4-BE49-F238E27FC236}">
                  <a16:creationId xmlns:a16="http://schemas.microsoft.com/office/drawing/2014/main" id="{98BE7059-00C5-474D-950E-9C4BC5D6B479}"/>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4" name="Freeform 371">
              <a:extLst>
                <a:ext uri="{FF2B5EF4-FFF2-40B4-BE49-F238E27FC236}">
                  <a16:creationId xmlns:a16="http://schemas.microsoft.com/office/drawing/2014/main" id="{1FDFC6DD-C579-45EC-AD4C-E117A753AFC2}"/>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5" name="Freeform 372">
              <a:extLst>
                <a:ext uri="{FF2B5EF4-FFF2-40B4-BE49-F238E27FC236}">
                  <a16:creationId xmlns:a16="http://schemas.microsoft.com/office/drawing/2014/main" id="{30CF3A6E-BE4A-46B2-9820-C79A8894AC08}"/>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620BB827-C2C3-4EC6-AD7C-654FF99B3A54}"/>
              </a:ext>
            </a:extLst>
          </p:cNvPr>
          <p:cNvGrpSpPr/>
          <p:nvPr/>
        </p:nvGrpSpPr>
        <p:grpSpPr>
          <a:xfrm flipH="1">
            <a:off x="446175" y="2333815"/>
            <a:ext cx="3970733" cy="1629117"/>
            <a:chOff x="435924" y="3147061"/>
            <a:chExt cx="2606833" cy="1069535"/>
          </a:xfrm>
          <a:solidFill>
            <a:srgbClr val="00BCF2">
              <a:lumMod val="20000"/>
              <a:lumOff val="80000"/>
            </a:srgbClr>
          </a:solidFill>
        </p:grpSpPr>
        <p:sp>
          <p:nvSpPr>
            <p:cNvPr id="238" name="Freeform 589">
              <a:extLst>
                <a:ext uri="{FF2B5EF4-FFF2-40B4-BE49-F238E27FC236}">
                  <a16:creationId xmlns:a16="http://schemas.microsoft.com/office/drawing/2014/main" id="{BB13CCFD-AFFF-4A74-9E8C-B2CCB0D43753}"/>
                </a:ext>
              </a:extLst>
            </p:cNvPr>
            <p:cNvSpPr>
              <a:spLocks/>
            </p:cNvSpPr>
            <p:nvPr/>
          </p:nvSpPr>
          <p:spPr bwMode="auto">
            <a:xfrm>
              <a:off x="2151502" y="3147061"/>
              <a:ext cx="891255" cy="475656"/>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9" name="Freeform 591">
              <a:extLst>
                <a:ext uri="{FF2B5EF4-FFF2-40B4-BE49-F238E27FC236}">
                  <a16:creationId xmlns:a16="http://schemas.microsoft.com/office/drawing/2014/main" id="{FF54940C-24A2-4D29-8ADB-E28142EE40CD}"/>
                </a:ext>
              </a:extLst>
            </p:cNvPr>
            <p:cNvSpPr>
              <a:spLocks/>
            </p:cNvSpPr>
            <p:nvPr/>
          </p:nvSpPr>
          <p:spPr bwMode="auto">
            <a:xfrm>
              <a:off x="435924" y="3165516"/>
              <a:ext cx="1858357" cy="1051080"/>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1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1"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40" name="Group 239">
            <a:extLst>
              <a:ext uri="{FF2B5EF4-FFF2-40B4-BE49-F238E27FC236}">
                <a16:creationId xmlns:a16="http://schemas.microsoft.com/office/drawing/2014/main" id="{AC403EDF-0410-4C01-BFFD-F306F2B113AB}"/>
              </a:ext>
            </a:extLst>
          </p:cNvPr>
          <p:cNvGrpSpPr/>
          <p:nvPr/>
        </p:nvGrpSpPr>
        <p:grpSpPr>
          <a:xfrm>
            <a:off x="3894631" y="-45805"/>
            <a:ext cx="4647763" cy="6066217"/>
            <a:chOff x="2739278" y="769561"/>
            <a:chExt cx="4572405" cy="6915504"/>
          </a:xfrm>
        </p:grpSpPr>
        <p:cxnSp>
          <p:nvCxnSpPr>
            <p:cNvPr id="241" name="Straight Connector 240">
              <a:extLst>
                <a:ext uri="{FF2B5EF4-FFF2-40B4-BE49-F238E27FC236}">
                  <a16:creationId xmlns:a16="http://schemas.microsoft.com/office/drawing/2014/main" id="{52D76EBE-A089-4CA1-8EB1-5A804EB968A2}"/>
                </a:ext>
              </a:extLst>
            </p:cNvPr>
            <p:cNvCxnSpPr/>
            <p:nvPr/>
          </p:nvCxnSpPr>
          <p:spPr>
            <a:xfrm>
              <a:off x="7311683" y="1770990"/>
              <a:ext cx="0" cy="5914075"/>
            </a:xfrm>
            <a:prstGeom prst="line">
              <a:avLst/>
            </a:prstGeom>
            <a:noFill/>
            <a:ln w="161925" cap="flat" cmpd="sng" algn="ctr">
              <a:solidFill>
                <a:srgbClr val="505050"/>
              </a:solidFill>
              <a:prstDash val="solid"/>
              <a:headEnd type="none"/>
              <a:tailEnd type="none"/>
            </a:ln>
            <a:effectLst/>
          </p:spPr>
        </p:cxnSp>
        <p:cxnSp>
          <p:nvCxnSpPr>
            <p:cNvPr id="242" name="Straight Connector 241">
              <a:extLst>
                <a:ext uri="{FF2B5EF4-FFF2-40B4-BE49-F238E27FC236}">
                  <a16:creationId xmlns:a16="http://schemas.microsoft.com/office/drawing/2014/main" id="{07C277DF-6EBA-4E67-B4C5-EABBFD52F995}"/>
                </a:ext>
              </a:extLst>
            </p:cNvPr>
            <p:cNvCxnSpPr/>
            <p:nvPr/>
          </p:nvCxnSpPr>
          <p:spPr>
            <a:xfrm>
              <a:off x="2739683" y="1770990"/>
              <a:ext cx="0" cy="5914075"/>
            </a:xfrm>
            <a:prstGeom prst="line">
              <a:avLst/>
            </a:prstGeom>
            <a:noFill/>
            <a:ln w="161925" cap="flat" cmpd="sng" algn="ctr">
              <a:solidFill>
                <a:srgbClr val="505050"/>
              </a:solidFill>
              <a:prstDash val="solid"/>
              <a:headEnd type="none"/>
              <a:tailEnd type="none"/>
            </a:ln>
            <a:effectLst/>
          </p:spPr>
        </p:cxnSp>
        <p:cxnSp>
          <p:nvCxnSpPr>
            <p:cNvPr id="243" name="Connector: Elbow 242">
              <a:extLst>
                <a:ext uri="{FF2B5EF4-FFF2-40B4-BE49-F238E27FC236}">
                  <a16:creationId xmlns:a16="http://schemas.microsoft.com/office/drawing/2014/main" id="{F8BDA390-763D-41A1-BE57-DD7077E97FA7}"/>
                </a:ext>
              </a:extLst>
            </p:cNvPr>
            <p:cNvCxnSpPr>
              <a:cxnSpLocks/>
            </p:cNvCxnSpPr>
            <p:nvPr/>
          </p:nvCxnSpPr>
          <p:spPr>
            <a:xfrm rot="5400000">
              <a:off x="3518716" y="264444"/>
              <a:ext cx="731520" cy="2290395"/>
            </a:xfrm>
            <a:prstGeom prst="bentConnector3">
              <a:avLst>
                <a:gd name="adj1" fmla="val 115663"/>
              </a:avLst>
            </a:prstGeom>
            <a:noFill/>
            <a:ln w="161925" cap="flat" cmpd="sng" algn="ctr">
              <a:solidFill>
                <a:srgbClr val="505050"/>
              </a:solidFill>
              <a:prstDash val="solid"/>
              <a:headEnd type="none"/>
              <a:tailEnd type="none"/>
            </a:ln>
            <a:effectLst/>
          </p:spPr>
        </p:cxnSp>
        <p:cxnSp>
          <p:nvCxnSpPr>
            <p:cNvPr id="244" name="Connector: Elbow 243">
              <a:extLst>
                <a:ext uri="{FF2B5EF4-FFF2-40B4-BE49-F238E27FC236}">
                  <a16:creationId xmlns:a16="http://schemas.microsoft.com/office/drawing/2014/main" id="{072EB6B2-9B87-44FC-8E23-22AE8E790476}"/>
                </a:ext>
              </a:extLst>
            </p:cNvPr>
            <p:cNvCxnSpPr>
              <a:cxnSpLocks/>
            </p:cNvCxnSpPr>
            <p:nvPr/>
          </p:nvCxnSpPr>
          <p:spPr>
            <a:xfrm rot="16200000" flipH="1">
              <a:off x="5668162" y="132075"/>
              <a:ext cx="1005840" cy="2280812"/>
            </a:xfrm>
            <a:prstGeom prst="bentConnector3">
              <a:avLst>
                <a:gd name="adj1" fmla="val 111435"/>
              </a:avLst>
            </a:prstGeom>
            <a:noFill/>
            <a:ln w="161925" cap="flat" cmpd="sng" algn="ctr">
              <a:solidFill>
                <a:srgbClr val="505050"/>
              </a:solidFill>
              <a:prstDash val="solid"/>
              <a:headEnd type="none"/>
              <a:tailEnd type="none"/>
            </a:ln>
            <a:effectLst/>
          </p:spPr>
        </p:cxnSp>
      </p:grpSp>
      <p:cxnSp>
        <p:nvCxnSpPr>
          <p:cNvPr id="246" name="Straight Connector 245">
            <a:extLst>
              <a:ext uri="{FF2B5EF4-FFF2-40B4-BE49-F238E27FC236}">
                <a16:creationId xmlns:a16="http://schemas.microsoft.com/office/drawing/2014/main" id="{17A783C2-5489-4FEB-B589-E2230CF9755C}"/>
              </a:ext>
            </a:extLst>
          </p:cNvPr>
          <p:cNvCxnSpPr>
            <a:cxnSpLocks/>
            <a:stCxn id="263" idx="2"/>
          </p:cNvCxnSpPr>
          <p:nvPr/>
        </p:nvCxnSpPr>
        <p:spPr>
          <a:xfrm>
            <a:off x="8542393" y="1264752"/>
            <a:ext cx="0" cy="4635394"/>
          </a:xfrm>
          <a:prstGeom prst="line">
            <a:avLst/>
          </a:prstGeom>
          <a:noFill/>
          <a:ln w="9525" cap="flat" cmpd="sng" algn="ctr">
            <a:solidFill>
              <a:srgbClr val="FFFFFF"/>
            </a:solidFill>
            <a:prstDash val="dash"/>
            <a:headEnd type="none"/>
            <a:tailEnd type="none"/>
          </a:ln>
          <a:effectLst/>
        </p:spPr>
      </p:cxnSp>
      <p:cxnSp>
        <p:nvCxnSpPr>
          <p:cNvPr id="247" name="Straight Connector 246">
            <a:extLst>
              <a:ext uri="{FF2B5EF4-FFF2-40B4-BE49-F238E27FC236}">
                <a16:creationId xmlns:a16="http://schemas.microsoft.com/office/drawing/2014/main" id="{EC567F25-4C69-4248-8343-B9451C16EB4A}"/>
              </a:ext>
            </a:extLst>
          </p:cNvPr>
          <p:cNvCxnSpPr>
            <a:cxnSpLocks/>
            <a:stCxn id="257" idx="2"/>
          </p:cNvCxnSpPr>
          <p:nvPr/>
        </p:nvCxnSpPr>
        <p:spPr>
          <a:xfrm flipH="1">
            <a:off x="3894632" y="1264752"/>
            <a:ext cx="6194" cy="4635394"/>
          </a:xfrm>
          <a:prstGeom prst="line">
            <a:avLst/>
          </a:prstGeom>
          <a:noFill/>
          <a:ln w="9525" cap="flat" cmpd="sng" algn="ctr">
            <a:solidFill>
              <a:srgbClr val="FFFFFF"/>
            </a:solidFill>
            <a:prstDash val="dash"/>
            <a:headEnd type="none"/>
            <a:tailEnd type="none"/>
          </a:ln>
          <a:effectLst/>
        </p:spPr>
      </p:cxnSp>
      <p:cxnSp>
        <p:nvCxnSpPr>
          <p:cNvPr id="248" name="Straight Connector 247">
            <a:extLst>
              <a:ext uri="{FF2B5EF4-FFF2-40B4-BE49-F238E27FC236}">
                <a16:creationId xmlns:a16="http://schemas.microsoft.com/office/drawing/2014/main" id="{B0D42B1E-8C6C-477F-9671-AF1E1D96D12A}"/>
              </a:ext>
            </a:extLst>
          </p:cNvPr>
          <p:cNvCxnSpPr>
            <a:cxnSpLocks/>
          </p:cNvCxnSpPr>
          <p:nvPr/>
        </p:nvCxnSpPr>
        <p:spPr>
          <a:xfrm>
            <a:off x="5415823" y="2703036"/>
            <a:ext cx="1605929" cy="0"/>
          </a:xfrm>
          <a:prstGeom prst="line">
            <a:avLst/>
          </a:prstGeom>
          <a:noFill/>
          <a:ln w="9525" cap="flat" cmpd="sng" algn="ctr">
            <a:solidFill>
              <a:srgbClr val="002050"/>
            </a:solidFill>
            <a:prstDash val="solid"/>
            <a:headEnd type="none"/>
            <a:tailEnd type="none"/>
          </a:ln>
          <a:effectLst/>
        </p:spPr>
      </p:cxnSp>
      <p:cxnSp>
        <p:nvCxnSpPr>
          <p:cNvPr id="249" name="Straight Connector 248">
            <a:extLst>
              <a:ext uri="{FF2B5EF4-FFF2-40B4-BE49-F238E27FC236}">
                <a16:creationId xmlns:a16="http://schemas.microsoft.com/office/drawing/2014/main" id="{EEA2229A-DC87-449B-B655-1CC482299E34}"/>
              </a:ext>
            </a:extLst>
          </p:cNvPr>
          <p:cNvCxnSpPr>
            <a:cxnSpLocks/>
          </p:cNvCxnSpPr>
          <p:nvPr/>
        </p:nvCxnSpPr>
        <p:spPr>
          <a:xfrm>
            <a:off x="5415823" y="3430657"/>
            <a:ext cx="1605929" cy="0"/>
          </a:xfrm>
          <a:prstGeom prst="line">
            <a:avLst/>
          </a:prstGeom>
          <a:noFill/>
          <a:ln w="9525" cap="flat" cmpd="sng" algn="ctr">
            <a:solidFill>
              <a:srgbClr val="002050"/>
            </a:solidFill>
            <a:prstDash val="solid"/>
            <a:headEnd type="none"/>
            <a:tailEnd type="none"/>
          </a:ln>
          <a:effectLst/>
        </p:spPr>
      </p:cxnSp>
      <p:cxnSp>
        <p:nvCxnSpPr>
          <p:cNvPr id="250" name="Straight Connector 249">
            <a:extLst>
              <a:ext uri="{FF2B5EF4-FFF2-40B4-BE49-F238E27FC236}">
                <a16:creationId xmlns:a16="http://schemas.microsoft.com/office/drawing/2014/main" id="{43FDA25F-FC89-48C9-B9EA-1D333BB2982C}"/>
              </a:ext>
            </a:extLst>
          </p:cNvPr>
          <p:cNvCxnSpPr>
            <a:cxnSpLocks/>
          </p:cNvCxnSpPr>
          <p:nvPr/>
        </p:nvCxnSpPr>
        <p:spPr>
          <a:xfrm>
            <a:off x="5415823" y="4254378"/>
            <a:ext cx="1605929" cy="0"/>
          </a:xfrm>
          <a:prstGeom prst="line">
            <a:avLst/>
          </a:prstGeom>
          <a:noFill/>
          <a:ln w="9525" cap="flat" cmpd="sng" algn="ctr">
            <a:solidFill>
              <a:srgbClr val="002050"/>
            </a:solidFill>
            <a:prstDash val="solid"/>
            <a:headEnd type="none"/>
            <a:tailEnd type="none"/>
          </a:ln>
          <a:effectLst/>
        </p:spPr>
      </p:cxnSp>
      <p:cxnSp>
        <p:nvCxnSpPr>
          <p:cNvPr id="251" name="Straight Connector 250">
            <a:extLst>
              <a:ext uri="{FF2B5EF4-FFF2-40B4-BE49-F238E27FC236}">
                <a16:creationId xmlns:a16="http://schemas.microsoft.com/office/drawing/2014/main" id="{46E36BFD-E531-4AA5-AAC2-2D773CD44F13}"/>
              </a:ext>
            </a:extLst>
          </p:cNvPr>
          <p:cNvCxnSpPr>
            <a:cxnSpLocks/>
          </p:cNvCxnSpPr>
          <p:nvPr/>
        </p:nvCxnSpPr>
        <p:spPr>
          <a:xfrm>
            <a:off x="5415823" y="5078099"/>
            <a:ext cx="1605929" cy="0"/>
          </a:xfrm>
          <a:prstGeom prst="line">
            <a:avLst/>
          </a:prstGeom>
          <a:noFill/>
          <a:ln w="9525" cap="flat" cmpd="sng" algn="ctr">
            <a:solidFill>
              <a:srgbClr val="002050"/>
            </a:solidFill>
            <a:prstDash val="solid"/>
            <a:headEnd type="none"/>
            <a:tailEnd type="none"/>
          </a:ln>
          <a:effectLst/>
        </p:spPr>
      </p:cxnSp>
      <p:cxnSp>
        <p:nvCxnSpPr>
          <p:cNvPr id="252" name="Straight Connector 251">
            <a:extLst>
              <a:ext uri="{FF2B5EF4-FFF2-40B4-BE49-F238E27FC236}">
                <a16:creationId xmlns:a16="http://schemas.microsoft.com/office/drawing/2014/main" id="{5AFA5C11-D138-48BC-A10D-544051F19471}"/>
              </a:ext>
            </a:extLst>
          </p:cNvPr>
          <p:cNvCxnSpPr>
            <a:cxnSpLocks/>
          </p:cNvCxnSpPr>
          <p:nvPr/>
        </p:nvCxnSpPr>
        <p:spPr>
          <a:xfrm>
            <a:off x="5415823" y="5845292"/>
            <a:ext cx="1605929" cy="0"/>
          </a:xfrm>
          <a:prstGeom prst="line">
            <a:avLst/>
          </a:prstGeom>
          <a:noFill/>
          <a:ln w="9525" cap="flat" cmpd="sng" algn="ctr">
            <a:solidFill>
              <a:srgbClr val="002050"/>
            </a:solidFill>
            <a:prstDash val="solid"/>
            <a:headEnd type="none"/>
            <a:tailEnd type="none"/>
          </a:ln>
          <a:effectLst/>
        </p:spPr>
      </p:cxnSp>
      <p:sp>
        <p:nvSpPr>
          <p:cNvPr id="253" name="Rectangle 252">
            <a:extLst>
              <a:ext uri="{FF2B5EF4-FFF2-40B4-BE49-F238E27FC236}">
                <a16:creationId xmlns:a16="http://schemas.microsoft.com/office/drawing/2014/main" id="{B0CE71D4-33C6-4F92-AE55-0D262F1A31AC}"/>
              </a:ext>
            </a:extLst>
          </p:cNvPr>
          <p:cNvSpPr/>
          <p:nvPr/>
        </p:nvSpPr>
        <p:spPr bwMode="auto">
          <a:xfrm>
            <a:off x="2373440" y="3148010"/>
            <a:ext cx="3042383" cy="5652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5</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 anos de apoio mainstream </a:t>
            </a:r>
            <a:b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+5</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 anos de </a:t>
            </a:r>
            <a:r>
              <a:rPr kumimoji="0" lang="en-US" sz="14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suporte</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 </a:t>
            </a:r>
            <a:r>
              <a:rPr kumimoji="0" lang="en-US" sz="14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extendido</a:t>
            </a:r>
            <a:endPar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254" name="Rectangle 253">
            <a:extLst>
              <a:ext uri="{FF2B5EF4-FFF2-40B4-BE49-F238E27FC236}">
                <a16:creationId xmlns:a16="http://schemas.microsoft.com/office/drawing/2014/main" id="{1AF1CBA1-628A-44B6-8062-F2E7B0FC6733}"/>
              </a:ext>
            </a:extLst>
          </p:cNvPr>
          <p:cNvSpPr/>
          <p:nvPr/>
        </p:nvSpPr>
        <p:spPr bwMode="auto">
          <a:xfrm>
            <a:off x="2373440" y="3915201"/>
            <a:ext cx="3042383" cy="6783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Semilight"/>
                <a:ea typeface="+mn-ea"/>
                <a:cs typeface="Segoe UI" pitchFamily="34" charset="0"/>
              </a:rPr>
              <a:t>Disponível</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 </a:t>
            </a:r>
            <a:r>
              <a:rPr kumimoji="0" lang="en-US" sz="14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Semilight"/>
                <a:ea typeface="+mn-ea"/>
                <a:cs typeface="Segoe UI" pitchFamily="34" charset="0"/>
              </a:rPr>
              <a:t>nas</a:t>
            </a:r>
            <a:b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Edições do Windows Server</a:t>
            </a:r>
          </a:p>
        </p:txBody>
      </p:sp>
      <p:sp>
        <p:nvSpPr>
          <p:cNvPr id="255" name="Rectangle 254">
            <a:extLst>
              <a:ext uri="{FF2B5EF4-FFF2-40B4-BE49-F238E27FC236}">
                <a16:creationId xmlns:a16="http://schemas.microsoft.com/office/drawing/2014/main" id="{FB8B402D-82EA-479E-BFBD-889E8DA66F93}"/>
              </a:ext>
            </a:extLst>
          </p:cNvPr>
          <p:cNvSpPr/>
          <p:nvPr/>
        </p:nvSpPr>
        <p:spPr bwMode="auto">
          <a:xfrm>
            <a:off x="2373440" y="4795452"/>
            <a:ext cx="3042383" cy="5652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Todos</a:t>
            </a: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r>
              <a:rPr lang="en-US" sz="1400" kern="0" dirty="0" err="1">
                <a:gradFill>
                  <a:gsLst>
                    <a:gs pos="0">
                      <a:srgbClr val="353535"/>
                    </a:gs>
                    <a:gs pos="100000">
                      <a:srgbClr val="353535"/>
                    </a:gs>
                  </a:gsLst>
                  <a:lin ang="5400000" scaled="0"/>
                </a:gradFill>
                <a:latin typeface="Segoe UI Semilight"/>
                <a:cs typeface="Segoe UI" pitchFamily="34" charset="0"/>
              </a:rPr>
              <a:t>os</a:t>
            </a:r>
            <a:r>
              <a:rPr lang="en-US" sz="1400" kern="0" dirty="0">
                <a:gradFill>
                  <a:gsLst>
                    <a:gs pos="0">
                      <a:srgbClr val="353535"/>
                    </a:gs>
                    <a:gs pos="100000">
                      <a:srgbClr val="353535"/>
                    </a:gs>
                  </a:gsLst>
                  <a:lin ang="5400000" scaled="0"/>
                </a:gradFill>
                <a:latin typeface="Segoe UI Semilight"/>
                <a:cs typeface="Segoe UI" pitchFamily="34" charset="0"/>
              </a:rPr>
              <a:t> c</a:t>
            </a:r>
            <a:r>
              <a:rPr kumimoji="0" lang="en-US" sz="14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Semilight"/>
                <a:ea typeface="+mn-ea"/>
                <a:cs typeface="Segoe UI" pitchFamily="34" charset="0"/>
              </a:rPr>
              <a:t>lientes</a:t>
            </a: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através de todos os canais</a:t>
            </a:r>
          </a:p>
        </p:txBody>
      </p:sp>
      <p:sp>
        <p:nvSpPr>
          <p:cNvPr id="256" name="Rectangle 255">
            <a:extLst>
              <a:ext uri="{FF2B5EF4-FFF2-40B4-BE49-F238E27FC236}">
                <a16:creationId xmlns:a16="http://schemas.microsoft.com/office/drawing/2014/main" id="{63BF67E8-F954-4CB1-8BD2-246786774846}"/>
              </a:ext>
            </a:extLst>
          </p:cNvPr>
          <p:cNvSpPr/>
          <p:nvPr/>
        </p:nvSpPr>
        <p:spPr bwMode="auto">
          <a:xfrm>
            <a:off x="2373440" y="5562645"/>
            <a:ext cx="3042383" cy="5652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Server Core </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e </a:t>
            </a: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Servidor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com a experiência da área de trabalho</a:t>
            </a:r>
          </a:p>
        </p:txBody>
      </p:sp>
      <p:sp>
        <p:nvSpPr>
          <p:cNvPr id="257" name="Rectangle 256">
            <a:extLst>
              <a:ext uri="{FF2B5EF4-FFF2-40B4-BE49-F238E27FC236}">
                <a16:creationId xmlns:a16="http://schemas.microsoft.com/office/drawing/2014/main" id="{ECAD98E9-65A2-47DD-96E7-6316D67DA615}"/>
              </a:ext>
            </a:extLst>
          </p:cNvPr>
          <p:cNvSpPr/>
          <p:nvPr/>
        </p:nvSpPr>
        <p:spPr bwMode="auto">
          <a:xfrm>
            <a:off x="2379635" y="586399"/>
            <a:ext cx="3042383" cy="67835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Canal de manutenção de longo prazo</a:t>
            </a:r>
          </a:p>
        </p:txBody>
      </p:sp>
      <p:sp>
        <p:nvSpPr>
          <p:cNvPr id="258" name="Rectangle 257">
            <a:extLst>
              <a:ext uri="{FF2B5EF4-FFF2-40B4-BE49-F238E27FC236}">
                <a16:creationId xmlns:a16="http://schemas.microsoft.com/office/drawing/2014/main" id="{9BBE24CC-2B65-4570-B528-36AE4A41D6A5}"/>
              </a:ext>
            </a:extLst>
          </p:cNvPr>
          <p:cNvSpPr/>
          <p:nvPr/>
        </p:nvSpPr>
        <p:spPr bwMode="auto">
          <a:xfrm>
            <a:off x="2373440" y="2459959"/>
            <a:ext cx="3042383" cy="4861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Cada </a:t>
            </a: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 – 3 </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anos</a:t>
            </a:r>
          </a:p>
        </p:txBody>
      </p:sp>
      <p:sp>
        <p:nvSpPr>
          <p:cNvPr id="259" name="Rectangle 258">
            <a:extLst>
              <a:ext uri="{FF2B5EF4-FFF2-40B4-BE49-F238E27FC236}">
                <a16:creationId xmlns:a16="http://schemas.microsoft.com/office/drawing/2014/main" id="{1DFFF45B-4867-41CF-A1B4-6DB20DAD8FBC}"/>
              </a:ext>
            </a:extLst>
          </p:cNvPr>
          <p:cNvSpPr/>
          <p:nvPr/>
        </p:nvSpPr>
        <p:spPr bwMode="auto">
          <a:xfrm>
            <a:off x="7021752" y="3148010"/>
            <a:ext cx="3041283" cy="5652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18 </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meses</a:t>
            </a:r>
          </a:p>
        </p:txBody>
      </p:sp>
      <p:sp>
        <p:nvSpPr>
          <p:cNvPr id="260" name="Rectangle 259">
            <a:extLst>
              <a:ext uri="{FF2B5EF4-FFF2-40B4-BE49-F238E27FC236}">
                <a16:creationId xmlns:a16="http://schemas.microsoft.com/office/drawing/2014/main" id="{3C03FD46-5FE8-48C8-913E-FFEDB53A0E52}"/>
              </a:ext>
            </a:extLst>
          </p:cNvPr>
          <p:cNvSpPr/>
          <p:nvPr/>
        </p:nvSpPr>
        <p:spPr bwMode="auto">
          <a:xfrm>
            <a:off x="7021752" y="3915201"/>
            <a:ext cx="3041283" cy="6783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Standard</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 e </a:t>
            </a: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Datacenter</a:t>
            </a:r>
          </a:p>
        </p:txBody>
      </p:sp>
      <p:sp>
        <p:nvSpPr>
          <p:cNvPr id="261" name="Rectangle 260">
            <a:extLst>
              <a:ext uri="{FF2B5EF4-FFF2-40B4-BE49-F238E27FC236}">
                <a16:creationId xmlns:a16="http://schemas.microsoft.com/office/drawing/2014/main" id="{25D38EA6-BF1E-49F5-95CE-EC331624AA95}"/>
              </a:ext>
            </a:extLst>
          </p:cNvPr>
          <p:cNvSpPr/>
          <p:nvPr/>
        </p:nvSpPr>
        <p:spPr bwMode="auto">
          <a:xfrm>
            <a:off x="7021752" y="4795452"/>
            <a:ext cx="3041283" cy="5652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Software Assurance</a:t>
            </a:r>
            <a:b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b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e </a:t>
            </a: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Cloud</a:t>
            </a:r>
            <a:endPar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95DADFB7-F37C-4B06-9D53-D0334A852B93}"/>
              </a:ext>
            </a:extLst>
          </p:cNvPr>
          <p:cNvSpPr/>
          <p:nvPr/>
        </p:nvSpPr>
        <p:spPr bwMode="auto">
          <a:xfrm>
            <a:off x="7021752" y="5562645"/>
            <a:ext cx="3041283" cy="5652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Server Core </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 </a:t>
            </a:r>
            <a:b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Nano Server</a:t>
            </a:r>
            <a:endPar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108B2389-8ECA-4C5C-8AFE-4C3350C9321B}"/>
              </a:ext>
            </a:extLst>
          </p:cNvPr>
          <p:cNvSpPr/>
          <p:nvPr/>
        </p:nvSpPr>
        <p:spPr bwMode="auto">
          <a:xfrm>
            <a:off x="7021752" y="586399"/>
            <a:ext cx="3041283" cy="67835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Canal semi-anual</a:t>
            </a:r>
          </a:p>
        </p:txBody>
      </p:sp>
      <p:sp>
        <p:nvSpPr>
          <p:cNvPr id="264" name="Rectangle 263">
            <a:extLst>
              <a:ext uri="{FF2B5EF4-FFF2-40B4-BE49-F238E27FC236}">
                <a16:creationId xmlns:a16="http://schemas.microsoft.com/office/drawing/2014/main" id="{E4CD69BB-4EEE-470D-9512-F4E92FA7A5C3}"/>
              </a:ext>
            </a:extLst>
          </p:cNvPr>
          <p:cNvSpPr/>
          <p:nvPr/>
        </p:nvSpPr>
        <p:spPr bwMode="auto">
          <a:xfrm>
            <a:off x="7021752" y="2459959"/>
            <a:ext cx="3041283" cy="4861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Cada </a:t>
            </a: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6 </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meses</a:t>
            </a:r>
          </a:p>
        </p:txBody>
      </p:sp>
      <p:pic>
        <p:nvPicPr>
          <p:cNvPr id="272" name="Picture 271">
            <a:extLst>
              <a:ext uri="{FF2B5EF4-FFF2-40B4-BE49-F238E27FC236}">
                <a16:creationId xmlns:a16="http://schemas.microsoft.com/office/drawing/2014/main" id="{95139299-A37D-41AD-90CF-9089AB257E7B}"/>
              </a:ext>
            </a:extLst>
          </p:cNvPr>
          <p:cNvPicPr>
            <a:picLocks noChangeAspect="1"/>
          </p:cNvPicPr>
          <p:nvPr/>
        </p:nvPicPr>
        <p:blipFill>
          <a:blip r:embed="rId3"/>
          <a:stretch>
            <a:fillRect/>
          </a:stretch>
        </p:blipFill>
        <p:spPr>
          <a:xfrm>
            <a:off x="297019" y="330368"/>
            <a:ext cx="1520619" cy="559349"/>
          </a:xfrm>
          <a:prstGeom prst="rect">
            <a:avLst/>
          </a:prstGeom>
        </p:spPr>
      </p:pic>
      <p:sp>
        <p:nvSpPr>
          <p:cNvPr id="276" name="Rectangle 275">
            <a:extLst>
              <a:ext uri="{FF2B5EF4-FFF2-40B4-BE49-F238E27FC236}">
                <a16:creationId xmlns:a16="http://schemas.microsoft.com/office/drawing/2014/main" id="{408A58E8-516F-4F19-9A33-DADD69F302CD}"/>
              </a:ext>
            </a:extLst>
          </p:cNvPr>
          <p:cNvSpPr/>
          <p:nvPr/>
        </p:nvSpPr>
        <p:spPr bwMode="auto">
          <a:xfrm>
            <a:off x="0" y="6578499"/>
            <a:ext cx="12436475" cy="473069"/>
          </a:xfrm>
          <a:prstGeom prst="rect">
            <a:avLst/>
          </a:prstGeom>
          <a:solidFill>
            <a:schemeClr val="tx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t"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7" name="Straight Connector 276">
            <a:extLst>
              <a:ext uri="{FF2B5EF4-FFF2-40B4-BE49-F238E27FC236}">
                <a16:creationId xmlns:a16="http://schemas.microsoft.com/office/drawing/2014/main" id="{6181E857-0D33-4A75-8B96-A046AF308AE0}"/>
              </a:ext>
            </a:extLst>
          </p:cNvPr>
          <p:cNvCxnSpPr/>
          <p:nvPr/>
        </p:nvCxnSpPr>
        <p:spPr>
          <a:xfrm>
            <a:off x="5422017" y="925576"/>
            <a:ext cx="1599735" cy="0"/>
          </a:xfrm>
          <a:prstGeom prst="line">
            <a:avLst/>
          </a:prstGeom>
          <a:noFill/>
          <a:ln w="9525" cap="flat" cmpd="sng" algn="ctr">
            <a:solidFill>
              <a:srgbClr val="FFFFFF"/>
            </a:solidFill>
            <a:prstDash val="dash"/>
            <a:headEnd type="none"/>
            <a:tailEnd type="none"/>
          </a:ln>
          <a:effectLst/>
        </p:spPr>
      </p:cxnSp>
      <p:cxnSp>
        <p:nvCxnSpPr>
          <p:cNvPr id="278" name="Straight Connector 277">
            <a:extLst>
              <a:ext uri="{FF2B5EF4-FFF2-40B4-BE49-F238E27FC236}">
                <a16:creationId xmlns:a16="http://schemas.microsoft.com/office/drawing/2014/main" id="{990AB9AB-B130-4E2B-99E9-74E09091E31C}"/>
              </a:ext>
            </a:extLst>
          </p:cNvPr>
          <p:cNvCxnSpPr>
            <a:cxnSpLocks/>
          </p:cNvCxnSpPr>
          <p:nvPr/>
        </p:nvCxnSpPr>
        <p:spPr>
          <a:xfrm>
            <a:off x="6221884" y="-163478"/>
            <a:ext cx="0" cy="1089053"/>
          </a:xfrm>
          <a:prstGeom prst="line">
            <a:avLst/>
          </a:prstGeom>
          <a:noFill/>
          <a:ln w="9525" cap="flat" cmpd="sng" algn="ctr">
            <a:solidFill>
              <a:srgbClr val="FFFFFF"/>
            </a:solidFill>
            <a:prstDash val="dash"/>
            <a:headEnd type="none"/>
            <a:tailEnd type="none"/>
          </a:ln>
          <a:effectLst/>
        </p:spPr>
      </p:cxnSp>
      <p:grpSp>
        <p:nvGrpSpPr>
          <p:cNvPr id="279" name="Group 278">
            <a:extLst>
              <a:ext uri="{FF2B5EF4-FFF2-40B4-BE49-F238E27FC236}">
                <a16:creationId xmlns:a16="http://schemas.microsoft.com/office/drawing/2014/main" id="{AB601811-17B3-47BE-850B-0B3EF0ACB1C4}"/>
              </a:ext>
            </a:extLst>
          </p:cNvPr>
          <p:cNvGrpSpPr/>
          <p:nvPr/>
        </p:nvGrpSpPr>
        <p:grpSpPr>
          <a:xfrm>
            <a:off x="9752826" y="-45806"/>
            <a:ext cx="2418082" cy="1226028"/>
            <a:chOff x="1550988" y="2668588"/>
            <a:chExt cx="1587500" cy="804903"/>
          </a:xfrm>
          <a:solidFill>
            <a:srgbClr val="FFFFFF"/>
          </a:solidFill>
        </p:grpSpPr>
        <p:sp>
          <p:nvSpPr>
            <p:cNvPr id="280" name="Freeform 589">
              <a:extLst>
                <a:ext uri="{FF2B5EF4-FFF2-40B4-BE49-F238E27FC236}">
                  <a16:creationId xmlns:a16="http://schemas.microsoft.com/office/drawing/2014/main" id="{D8824C2B-2F0F-4FFD-A239-2EC37FF407BF}"/>
                </a:ext>
              </a:extLst>
            </p:cNvPr>
            <p:cNvSpPr>
              <a:spLocks/>
            </p:cNvSpPr>
            <p:nvPr/>
          </p:nvSpPr>
          <p:spPr bwMode="auto">
            <a:xfrm>
              <a:off x="2379663" y="3132181"/>
              <a:ext cx="588963" cy="314325"/>
            </a:xfrm>
            <a:custGeom>
              <a:avLst/>
              <a:gdLst>
                <a:gd name="T0" fmla="*/ 147 w 170"/>
                <a:gd name="T1" fmla="*/ 45 h 91"/>
                <a:gd name="T2" fmla="*/ 146 w 170"/>
                <a:gd name="T3" fmla="*/ 45 h 91"/>
                <a:gd name="T4" fmla="*/ 101 w 170"/>
                <a:gd name="T5" fmla="*/ 0 h 91"/>
                <a:gd name="T6" fmla="*/ 56 w 170"/>
                <a:gd name="T7" fmla="*/ 40 h 91"/>
                <a:gd name="T8" fmla="*/ 31 w 170"/>
                <a:gd name="T9" fmla="*/ 28 h 91"/>
                <a:gd name="T10" fmla="*/ 0 w 170"/>
                <a:gd name="T11" fmla="*/ 60 h 91"/>
                <a:gd name="T12" fmla="*/ 31 w 170"/>
                <a:gd name="T13" fmla="*/ 91 h 91"/>
                <a:gd name="T14" fmla="*/ 147 w 170"/>
                <a:gd name="T15" fmla="*/ 91 h 91"/>
                <a:gd name="T16" fmla="*/ 170 w 170"/>
                <a:gd name="T17" fmla="*/ 68 h 91"/>
                <a:gd name="T18" fmla="*/ 147 w 170"/>
                <a:gd name="T19"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91">
                  <a:moveTo>
                    <a:pt x="147" y="45"/>
                  </a:moveTo>
                  <a:cubicBezTo>
                    <a:pt x="146" y="45"/>
                    <a:pt x="146" y="45"/>
                    <a:pt x="146" y="45"/>
                  </a:cubicBezTo>
                  <a:cubicBezTo>
                    <a:pt x="146" y="20"/>
                    <a:pt x="126" y="0"/>
                    <a:pt x="101" y="0"/>
                  </a:cubicBezTo>
                  <a:cubicBezTo>
                    <a:pt x="78" y="0"/>
                    <a:pt x="59" y="18"/>
                    <a:pt x="56" y="40"/>
                  </a:cubicBezTo>
                  <a:cubicBezTo>
                    <a:pt x="50" y="33"/>
                    <a:pt x="41" y="28"/>
                    <a:pt x="31" y="28"/>
                  </a:cubicBezTo>
                  <a:cubicBezTo>
                    <a:pt x="14" y="28"/>
                    <a:pt x="0" y="42"/>
                    <a:pt x="0" y="60"/>
                  </a:cubicBezTo>
                  <a:cubicBezTo>
                    <a:pt x="0" y="77"/>
                    <a:pt x="14" y="91"/>
                    <a:pt x="31" y="91"/>
                  </a:cubicBezTo>
                  <a:cubicBezTo>
                    <a:pt x="147" y="91"/>
                    <a:pt x="147" y="91"/>
                    <a:pt x="147" y="91"/>
                  </a:cubicBezTo>
                  <a:cubicBezTo>
                    <a:pt x="160" y="91"/>
                    <a:pt x="170" y="81"/>
                    <a:pt x="170" y="68"/>
                  </a:cubicBezTo>
                  <a:cubicBezTo>
                    <a:pt x="170" y="56"/>
                    <a:pt x="160" y="45"/>
                    <a:pt x="147" y="4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Freeform 590">
              <a:extLst>
                <a:ext uri="{FF2B5EF4-FFF2-40B4-BE49-F238E27FC236}">
                  <a16:creationId xmlns:a16="http://schemas.microsoft.com/office/drawing/2014/main" id="{3EFB0E0C-BD07-4632-A26C-6BC782B43E09}"/>
                </a:ext>
              </a:extLst>
            </p:cNvPr>
            <p:cNvSpPr>
              <a:spLocks/>
            </p:cNvSpPr>
            <p:nvPr/>
          </p:nvSpPr>
          <p:spPr bwMode="auto">
            <a:xfrm>
              <a:off x="2189163" y="2668588"/>
              <a:ext cx="949325" cy="384175"/>
            </a:xfrm>
            <a:custGeom>
              <a:avLst/>
              <a:gdLst>
                <a:gd name="T0" fmla="*/ 245 w 274"/>
                <a:gd name="T1" fmla="*/ 52 h 111"/>
                <a:gd name="T2" fmla="*/ 240 w 274"/>
                <a:gd name="T3" fmla="*/ 52 h 111"/>
                <a:gd name="T4" fmla="*/ 185 w 274"/>
                <a:gd name="T5" fmla="*/ 0 h 111"/>
                <a:gd name="T6" fmla="*/ 131 w 274"/>
                <a:gd name="T7" fmla="*/ 41 h 111"/>
                <a:gd name="T8" fmla="*/ 102 w 274"/>
                <a:gd name="T9" fmla="*/ 29 h 111"/>
                <a:gd name="T10" fmla="*/ 61 w 274"/>
                <a:gd name="T11" fmla="*/ 66 h 111"/>
                <a:gd name="T12" fmla="*/ 41 w 274"/>
                <a:gd name="T13" fmla="*/ 75 h 111"/>
                <a:gd name="T14" fmla="*/ 23 w 274"/>
                <a:gd name="T15" fmla="*/ 65 h 111"/>
                <a:gd name="T16" fmla="*/ 0 w 274"/>
                <a:gd name="T17" fmla="*/ 88 h 111"/>
                <a:gd name="T18" fmla="*/ 23 w 274"/>
                <a:gd name="T19" fmla="*/ 111 h 111"/>
                <a:gd name="T20" fmla="*/ 29 w 274"/>
                <a:gd name="T21" fmla="*/ 111 h 111"/>
                <a:gd name="T22" fmla="*/ 104 w 274"/>
                <a:gd name="T23" fmla="*/ 111 h 111"/>
                <a:gd name="T24" fmla="*/ 146 w 274"/>
                <a:gd name="T25" fmla="*/ 111 h 111"/>
                <a:gd name="T26" fmla="*/ 247 w 274"/>
                <a:gd name="T27" fmla="*/ 111 h 111"/>
                <a:gd name="T28" fmla="*/ 247 w 274"/>
                <a:gd name="T29" fmla="*/ 111 h 111"/>
                <a:gd name="T30" fmla="*/ 274 w 274"/>
                <a:gd name="T31" fmla="*/ 81 h 111"/>
                <a:gd name="T32" fmla="*/ 245 w 274"/>
                <a:gd name="T33"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4" h="111">
                  <a:moveTo>
                    <a:pt x="245" y="52"/>
                  </a:moveTo>
                  <a:cubicBezTo>
                    <a:pt x="243" y="52"/>
                    <a:pt x="242" y="52"/>
                    <a:pt x="240" y="52"/>
                  </a:cubicBezTo>
                  <a:cubicBezTo>
                    <a:pt x="239" y="23"/>
                    <a:pt x="214" y="0"/>
                    <a:pt x="185" y="0"/>
                  </a:cubicBezTo>
                  <a:cubicBezTo>
                    <a:pt x="159" y="0"/>
                    <a:pt x="137" y="17"/>
                    <a:pt x="131" y="41"/>
                  </a:cubicBezTo>
                  <a:cubicBezTo>
                    <a:pt x="123" y="33"/>
                    <a:pt x="113" y="29"/>
                    <a:pt x="102" y="29"/>
                  </a:cubicBezTo>
                  <a:cubicBezTo>
                    <a:pt x="80" y="29"/>
                    <a:pt x="63" y="45"/>
                    <a:pt x="61" y="66"/>
                  </a:cubicBezTo>
                  <a:cubicBezTo>
                    <a:pt x="53" y="67"/>
                    <a:pt x="47" y="70"/>
                    <a:pt x="41" y="75"/>
                  </a:cubicBezTo>
                  <a:cubicBezTo>
                    <a:pt x="37" y="69"/>
                    <a:pt x="30" y="65"/>
                    <a:pt x="23" y="65"/>
                  </a:cubicBezTo>
                  <a:cubicBezTo>
                    <a:pt x="10" y="65"/>
                    <a:pt x="0" y="75"/>
                    <a:pt x="0" y="88"/>
                  </a:cubicBezTo>
                  <a:cubicBezTo>
                    <a:pt x="0" y="101"/>
                    <a:pt x="10" y="111"/>
                    <a:pt x="23" y="111"/>
                  </a:cubicBezTo>
                  <a:cubicBezTo>
                    <a:pt x="29" y="111"/>
                    <a:pt x="29" y="111"/>
                    <a:pt x="29" y="111"/>
                  </a:cubicBezTo>
                  <a:cubicBezTo>
                    <a:pt x="104" y="111"/>
                    <a:pt x="104" y="111"/>
                    <a:pt x="104" y="111"/>
                  </a:cubicBezTo>
                  <a:cubicBezTo>
                    <a:pt x="146" y="111"/>
                    <a:pt x="146" y="111"/>
                    <a:pt x="146" y="111"/>
                  </a:cubicBezTo>
                  <a:cubicBezTo>
                    <a:pt x="247" y="111"/>
                    <a:pt x="247" y="111"/>
                    <a:pt x="247" y="111"/>
                  </a:cubicBezTo>
                  <a:cubicBezTo>
                    <a:pt x="247" y="111"/>
                    <a:pt x="247" y="111"/>
                    <a:pt x="247" y="111"/>
                  </a:cubicBezTo>
                  <a:cubicBezTo>
                    <a:pt x="262" y="110"/>
                    <a:pt x="274" y="97"/>
                    <a:pt x="274" y="81"/>
                  </a:cubicBezTo>
                  <a:cubicBezTo>
                    <a:pt x="274" y="65"/>
                    <a:pt x="261" y="52"/>
                    <a:pt x="24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2" name="Freeform 591">
              <a:extLst>
                <a:ext uri="{FF2B5EF4-FFF2-40B4-BE49-F238E27FC236}">
                  <a16:creationId xmlns:a16="http://schemas.microsoft.com/office/drawing/2014/main" id="{B7DD1030-0D14-4899-A253-5627598A1084}"/>
                </a:ext>
              </a:extLst>
            </p:cNvPr>
            <p:cNvSpPr>
              <a:spLocks/>
            </p:cNvSpPr>
            <p:nvPr/>
          </p:nvSpPr>
          <p:spPr bwMode="auto">
            <a:xfrm>
              <a:off x="1550988" y="3165516"/>
              <a:ext cx="544513" cy="307975"/>
            </a:xfrm>
            <a:custGeom>
              <a:avLst/>
              <a:gdLst>
                <a:gd name="T0" fmla="*/ 131 w 157"/>
                <a:gd name="T1" fmla="*/ 37 h 89"/>
                <a:gd name="T2" fmla="*/ 128 w 157"/>
                <a:gd name="T3" fmla="*/ 38 h 89"/>
                <a:gd name="T4" fmla="*/ 131 w 157"/>
                <a:gd name="T5" fmla="*/ 26 h 89"/>
                <a:gd name="T6" fmla="*/ 105 w 157"/>
                <a:gd name="T7" fmla="*/ 0 h 89"/>
                <a:gd name="T8" fmla="*/ 80 w 157"/>
                <a:gd name="T9" fmla="*/ 23 h 89"/>
                <a:gd name="T10" fmla="*/ 61 w 157"/>
                <a:gd name="T11" fmla="*/ 15 h 89"/>
                <a:gd name="T12" fmla="*/ 35 w 157"/>
                <a:gd name="T13" fmla="*/ 39 h 89"/>
                <a:gd name="T14" fmla="*/ 26 w 157"/>
                <a:gd name="T15" fmla="*/ 37 h 89"/>
                <a:gd name="T16" fmla="*/ 0 w 157"/>
                <a:gd name="T17" fmla="*/ 63 h 89"/>
                <a:gd name="T18" fmla="*/ 26 w 157"/>
                <a:gd name="T19" fmla="*/ 89 h 89"/>
                <a:gd name="T20" fmla="*/ 131 w 157"/>
                <a:gd name="T21" fmla="*/ 89 h 89"/>
                <a:gd name="T22" fmla="*/ 157 w 157"/>
                <a:gd name="T23" fmla="*/ 63 h 89"/>
                <a:gd name="T24" fmla="*/ 131 w 157"/>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89">
                  <a:moveTo>
                    <a:pt x="131" y="37"/>
                  </a:moveTo>
                  <a:cubicBezTo>
                    <a:pt x="130" y="37"/>
                    <a:pt x="129" y="38"/>
                    <a:pt x="128" y="38"/>
                  </a:cubicBezTo>
                  <a:cubicBezTo>
                    <a:pt x="130" y="34"/>
                    <a:pt x="131" y="30"/>
                    <a:pt x="131" y="26"/>
                  </a:cubicBezTo>
                  <a:cubicBezTo>
                    <a:pt x="131" y="12"/>
                    <a:pt x="120" y="0"/>
                    <a:pt x="105" y="0"/>
                  </a:cubicBezTo>
                  <a:cubicBezTo>
                    <a:pt x="92" y="0"/>
                    <a:pt x="81" y="10"/>
                    <a:pt x="80" y="23"/>
                  </a:cubicBezTo>
                  <a:cubicBezTo>
                    <a:pt x="75" y="18"/>
                    <a:pt x="68" y="15"/>
                    <a:pt x="61" y="15"/>
                  </a:cubicBezTo>
                  <a:cubicBezTo>
                    <a:pt x="47" y="15"/>
                    <a:pt x="35" y="25"/>
                    <a:pt x="35" y="39"/>
                  </a:cubicBezTo>
                  <a:cubicBezTo>
                    <a:pt x="32" y="38"/>
                    <a:pt x="29" y="37"/>
                    <a:pt x="26" y="37"/>
                  </a:cubicBezTo>
                  <a:cubicBezTo>
                    <a:pt x="12" y="37"/>
                    <a:pt x="0" y="49"/>
                    <a:pt x="0" y="63"/>
                  </a:cubicBezTo>
                  <a:cubicBezTo>
                    <a:pt x="0" y="78"/>
                    <a:pt x="12" y="89"/>
                    <a:pt x="26" y="89"/>
                  </a:cubicBezTo>
                  <a:cubicBezTo>
                    <a:pt x="131" y="89"/>
                    <a:pt x="131" y="89"/>
                    <a:pt x="131" y="89"/>
                  </a:cubicBezTo>
                  <a:cubicBezTo>
                    <a:pt x="145" y="89"/>
                    <a:pt x="157" y="78"/>
                    <a:pt x="157" y="63"/>
                  </a:cubicBezTo>
                  <a:cubicBezTo>
                    <a:pt x="157" y="49"/>
                    <a:pt x="145" y="37"/>
                    <a:pt x="13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83" name="Group 282">
            <a:extLst>
              <a:ext uri="{FF2B5EF4-FFF2-40B4-BE49-F238E27FC236}">
                <a16:creationId xmlns:a16="http://schemas.microsoft.com/office/drawing/2014/main" id="{CBA0666D-8ABC-42B0-B2AF-C35731687F63}"/>
              </a:ext>
            </a:extLst>
          </p:cNvPr>
          <p:cNvGrpSpPr/>
          <p:nvPr/>
        </p:nvGrpSpPr>
        <p:grpSpPr>
          <a:xfrm>
            <a:off x="9993317" y="1789446"/>
            <a:ext cx="2096228" cy="4892339"/>
            <a:chOff x="8484904" y="3581400"/>
            <a:chExt cx="1053102" cy="2457812"/>
          </a:xfrm>
        </p:grpSpPr>
        <p:sp>
          <p:nvSpPr>
            <p:cNvPr id="284" name="Freeform 10">
              <a:extLst>
                <a:ext uri="{FF2B5EF4-FFF2-40B4-BE49-F238E27FC236}">
                  <a16:creationId xmlns:a16="http://schemas.microsoft.com/office/drawing/2014/main" id="{6EF4CFB0-6819-42F0-BE9D-B1890BE7683C}"/>
                </a:ext>
              </a:extLst>
            </p:cNvPr>
            <p:cNvSpPr>
              <a:spLocks/>
            </p:cNvSpPr>
            <p:nvPr/>
          </p:nvSpPr>
          <p:spPr bwMode="auto">
            <a:xfrm flipH="1">
              <a:off x="9125566" y="5208848"/>
              <a:ext cx="173062" cy="720537"/>
            </a:xfrm>
            <a:custGeom>
              <a:avLst/>
              <a:gdLst>
                <a:gd name="T0" fmla="*/ 1 w 92"/>
                <a:gd name="T1" fmla="*/ 40 h 383"/>
                <a:gd name="T2" fmla="*/ 34 w 92"/>
                <a:gd name="T3" fmla="*/ 2 h 383"/>
                <a:gd name="T4" fmla="*/ 73 w 92"/>
                <a:gd name="T5" fmla="*/ 35 h 383"/>
                <a:gd name="T6" fmla="*/ 92 w 92"/>
                <a:gd name="T7" fmla="*/ 368 h 383"/>
                <a:gd name="T8" fmla="*/ 51 w 92"/>
                <a:gd name="T9" fmla="*/ 371 h 383"/>
                <a:gd name="T10" fmla="*/ 1 w 92"/>
                <a:gd name="T11" fmla="*/ 40 h 383"/>
              </a:gdLst>
              <a:ahLst/>
              <a:cxnLst>
                <a:cxn ang="0">
                  <a:pos x="T0" y="T1"/>
                </a:cxn>
                <a:cxn ang="0">
                  <a:pos x="T2" y="T3"/>
                </a:cxn>
                <a:cxn ang="0">
                  <a:pos x="T4" y="T5"/>
                </a:cxn>
                <a:cxn ang="0">
                  <a:pos x="T6" y="T7"/>
                </a:cxn>
                <a:cxn ang="0">
                  <a:pos x="T8" y="T9"/>
                </a:cxn>
                <a:cxn ang="0">
                  <a:pos x="T10" y="T11"/>
                </a:cxn>
              </a:cxnLst>
              <a:rect l="0" t="0" r="r" b="b"/>
              <a:pathLst>
                <a:path w="92" h="383">
                  <a:moveTo>
                    <a:pt x="1" y="40"/>
                  </a:moveTo>
                  <a:cubicBezTo>
                    <a:pt x="0" y="21"/>
                    <a:pt x="15" y="3"/>
                    <a:pt x="34" y="2"/>
                  </a:cubicBezTo>
                  <a:cubicBezTo>
                    <a:pt x="54" y="0"/>
                    <a:pt x="72" y="15"/>
                    <a:pt x="73" y="35"/>
                  </a:cubicBezTo>
                  <a:cubicBezTo>
                    <a:pt x="92" y="368"/>
                    <a:pt x="92" y="368"/>
                    <a:pt x="92" y="368"/>
                  </a:cubicBezTo>
                  <a:cubicBezTo>
                    <a:pt x="91" y="379"/>
                    <a:pt x="52" y="383"/>
                    <a:pt x="51" y="371"/>
                  </a:cubicBezTo>
                  <a:lnTo>
                    <a:pt x="1" y="40"/>
                  </a:ln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5" name="Freeform 11">
              <a:extLst>
                <a:ext uri="{FF2B5EF4-FFF2-40B4-BE49-F238E27FC236}">
                  <a16:creationId xmlns:a16="http://schemas.microsoft.com/office/drawing/2014/main" id="{EC77CF39-027D-4382-AE1C-8ECE83EEF927}"/>
                </a:ext>
              </a:extLst>
            </p:cNvPr>
            <p:cNvSpPr>
              <a:spLocks/>
            </p:cNvSpPr>
            <p:nvPr/>
          </p:nvSpPr>
          <p:spPr bwMode="auto">
            <a:xfrm flipH="1">
              <a:off x="9025723" y="4639740"/>
              <a:ext cx="299530" cy="1234730"/>
            </a:xfrm>
            <a:custGeom>
              <a:avLst/>
              <a:gdLst>
                <a:gd name="T0" fmla="*/ 106 w 159"/>
                <a:gd name="T1" fmla="*/ 344 h 657"/>
                <a:gd name="T2" fmla="*/ 110 w 159"/>
                <a:gd name="T3" fmla="*/ 657 h 657"/>
                <a:gd name="T4" fmla="*/ 50 w 159"/>
                <a:gd name="T5" fmla="*/ 657 h 657"/>
                <a:gd name="T6" fmla="*/ 2 w 159"/>
                <a:gd name="T7" fmla="*/ 350 h 657"/>
                <a:gd name="T8" fmla="*/ 0 w 159"/>
                <a:gd name="T9" fmla="*/ 31 h 657"/>
                <a:gd name="T10" fmla="*/ 126 w 159"/>
                <a:gd name="T11" fmla="*/ 0 h 657"/>
                <a:gd name="T12" fmla="*/ 106 w 159"/>
                <a:gd name="T13" fmla="*/ 344 h 657"/>
              </a:gdLst>
              <a:ahLst/>
              <a:cxnLst>
                <a:cxn ang="0">
                  <a:pos x="T0" y="T1"/>
                </a:cxn>
                <a:cxn ang="0">
                  <a:pos x="T2" y="T3"/>
                </a:cxn>
                <a:cxn ang="0">
                  <a:pos x="T4" y="T5"/>
                </a:cxn>
                <a:cxn ang="0">
                  <a:pos x="T6" y="T7"/>
                </a:cxn>
                <a:cxn ang="0">
                  <a:pos x="T8" y="T9"/>
                </a:cxn>
                <a:cxn ang="0">
                  <a:pos x="T10" y="T11"/>
                </a:cxn>
                <a:cxn ang="0">
                  <a:pos x="T12" y="T13"/>
                </a:cxn>
              </a:cxnLst>
              <a:rect l="0" t="0" r="r" b="b"/>
              <a:pathLst>
                <a:path w="159" h="657">
                  <a:moveTo>
                    <a:pt x="106" y="344"/>
                  </a:moveTo>
                  <a:cubicBezTo>
                    <a:pt x="110" y="657"/>
                    <a:pt x="110" y="657"/>
                    <a:pt x="110" y="657"/>
                  </a:cubicBezTo>
                  <a:cubicBezTo>
                    <a:pt x="50" y="657"/>
                    <a:pt x="50" y="657"/>
                    <a:pt x="50" y="657"/>
                  </a:cubicBezTo>
                  <a:cubicBezTo>
                    <a:pt x="2" y="350"/>
                    <a:pt x="2" y="350"/>
                    <a:pt x="2" y="350"/>
                  </a:cubicBezTo>
                  <a:cubicBezTo>
                    <a:pt x="0" y="31"/>
                    <a:pt x="0" y="31"/>
                    <a:pt x="0" y="31"/>
                  </a:cubicBezTo>
                  <a:cubicBezTo>
                    <a:pt x="126" y="0"/>
                    <a:pt x="126" y="0"/>
                    <a:pt x="126" y="0"/>
                  </a:cubicBezTo>
                  <a:cubicBezTo>
                    <a:pt x="159" y="96"/>
                    <a:pt x="105" y="234"/>
                    <a:pt x="106" y="344"/>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6" name="Freeform 5">
              <a:extLst>
                <a:ext uri="{FF2B5EF4-FFF2-40B4-BE49-F238E27FC236}">
                  <a16:creationId xmlns:a16="http://schemas.microsoft.com/office/drawing/2014/main" id="{AB1A62DE-E28F-45A0-8E30-80BA40E8D3FC}"/>
                </a:ext>
              </a:extLst>
            </p:cNvPr>
            <p:cNvSpPr>
              <a:spLocks/>
            </p:cNvSpPr>
            <p:nvPr/>
          </p:nvSpPr>
          <p:spPr bwMode="auto">
            <a:xfrm flipH="1">
              <a:off x="8484904" y="4366835"/>
              <a:ext cx="8320" cy="6656"/>
            </a:xfrm>
            <a:custGeom>
              <a:avLst/>
              <a:gdLst>
                <a:gd name="T0" fmla="*/ 3 w 5"/>
                <a:gd name="T1" fmla="*/ 0 h 4"/>
                <a:gd name="T2" fmla="*/ 4 w 5"/>
                <a:gd name="T3" fmla="*/ 1 h 4"/>
                <a:gd name="T4" fmla="*/ 5 w 5"/>
                <a:gd name="T5" fmla="*/ 4 h 4"/>
                <a:gd name="T6" fmla="*/ 2 w 5"/>
                <a:gd name="T7" fmla="*/ 4 h 4"/>
                <a:gd name="T8" fmla="*/ 0 w 5"/>
                <a:gd name="T9" fmla="*/ 3 h 4"/>
                <a:gd name="T10" fmla="*/ 0 w 5"/>
                <a:gd name="T11" fmla="*/ 0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lnTo>
                    <a:pt x="4" y="1"/>
                  </a:lnTo>
                  <a:lnTo>
                    <a:pt x="5" y="4"/>
                  </a:lnTo>
                  <a:lnTo>
                    <a:pt x="2" y="4"/>
                  </a:lnTo>
                  <a:lnTo>
                    <a:pt x="0" y="3"/>
                  </a:lnTo>
                  <a:lnTo>
                    <a:pt x="0" y="0"/>
                  </a:lnTo>
                  <a:lnTo>
                    <a:pt x="3" y="0"/>
                  </a:ln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7" name="Freeform 6">
              <a:extLst>
                <a:ext uri="{FF2B5EF4-FFF2-40B4-BE49-F238E27FC236}">
                  <a16:creationId xmlns:a16="http://schemas.microsoft.com/office/drawing/2014/main" id="{8B8D5C2F-B1A9-4FDF-B2F5-D840B33FE9A8}"/>
                </a:ext>
              </a:extLst>
            </p:cNvPr>
            <p:cNvSpPr>
              <a:spLocks/>
            </p:cNvSpPr>
            <p:nvPr/>
          </p:nvSpPr>
          <p:spPr bwMode="auto">
            <a:xfrm flipH="1">
              <a:off x="9340229" y="4266991"/>
              <a:ext cx="11648" cy="307851"/>
            </a:xfrm>
            <a:custGeom>
              <a:avLst/>
              <a:gdLst>
                <a:gd name="T0" fmla="*/ 6 w 6"/>
                <a:gd name="T1" fmla="*/ 0 h 164"/>
                <a:gd name="T2" fmla="*/ 6 w 6"/>
                <a:gd name="T3" fmla="*/ 164 h 164"/>
              </a:gdLst>
              <a:ahLst/>
              <a:cxnLst>
                <a:cxn ang="0">
                  <a:pos x="T0" y="T1"/>
                </a:cxn>
                <a:cxn ang="0">
                  <a:pos x="T2" y="T3"/>
                </a:cxn>
              </a:cxnLst>
              <a:rect l="0" t="0" r="r" b="b"/>
              <a:pathLst>
                <a:path w="6" h="164">
                  <a:moveTo>
                    <a:pt x="6" y="0"/>
                  </a:moveTo>
                  <a:cubicBezTo>
                    <a:pt x="3" y="52"/>
                    <a:pt x="0" y="82"/>
                    <a:pt x="6" y="16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8" name="Freeform 7">
              <a:extLst>
                <a:ext uri="{FF2B5EF4-FFF2-40B4-BE49-F238E27FC236}">
                  <a16:creationId xmlns:a16="http://schemas.microsoft.com/office/drawing/2014/main" id="{CD0C853A-187C-4640-9234-3816EF0FBA06}"/>
                </a:ext>
              </a:extLst>
            </p:cNvPr>
            <p:cNvSpPr>
              <a:spLocks/>
            </p:cNvSpPr>
            <p:nvPr/>
          </p:nvSpPr>
          <p:spPr bwMode="auto">
            <a:xfrm flipH="1">
              <a:off x="9275331" y="4203757"/>
              <a:ext cx="138117" cy="434319"/>
            </a:xfrm>
            <a:custGeom>
              <a:avLst/>
              <a:gdLst>
                <a:gd name="T0" fmla="*/ 39 w 74"/>
                <a:gd name="T1" fmla="*/ 231 h 231"/>
                <a:gd name="T2" fmla="*/ 6 w 74"/>
                <a:gd name="T3" fmla="*/ 200 h 231"/>
                <a:gd name="T4" fmla="*/ 5 w 74"/>
                <a:gd name="T5" fmla="*/ 51 h 231"/>
                <a:gd name="T6" fmla="*/ 6 w 74"/>
                <a:gd name="T7" fmla="*/ 32 h 231"/>
                <a:gd name="T8" fmla="*/ 41 w 74"/>
                <a:gd name="T9" fmla="*/ 1 h 231"/>
                <a:gd name="T10" fmla="*/ 73 w 74"/>
                <a:gd name="T11" fmla="*/ 36 h 231"/>
                <a:gd name="T12" fmla="*/ 72 w 74"/>
                <a:gd name="T13" fmla="*/ 55 h 231"/>
                <a:gd name="T14" fmla="*/ 73 w 74"/>
                <a:gd name="T15" fmla="*/ 195 h 231"/>
                <a:gd name="T16" fmla="*/ 42 w 74"/>
                <a:gd name="T17" fmla="*/ 231 h 231"/>
                <a:gd name="T18" fmla="*/ 39 w 74"/>
                <a:gd name="T19"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231">
                  <a:moveTo>
                    <a:pt x="39" y="231"/>
                  </a:moveTo>
                  <a:cubicBezTo>
                    <a:pt x="22" y="231"/>
                    <a:pt x="7" y="218"/>
                    <a:pt x="6" y="200"/>
                  </a:cubicBezTo>
                  <a:cubicBezTo>
                    <a:pt x="0" y="127"/>
                    <a:pt x="2" y="93"/>
                    <a:pt x="5" y="51"/>
                  </a:cubicBezTo>
                  <a:cubicBezTo>
                    <a:pt x="5" y="45"/>
                    <a:pt x="5" y="39"/>
                    <a:pt x="6" y="32"/>
                  </a:cubicBezTo>
                  <a:cubicBezTo>
                    <a:pt x="7" y="14"/>
                    <a:pt x="23" y="0"/>
                    <a:pt x="41" y="1"/>
                  </a:cubicBezTo>
                  <a:cubicBezTo>
                    <a:pt x="60" y="2"/>
                    <a:pt x="74" y="18"/>
                    <a:pt x="73" y="36"/>
                  </a:cubicBezTo>
                  <a:cubicBezTo>
                    <a:pt x="72" y="43"/>
                    <a:pt x="72" y="49"/>
                    <a:pt x="72" y="55"/>
                  </a:cubicBezTo>
                  <a:cubicBezTo>
                    <a:pt x="69" y="96"/>
                    <a:pt x="67" y="126"/>
                    <a:pt x="73" y="195"/>
                  </a:cubicBezTo>
                  <a:cubicBezTo>
                    <a:pt x="74" y="213"/>
                    <a:pt x="60" y="230"/>
                    <a:pt x="42" y="231"/>
                  </a:cubicBezTo>
                  <a:cubicBezTo>
                    <a:pt x="41" y="231"/>
                    <a:pt x="40" y="231"/>
                    <a:pt x="39" y="231"/>
                  </a:cubicBez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9" name="Freeform 8">
              <a:extLst>
                <a:ext uri="{FF2B5EF4-FFF2-40B4-BE49-F238E27FC236}">
                  <a16:creationId xmlns:a16="http://schemas.microsoft.com/office/drawing/2014/main" id="{B3C20088-9339-40AD-A3D5-F1851B3C3155}"/>
                </a:ext>
              </a:extLst>
            </p:cNvPr>
            <p:cNvSpPr>
              <a:spLocks/>
            </p:cNvSpPr>
            <p:nvPr/>
          </p:nvSpPr>
          <p:spPr bwMode="auto">
            <a:xfrm flipH="1">
              <a:off x="8699567" y="4058984"/>
              <a:ext cx="252937" cy="549139"/>
            </a:xfrm>
            <a:custGeom>
              <a:avLst/>
              <a:gdLst>
                <a:gd name="T0" fmla="*/ 97 w 134"/>
                <a:gd name="T1" fmla="*/ 292 h 292"/>
                <a:gd name="T2" fmla="*/ 64 w 134"/>
                <a:gd name="T3" fmla="*/ 265 h 292"/>
                <a:gd name="T4" fmla="*/ 6 w 134"/>
                <a:gd name="T5" fmla="*/ 48 h 292"/>
                <a:gd name="T6" fmla="*/ 27 w 134"/>
                <a:gd name="T7" fmla="*/ 5 h 292"/>
                <a:gd name="T8" fmla="*/ 70 w 134"/>
                <a:gd name="T9" fmla="*/ 27 h 292"/>
                <a:gd name="T10" fmla="*/ 131 w 134"/>
                <a:gd name="T11" fmla="*/ 252 h 292"/>
                <a:gd name="T12" fmla="*/ 104 w 134"/>
                <a:gd name="T13" fmla="*/ 292 h 292"/>
                <a:gd name="T14" fmla="*/ 97 w 134"/>
                <a:gd name="T15" fmla="*/ 292 h 2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92">
                  <a:moveTo>
                    <a:pt x="97" y="292"/>
                  </a:moveTo>
                  <a:cubicBezTo>
                    <a:pt x="81" y="292"/>
                    <a:pt x="67" y="281"/>
                    <a:pt x="64" y="265"/>
                  </a:cubicBezTo>
                  <a:cubicBezTo>
                    <a:pt x="49" y="183"/>
                    <a:pt x="21" y="94"/>
                    <a:pt x="6" y="48"/>
                  </a:cubicBezTo>
                  <a:cubicBezTo>
                    <a:pt x="0" y="30"/>
                    <a:pt x="10" y="11"/>
                    <a:pt x="27" y="5"/>
                  </a:cubicBezTo>
                  <a:cubicBezTo>
                    <a:pt x="45" y="0"/>
                    <a:pt x="64" y="9"/>
                    <a:pt x="70" y="27"/>
                  </a:cubicBezTo>
                  <a:cubicBezTo>
                    <a:pt x="86" y="74"/>
                    <a:pt x="115" y="166"/>
                    <a:pt x="131" y="252"/>
                  </a:cubicBezTo>
                  <a:cubicBezTo>
                    <a:pt x="134" y="271"/>
                    <a:pt x="122" y="288"/>
                    <a:pt x="104" y="292"/>
                  </a:cubicBezTo>
                  <a:cubicBezTo>
                    <a:pt x="101" y="292"/>
                    <a:pt x="99" y="292"/>
                    <a:pt x="97" y="292"/>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0" name="Freeform 9">
              <a:extLst>
                <a:ext uri="{FF2B5EF4-FFF2-40B4-BE49-F238E27FC236}">
                  <a16:creationId xmlns:a16="http://schemas.microsoft.com/office/drawing/2014/main" id="{A9A53F93-5211-4D4D-95FC-2171DC566271}"/>
                </a:ext>
              </a:extLst>
            </p:cNvPr>
            <p:cNvSpPr>
              <a:spLocks/>
            </p:cNvSpPr>
            <p:nvPr/>
          </p:nvSpPr>
          <p:spPr bwMode="auto">
            <a:xfrm flipH="1">
              <a:off x="8894262" y="5208848"/>
              <a:ext cx="173062" cy="720537"/>
            </a:xfrm>
            <a:custGeom>
              <a:avLst/>
              <a:gdLst>
                <a:gd name="T0" fmla="*/ 91 w 92"/>
                <a:gd name="T1" fmla="*/ 40 h 383"/>
                <a:gd name="T2" fmla="*/ 58 w 92"/>
                <a:gd name="T3" fmla="*/ 2 h 383"/>
                <a:gd name="T4" fmla="*/ 19 w 92"/>
                <a:gd name="T5" fmla="*/ 35 h 383"/>
                <a:gd name="T6" fmla="*/ 0 w 92"/>
                <a:gd name="T7" fmla="*/ 368 h 383"/>
                <a:gd name="T8" fmla="*/ 41 w 92"/>
                <a:gd name="T9" fmla="*/ 371 h 383"/>
                <a:gd name="T10" fmla="*/ 91 w 92"/>
                <a:gd name="T11" fmla="*/ 40 h 383"/>
              </a:gdLst>
              <a:ahLst/>
              <a:cxnLst>
                <a:cxn ang="0">
                  <a:pos x="T0" y="T1"/>
                </a:cxn>
                <a:cxn ang="0">
                  <a:pos x="T2" y="T3"/>
                </a:cxn>
                <a:cxn ang="0">
                  <a:pos x="T4" y="T5"/>
                </a:cxn>
                <a:cxn ang="0">
                  <a:pos x="T6" y="T7"/>
                </a:cxn>
                <a:cxn ang="0">
                  <a:pos x="T8" y="T9"/>
                </a:cxn>
                <a:cxn ang="0">
                  <a:pos x="T10" y="T11"/>
                </a:cxn>
              </a:cxnLst>
              <a:rect l="0" t="0" r="r" b="b"/>
              <a:pathLst>
                <a:path w="92" h="383">
                  <a:moveTo>
                    <a:pt x="91" y="40"/>
                  </a:moveTo>
                  <a:cubicBezTo>
                    <a:pt x="92" y="21"/>
                    <a:pt x="78" y="3"/>
                    <a:pt x="58" y="2"/>
                  </a:cubicBezTo>
                  <a:cubicBezTo>
                    <a:pt x="38" y="0"/>
                    <a:pt x="20" y="15"/>
                    <a:pt x="19" y="35"/>
                  </a:cubicBezTo>
                  <a:cubicBezTo>
                    <a:pt x="0" y="368"/>
                    <a:pt x="0" y="368"/>
                    <a:pt x="0" y="368"/>
                  </a:cubicBezTo>
                  <a:cubicBezTo>
                    <a:pt x="0" y="379"/>
                    <a:pt x="40" y="383"/>
                    <a:pt x="41" y="371"/>
                  </a:cubicBezTo>
                  <a:lnTo>
                    <a:pt x="91" y="40"/>
                  </a:ln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1" name="Freeform 12">
              <a:extLst>
                <a:ext uri="{FF2B5EF4-FFF2-40B4-BE49-F238E27FC236}">
                  <a16:creationId xmlns:a16="http://schemas.microsoft.com/office/drawing/2014/main" id="{BC4CB1EE-92FB-4604-96E7-92A0FF842DA9}"/>
                </a:ext>
              </a:extLst>
            </p:cNvPr>
            <p:cNvSpPr>
              <a:spLocks/>
            </p:cNvSpPr>
            <p:nvPr/>
          </p:nvSpPr>
          <p:spPr bwMode="auto">
            <a:xfrm flipH="1">
              <a:off x="8865973" y="4639740"/>
              <a:ext cx="227976" cy="1234730"/>
            </a:xfrm>
            <a:custGeom>
              <a:avLst/>
              <a:gdLst>
                <a:gd name="T0" fmla="*/ 9 w 137"/>
                <a:gd name="T1" fmla="*/ 742 h 742"/>
                <a:gd name="T2" fmla="*/ 75 w 137"/>
                <a:gd name="T3" fmla="*/ 742 h 742"/>
                <a:gd name="T4" fmla="*/ 137 w 137"/>
                <a:gd name="T5" fmla="*/ 387 h 742"/>
                <a:gd name="T6" fmla="*/ 132 w 137"/>
                <a:gd name="T7" fmla="*/ 0 h 742"/>
                <a:gd name="T8" fmla="*/ 0 w 137"/>
                <a:gd name="T9" fmla="*/ 0 h 742"/>
                <a:gd name="T10" fmla="*/ 20 w 137"/>
                <a:gd name="T11" fmla="*/ 389 h 742"/>
                <a:gd name="T12" fmla="*/ 9 w 137"/>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137" h="742">
                  <a:moveTo>
                    <a:pt x="9" y="742"/>
                  </a:moveTo>
                  <a:lnTo>
                    <a:pt x="75" y="742"/>
                  </a:lnTo>
                  <a:lnTo>
                    <a:pt x="137" y="387"/>
                  </a:lnTo>
                  <a:lnTo>
                    <a:pt x="132" y="0"/>
                  </a:lnTo>
                  <a:lnTo>
                    <a:pt x="0" y="0"/>
                  </a:lnTo>
                  <a:lnTo>
                    <a:pt x="20" y="389"/>
                  </a:lnTo>
                  <a:lnTo>
                    <a:pt x="9" y="74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2" name="Freeform 22">
              <a:extLst>
                <a:ext uri="{FF2B5EF4-FFF2-40B4-BE49-F238E27FC236}">
                  <a16:creationId xmlns:a16="http://schemas.microsoft.com/office/drawing/2014/main" id="{6CD52334-50C4-466A-A9F1-D0AD0D92754F}"/>
                </a:ext>
              </a:extLst>
            </p:cNvPr>
            <p:cNvSpPr>
              <a:spLocks/>
            </p:cNvSpPr>
            <p:nvPr/>
          </p:nvSpPr>
          <p:spPr bwMode="auto">
            <a:xfrm flipH="1">
              <a:off x="8859317" y="4052328"/>
              <a:ext cx="489233" cy="793755"/>
            </a:xfrm>
            <a:custGeom>
              <a:avLst/>
              <a:gdLst>
                <a:gd name="T0" fmla="*/ 149 w 259"/>
                <a:gd name="T1" fmla="*/ 422 h 422"/>
                <a:gd name="T2" fmla="*/ 253 w 259"/>
                <a:gd name="T3" fmla="*/ 411 h 422"/>
                <a:gd name="T4" fmla="*/ 259 w 259"/>
                <a:gd name="T5" fmla="*/ 147 h 422"/>
                <a:gd name="T6" fmla="*/ 252 w 259"/>
                <a:gd name="T7" fmla="*/ 4 h 422"/>
                <a:gd name="T8" fmla="*/ 194 w 259"/>
                <a:gd name="T9" fmla="*/ 0 h 422"/>
                <a:gd name="T10" fmla="*/ 114 w 259"/>
                <a:gd name="T11" fmla="*/ 64 h 422"/>
                <a:gd name="T12" fmla="*/ 47 w 259"/>
                <a:gd name="T13" fmla="*/ 3 h 422"/>
                <a:gd name="T14" fmla="*/ 8 w 259"/>
                <a:gd name="T15" fmla="*/ 11 h 422"/>
                <a:gd name="T16" fmla="*/ 0 w 259"/>
                <a:gd name="T17" fmla="*/ 147 h 422"/>
                <a:gd name="T18" fmla="*/ 10 w 259"/>
                <a:gd name="T19" fmla="*/ 41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422">
                  <a:moveTo>
                    <a:pt x="149" y="422"/>
                  </a:moveTo>
                  <a:cubicBezTo>
                    <a:pt x="253" y="411"/>
                    <a:pt x="253" y="411"/>
                    <a:pt x="253" y="411"/>
                  </a:cubicBezTo>
                  <a:cubicBezTo>
                    <a:pt x="259" y="147"/>
                    <a:pt x="259" y="147"/>
                    <a:pt x="259" y="147"/>
                  </a:cubicBezTo>
                  <a:cubicBezTo>
                    <a:pt x="245" y="105"/>
                    <a:pt x="252" y="4"/>
                    <a:pt x="252" y="4"/>
                  </a:cubicBezTo>
                  <a:cubicBezTo>
                    <a:pt x="194" y="0"/>
                    <a:pt x="194" y="0"/>
                    <a:pt x="194" y="0"/>
                  </a:cubicBezTo>
                  <a:cubicBezTo>
                    <a:pt x="114" y="64"/>
                    <a:pt x="114" y="64"/>
                    <a:pt x="114" y="64"/>
                  </a:cubicBezTo>
                  <a:cubicBezTo>
                    <a:pt x="47" y="3"/>
                    <a:pt x="47" y="3"/>
                    <a:pt x="47" y="3"/>
                  </a:cubicBezTo>
                  <a:cubicBezTo>
                    <a:pt x="8" y="11"/>
                    <a:pt x="8" y="11"/>
                    <a:pt x="8" y="11"/>
                  </a:cubicBezTo>
                  <a:cubicBezTo>
                    <a:pt x="8" y="11"/>
                    <a:pt x="14" y="105"/>
                    <a:pt x="0" y="147"/>
                  </a:cubicBezTo>
                  <a:cubicBezTo>
                    <a:pt x="10" y="410"/>
                    <a:pt x="10" y="410"/>
                    <a:pt x="10" y="410"/>
                  </a:cubicBezTo>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3" name="Freeform 13">
              <a:extLst>
                <a:ext uri="{FF2B5EF4-FFF2-40B4-BE49-F238E27FC236}">
                  <a16:creationId xmlns:a16="http://schemas.microsoft.com/office/drawing/2014/main" id="{125FF750-09D3-4FB4-A609-CEE8FE371439}"/>
                </a:ext>
              </a:extLst>
            </p:cNvPr>
            <p:cNvSpPr>
              <a:spLocks/>
            </p:cNvSpPr>
            <p:nvPr/>
          </p:nvSpPr>
          <p:spPr bwMode="auto">
            <a:xfrm flipH="1">
              <a:off x="8709552" y="5937705"/>
              <a:ext cx="362764" cy="94851"/>
            </a:xfrm>
            <a:custGeom>
              <a:avLst/>
              <a:gdLst>
                <a:gd name="T0" fmla="*/ 0 w 193"/>
                <a:gd name="T1" fmla="*/ 4 h 50"/>
                <a:gd name="T2" fmla="*/ 1 w 193"/>
                <a:gd name="T3" fmla="*/ 34 h 50"/>
                <a:gd name="T4" fmla="*/ 19 w 193"/>
                <a:gd name="T5" fmla="*/ 44 h 50"/>
                <a:gd name="T6" fmla="*/ 111 w 193"/>
                <a:gd name="T7" fmla="*/ 49 h 50"/>
                <a:gd name="T8" fmla="*/ 173 w 193"/>
                <a:gd name="T9" fmla="*/ 45 h 50"/>
                <a:gd name="T10" fmla="*/ 179 w 193"/>
                <a:gd name="T11" fmla="*/ 31 h 50"/>
                <a:gd name="T12" fmla="*/ 94 w 193"/>
                <a:gd name="T13" fmla="*/ 7 h 50"/>
                <a:gd name="T14" fmla="*/ 0 w 193"/>
                <a:gd name="T15" fmla="*/ 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50">
                  <a:moveTo>
                    <a:pt x="0" y="4"/>
                  </a:moveTo>
                  <a:cubicBezTo>
                    <a:pt x="1" y="34"/>
                    <a:pt x="1" y="34"/>
                    <a:pt x="1" y="34"/>
                  </a:cubicBezTo>
                  <a:cubicBezTo>
                    <a:pt x="2" y="41"/>
                    <a:pt x="9" y="43"/>
                    <a:pt x="19" y="44"/>
                  </a:cubicBezTo>
                  <a:cubicBezTo>
                    <a:pt x="111" y="49"/>
                    <a:pt x="111" y="49"/>
                    <a:pt x="111" y="49"/>
                  </a:cubicBezTo>
                  <a:cubicBezTo>
                    <a:pt x="126" y="50"/>
                    <a:pt x="173" y="45"/>
                    <a:pt x="173" y="45"/>
                  </a:cubicBezTo>
                  <a:cubicBezTo>
                    <a:pt x="193" y="41"/>
                    <a:pt x="184" y="31"/>
                    <a:pt x="179" y="31"/>
                  </a:cubicBezTo>
                  <a:cubicBezTo>
                    <a:pt x="163" y="30"/>
                    <a:pt x="124" y="16"/>
                    <a:pt x="94" y="7"/>
                  </a:cubicBezTo>
                  <a:cubicBezTo>
                    <a:pt x="68" y="0"/>
                    <a:pt x="0" y="4"/>
                    <a:pt x="0" y="4"/>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4" name="Freeform 14">
              <a:extLst>
                <a:ext uri="{FF2B5EF4-FFF2-40B4-BE49-F238E27FC236}">
                  <a16:creationId xmlns:a16="http://schemas.microsoft.com/office/drawing/2014/main" id="{037F5432-EC31-4755-9F07-184E8D65E896}"/>
                </a:ext>
              </a:extLst>
            </p:cNvPr>
            <p:cNvSpPr>
              <a:spLocks/>
            </p:cNvSpPr>
            <p:nvPr/>
          </p:nvSpPr>
          <p:spPr bwMode="auto">
            <a:xfrm flipH="1">
              <a:off x="8829364" y="5894439"/>
              <a:ext cx="242952" cy="81539"/>
            </a:xfrm>
            <a:custGeom>
              <a:avLst/>
              <a:gdLst>
                <a:gd name="T0" fmla="*/ 3 w 129"/>
                <a:gd name="T1" fmla="*/ 2 h 43"/>
                <a:gd name="T2" fmla="*/ 1 w 129"/>
                <a:gd name="T3" fmla="*/ 27 h 43"/>
                <a:gd name="T4" fmla="*/ 110 w 129"/>
                <a:gd name="T5" fmla="*/ 43 h 43"/>
                <a:gd name="T6" fmla="*/ 123 w 129"/>
                <a:gd name="T7" fmla="*/ 39 h 43"/>
                <a:gd name="T8" fmla="*/ 45 w 129"/>
                <a:gd name="T9" fmla="*/ 0 h 43"/>
                <a:gd name="T10" fmla="*/ 3 w 129"/>
                <a:gd name="T11" fmla="*/ 2 h 43"/>
              </a:gdLst>
              <a:ahLst/>
              <a:cxnLst>
                <a:cxn ang="0">
                  <a:pos x="T0" y="T1"/>
                </a:cxn>
                <a:cxn ang="0">
                  <a:pos x="T2" y="T3"/>
                </a:cxn>
                <a:cxn ang="0">
                  <a:pos x="T4" y="T5"/>
                </a:cxn>
                <a:cxn ang="0">
                  <a:pos x="T6" y="T7"/>
                </a:cxn>
                <a:cxn ang="0">
                  <a:pos x="T8" y="T9"/>
                </a:cxn>
                <a:cxn ang="0">
                  <a:pos x="T10" y="T11"/>
                </a:cxn>
              </a:cxnLst>
              <a:rect l="0" t="0" r="r" b="b"/>
              <a:pathLst>
                <a:path w="129" h="43">
                  <a:moveTo>
                    <a:pt x="3" y="2"/>
                  </a:moveTo>
                  <a:cubicBezTo>
                    <a:pt x="3" y="11"/>
                    <a:pt x="0" y="21"/>
                    <a:pt x="1" y="27"/>
                  </a:cubicBezTo>
                  <a:cubicBezTo>
                    <a:pt x="1" y="35"/>
                    <a:pt x="110" y="43"/>
                    <a:pt x="110" y="43"/>
                  </a:cubicBezTo>
                  <a:cubicBezTo>
                    <a:pt x="113" y="43"/>
                    <a:pt x="129" y="41"/>
                    <a:pt x="123" y="39"/>
                  </a:cubicBezTo>
                  <a:cubicBezTo>
                    <a:pt x="97" y="32"/>
                    <a:pt x="44" y="11"/>
                    <a:pt x="45" y="0"/>
                  </a:cubicBezTo>
                  <a:lnTo>
                    <a:pt x="3" y="2"/>
                  </a:ln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5" name="Freeform 15">
              <a:extLst>
                <a:ext uri="{FF2B5EF4-FFF2-40B4-BE49-F238E27FC236}">
                  <a16:creationId xmlns:a16="http://schemas.microsoft.com/office/drawing/2014/main" id="{E51712AC-F0EE-4E26-A371-073ACFDB2531}"/>
                </a:ext>
              </a:extLst>
            </p:cNvPr>
            <p:cNvSpPr>
              <a:spLocks/>
            </p:cNvSpPr>
            <p:nvPr/>
          </p:nvSpPr>
          <p:spPr bwMode="auto">
            <a:xfrm flipH="1">
              <a:off x="9115582" y="5941033"/>
              <a:ext cx="362764" cy="98179"/>
            </a:xfrm>
            <a:custGeom>
              <a:avLst/>
              <a:gdLst>
                <a:gd name="T0" fmla="*/ 191 w 192"/>
                <a:gd name="T1" fmla="*/ 0 h 52"/>
                <a:gd name="T2" fmla="*/ 192 w 192"/>
                <a:gd name="T3" fmla="*/ 30 h 52"/>
                <a:gd name="T4" fmla="*/ 175 w 192"/>
                <a:gd name="T5" fmla="*/ 42 h 52"/>
                <a:gd name="T6" fmla="*/ 83 w 192"/>
                <a:gd name="T7" fmla="*/ 50 h 52"/>
                <a:gd name="T8" fmla="*/ 20 w 192"/>
                <a:gd name="T9" fmla="*/ 50 h 52"/>
                <a:gd name="T10" fmla="*/ 13 w 192"/>
                <a:gd name="T11" fmla="*/ 37 h 52"/>
                <a:gd name="T12" fmla="*/ 97 w 192"/>
                <a:gd name="T13" fmla="*/ 9 h 52"/>
                <a:gd name="T14" fmla="*/ 191 w 192"/>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52">
                  <a:moveTo>
                    <a:pt x="191" y="0"/>
                  </a:moveTo>
                  <a:cubicBezTo>
                    <a:pt x="192" y="30"/>
                    <a:pt x="192" y="30"/>
                    <a:pt x="192" y="30"/>
                  </a:cubicBezTo>
                  <a:cubicBezTo>
                    <a:pt x="191" y="38"/>
                    <a:pt x="185" y="40"/>
                    <a:pt x="175" y="42"/>
                  </a:cubicBezTo>
                  <a:cubicBezTo>
                    <a:pt x="83" y="50"/>
                    <a:pt x="83" y="50"/>
                    <a:pt x="83" y="50"/>
                  </a:cubicBezTo>
                  <a:cubicBezTo>
                    <a:pt x="67" y="52"/>
                    <a:pt x="20" y="50"/>
                    <a:pt x="20" y="50"/>
                  </a:cubicBezTo>
                  <a:cubicBezTo>
                    <a:pt x="0" y="47"/>
                    <a:pt x="9" y="37"/>
                    <a:pt x="13" y="37"/>
                  </a:cubicBezTo>
                  <a:cubicBezTo>
                    <a:pt x="30" y="35"/>
                    <a:pt x="67" y="19"/>
                    <a:pt x="97" y="9"/>
                  </a:cubicBezTo>
                  <a:cubicBezTo>
                    <a:pt x="123" y="0"/>
                    <a:pt x="191" y="0"/>
                    <a:pt x="191" y="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6" name="Freeform 16">
              <a:extLst>
                <a:ext uri="{FF2B5EF4-FFF2-40B4-BE49-F238E27FC236}">
                  <a16:creationId xmlns:a16="http://schemas.microsoft.com/office/drawing/2014/main" id="{BAE7130E-4089-4B5C-B97E-97A165A7C437}"/>
                </a:ext>
              </a:extLst>
            </p:cNvPr>
            <p:cNvSpPr>
              <a:spLocks/>
            </p:cNvSpPr>
            <p:nvPr/>
          </p:nvSpPr>
          <p:spPr bwMode="auto">
            <a:xfrm flipH="1">
              <a:off x="9117246" y="5896103"/>
              <a:ext cx="241288" cy="88195"/>
            </a:xfrm>
            <a:custGeom>
              <a:avLst/>
              <a:gdLst>
                <a:gd name="T0" fmla="*/ 124 w 128"/>
                <a:gd name="T1" fmla="*/ 0 h 47"/>
                <a:gd name="T2" fmla="*/ 127 w 128"/>
                <a:gd name="T3" fmla="*/ 24 h 47"/>
                <a:gd name="T4" fmla="*/ 19 w 128"/>
                <a:gd name="T5" fmla="*/ 47 h 47"/>
                <a:gd name="T6" fmla="*/ 6 w 128"/>
                <a:gd name="T7" fmla="*/ 43 h 47"/>
                <a:gd name="T8" fmla="*/ 82 w 128"/>
                <a:gd name="T9" fmla="*/ 0 h 47"/>
                <a:gd name="T10" fmla="*/ 124 w 128"/>
                <a:gd name="T11" fmla="*/ 0 h 47"/>
              </a:gdLst>
              <a:ahLst/>
              <a:cxnLst>
                <a:cxn ang="0">
                  <a:pos x="T0" y="T1"/>
                </a:cxn>
                <a:cxn ang="0">
                  <a:pos x="T2" y="T3"/>
                </a:cxn>
                <a:cxn ang="0">
                  <a:pos x="T4" y="T5"/>
                </a:cxn>
                <a:cxn ang="0">
                  <a:pos x="T6" y="T7"/>
                </a:cxn>
                <a:cxn ang="0">
                  <a:pos x="T8" y="T9"/>
                </a:cxn>
                <a:cxn ang="0">
                  <a:pos x="T10" y="T11"/>
                </a:cxn>
              </a:cxnLst>
              <a:rect l="0" t="0" r="r" b="b"/>
              <a:pathLst>
                <a:path w="128" h="47">
                  <a:moveTo>
                    <a:pt x="124" y="0"/>
                  </a:moveTo>
                  <a:cubicBezTo>
                    <a:pt x="124" y="9"/>
                    <a:pt x="128" y="20"/>
                    <a:pt x="127" y="24"/>
                  </a:cubicBezTo>
                  <a:cubicBezTo>
                    <a:pt x="127" y="32"/>
                    <a:pt x="19" y="47"/>
                    <a:pt x="19" y="47"/>
                  </a:cubicBezTo>
                  <a:cubicBezTo>
                    <a:pt x="16" y="47"/>
                    <a:pt x="0" y="45"/>
                    <a:pt x="6" y="43"/>
                  </a:cubicBezTo>
                  <a:cubicBezTo>
                    <a:pt x="32" y="34"/>
                    <a:pt x="84" y="10"/>
                    <a:pt x="82" y="0"/>
                  </a:cubicBezTo>
                  <a:lnTo>
                    <a:pt x="124" y="0"/>
                  </a:ln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7" name="Freeform 17">
              <a:extLst>
                <a:ext uri="{FF2B5EF4-FFF2-40B4-BE49-F238E27FC236}">
                  <a16:creationId xmlns:a16="http://schemas.microsoft.com/office/drawing/2014/main" id="{53208B69-0764-44AA-BC85-C3CC998FC495}"/>
                </a:ext>
              </a:extLst>
            </p:cNvPr>
            <p:cNvSpPr>
              <a:spLocks/>
            </p:cNvSpPr>
            <p:nvPr/>
          </p:nvSpPr>
          <p:spPr bwMode="auto">
            <a:xfrm flipH="1">
              <a:off x="9205441" y="3845985"/>
              <a:ext cx="66562" cy="153093"/>
            </a:xfrm>
            <a:custGeom>
              <a:avLst/>
              <a:gdLst>
                <a:gd name="T0" fmla="*/ 36 w 36"/>
                <a:gd name="T1" fmla="*/ 74 h 81"/>
                <a:gd name="T2" fmla="*/ 34 w 36"/>
                <a:gd name="T3" fmla="*/ 0 h 81"/>
                <a:gd name="T4" fmla="*/ 0 w 36"/>
                <a:gd name="T5" fmla="*/ 73 h 81"/>
                <a:gd name="T6" fmla="*/ 36 w 36"/>
                <a:gd name="T7" fmla="*/ 74 h 81"/>
              </a:gdLst>
              <a:ahLst/>
              <a:cxnLst>
                <a:cxn ang="0">
                  <a:pos x="T0" y="T1"/>
                </a:cxn>
                <a:cxn ang="0">
                  <a:pos x="T2" y="T3"/>
                </a:cxn>
                <a:cxn ang="0">
                  <a:pos x="T4" y="T5"/>
                </a:cxn>
                <a:cxn ang="0">
                  <a:pos x="T6" y="T7"/>
                </a:cxn>
              </a:cxnLst>
              <a:rect l="0" t="0" r="r" b="b"/>
              <a:pathLst>
                <a:path w="36" h="81">
                  <a:moveTo>
                    <a:pt x="36" y="74"/>
                  </a:moveTo>
                  <a:cubicBezTo>
                    <a:pt x="32" y="44"/>
                    <a:pt x="28" y="17"/>
                    <a:pt x="34" y="0"/>
                  </a:cubicBezTo>
                  <a:cubicBezTo>
                    <a:pt x="20" y="29"/>
                    <a:pt x="8" y="53"/>
                    <a:pt x="0" y="73"/>
                  </a:cubicBezTo>
                  <a:cubicBezTo>
                    <a:pt x="6" y="81"/>
                    <a:pt x="33" y="80"/>
                    <a:pt x="36" y="74"/>
                  </a:cubicBezTo>
                  <a:close/>
                </a:path>
              </a:pathLst>
            </a:custGeom>
            <a:solidFill>
              <a:srgbClr val="573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8" name="Freeform 18">
              <a:extLst>
                <a:ext uri="{FF2B5EF4-FFF2-40B4-BE49-F238E27FC236}">
                  <a16:creationId xmlns:a16="http://schemas.microsoft.com/office/drawing/2014/main" id="{633DEF51-732F-4ACF-9196-86E7353C6B2B}"/>
                </a:ext>
              </a:extLst>
            </p:cNvPr>
            <p:cNvSpPr>
              <a:spLocks/>
            </p:cNvSpPr>
            <p:nvPr/>
          </p:nvSpPr>
          <p:spPr bwMode="auto">
            <a:xfrm flipH="1">
              <a:off x="8910903" y="3627994"/>
              <a:ext cx="369421" cy="394381"/>
            </a:xfrm>
            <a:custGeom>
              <a:avLst/>
              <a:gdLst>
                <a:gd name="T0" fmla="*/ 149 w 196"/>
                <a:gd name="T1" fmla="*/ 0 h 210"/>
                <a:gd name="T2" fmla="*/ 148 w 196"/>
                <a:gd name="T3" fmla="*/ 13 h 210"/>
                <a:gd name="T4" fmla="*/ 99 w 196"/>
                <a:gd name="T5" fmla="*/ 6 h 210"/>
                <a:gd name="T6" fmla="*/ 0 w 196"/>
                <a:gd name="T7" fmla="*/ 57 h 210"/>
                <a:gd name="T8" fmla="*/ 0 w 196"/>
                <a:gd name="T9" fmla="*/ 85 h 210"/>
                <a:gd name="T10" fmla="*/ 9 w 196"/>
                <a:gd name="T11" fmla="*/ 112 h 210"/>
                <a:gd name="T12" fmla="*/ 8 w 196"/>
                <a:gd name="T13" fmla="*/ 122 h 210"/>
                <a:gd name="T14" fmla="*/ 8 w 196"/>
                <a:gd name="T15" fmla="*/ 126 h 210"/>
                <a:gd name="T16" fmla="*/ 8 w 196"/>
                <a:gd name="T17" fmla="*/ 127 h 210"/>
                <a:gd name="T18" fmla="*/ 15 w 196"/>
                <a:gd name="T19" fmla="*/ 132 h 210"/>
                <a:gd name="T20" fmla="*/ 19 w 196"/>
                <a:gd name="T21" fmla="*/ 137 h 210"/>
                <a:gd name="T22" fmla="*/ 20 w 196"/>
                <a:gd name="T23" fmla="*/ 137 h 210"/>
                <a:gd name="T24" fmla="*/ 51 w 196"/>
                <a:gd name="T25" fmla="*/ 142 h 210"/>
                <a:gd name="T26" fmla="*/ 71 w 196"/>
                <a:gd name="T27" fmla="*/ 168 h 210"/>
                <a:gd name="T28" fmla="*/ 72 w 196"/>
                <a:gd name="T29" fmla="*/ 185 h 210"/>
                <a:gd name="T30" fmla="*/ 71 w 196"/>
                <a:gd name="T31" fmla="*/ 192 h 210"/>
                <a:gd name="T32" fmla="*/ 78 w 196"/>
                <a:gd name="T33" fmla="*/ 207 h 210"/>
                <a:gd name="T34" fmla="*/ 79 w 196"/>
                <a:gd name="T35" fmla="*/ 210 h 210"/>
                <a:gd name="T36" fmla="*/ 87 w 196"/>
                <a:gd name="T37" fmla="*/ 199 h 210"/>
                <a:gd name="T38" fmla="*/ 181 w 196"/>
                <a:gd name="T39" fmla="*/ 112 h 210"/>
                <a:gd name="T40" fmla="*/ 149 w 196"/>
                <a:gd name="T4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6" h="210">
                  <a:moveTo>
                    <a:pt x="149" y="0"/>
                  </a:moveTo>
                  <a:cubicBezTo>
                    <a:pt x="148" y="13"/>
                    <a:pt x="148" y="13"/>
                    <a:pt x="148" y="13"/>
                  </a:cubicBezTo>
                  <a:cubicBezTo>
                    <a:pt x="135" y="9"/>
                    <a:pt x="119" y="6"/>
                    <a:pt x="99" y="6"/>
                  </a:cubicBezTo>
                  <a:cubicBezTo>
                    <a:pt x="58" y="6"/>
                    <a:pt x="13" y="11"/>
                    <a:pt x="0" y="57"/>
                  </a:cubicBezTo>
                  <a:cubicBezTo>
                    <a:pt x="0" y="64"/>
                    <a:pt x="0" y="74"/>
                    <a:pt x="0" y="85"/>
                  </a:cubicBezTo>
                  <a:cubicBezTo>
                    <a:pt x="6" y="93"/>
                    <a:pt x="8" y="102"/>
                    <a:pt x="9" y="112"/>
                  </a:cubicBezTo>
                  <a:cubicBezTo>
                    <a:pt x="9" y="115"/>
                    <a:pt x="8" y="119"/>
                    <a:pt x="8" y="122"/>
                  </a:cubicBezTo>
                  <a:cubicBezTo>
                    <a:pt x="8" y="123"/>
                    <a:pt x="8" y="125"/>
                    <a:pt x="8" y="126"/>
                  </a:cubicBezTo>
                  <a:cubicBezTo>
                    <a:pt x="8" y="126"/>
                    <a:pt x="8" y="127"/>
                    <a:pt x="8" y="127"/>
                  </a:cubicBezTo>
                  <a:cubicBezTo>
                    <a:pt x="10" y="129"/>
                    <a:pt x="12" y="131"/>
                    <a:pt x="15" y="132"/>
                  </a:cubicBezTo>
                  <a:cubicBezTo>
                    <a:pt x="16" y="134"/>
                    <a:pt x="17" y="135"/>
                    <a:pt x="19" y="137"/>
                  </a:cubicBezTo>
                  <a:cubicBezTo>
                    <a:pt x="19" y="137"/>
                    <a:pt x="19" y="137"/>
                    <a:pt x="20" y="137"/>
                  </a:cubicBezTo>
                  <a:cubicBezTo>
                    <a:pt x="31" y="134"/>
                    <a:pt x="42" y="136"/>
                    <a:pt x="51" y="142"/>
                  </a:cubicBezTo>
                  <a:cubicBezTo>
                    <a:pt x="61" y="147"/>
                    <a:pt x="68" y="157"/>
                    <a:pt x="71" y="168"/>
                  </a:cubicBezTo>
                  <a:cubicBezTo>
                    <a:pt x="73" y="173"/>
                    <a:pt x="73" y="179"/>
                    <a:pt x="72" y="185"/>
                  </a:cubicBezTo>
                  <a:cubicBezTo>
                    <a:pt x="72" y="187"/>
                    <a:pt x="72" y="190"/>
                    <a:pt x="71" y="192"/>
                  </a:cubicBezTo>
                  <a:cubicBezTo>
                    <a:pt x="74" y="196"/>
                    <a:pt x="77" y="201"/>
                    <a:pt x="78" y="207"/>
                  </a:cubicBezTo>
                  <a:cubicBezTo>
                    <a:pt x="78" y="208"/>
                    <a:pt x="78" y="209"/>
                    <a:pt x="79" y="210"/>
                  </a:cubicBezTo>
                  <a:cubicBezTo>
                    <a:pt x="81" y="206"/>
                    <a:pt x="84" y="203"/>
                    <a:pt x="87" y="199"/>
                  </a:cubicBezTo>
                  <a:cubicBezTo>
                    <a:pt x="102" y="178"/>
                    <a:pt x="175" y="141"/>
                    <a:pt x="181" y="112"/>
                  </a:cubicBezTo>
                  <a:cubicBezTo>
                    <a:pt x="196" y="42"/>
                    <a:pt x="191" y="6"/>
                    <a:pt x="149" y="0"/>
                  </a:cubicBezTo>
                  <a:close/>
                </a:path>
              </a:pathLst>
            </a:custGeom>
            <a:solidFill>
              <a:srgbClr val="573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9" name="Freeform 19">
              <a:extLst>
                <a:ext uri="{FF2B5EF4-FFF2-40B4-BE49-F238E27FC236}">
                  <a16:creationId xmlns:a16="http://schemas.microsoft.com/office/drawing/2014/main" id="{BDC0A25E-4237-4494-9C95-7900D9D5C7A5}"/>
                </a:ext>
              </a:extLst>
            </p:cNvPr>
            <p:cNvSpPr>
              <a:spLocks/>
            </p:cNvSpPr>
            <p:nvPr/>
          </p:nvSpPr>
          <p:spPr bwMode="auto">
            <a:xfrm flipH="1">
              <a:off x="8814387" y="4052328"/>
              <a:ext cx="131460" cy="136453"/>
            </a:xfrm>
            <a:custGeom>
              <a:avLst/>
              <a:gdLst>
                <a:gd name="T0" fmla="*/ 59 w 70"/>
                <a:gd name="T1" fmla="*/ 16 h 72"/>
                <a:gd name="T2" fmla="*/ 54 w 70"/>
                <a:gd name="T3" fmla="*/ 61 h 72"/>
                <a:gd name="T4" fmla="*/ 11 w 70"/>
                <a:gd name="T5" fmla="*/ 56 h 72"/>
                <a:gd name="T6" fmla="*/ 15 w 70"/>
                <a:gd name="T7" fmla="*/ 11 h 72"/>
                <a:gd name="T8" fmla="*/ 59 w 70"/>
                <a:gd name="T9" fmla="*/ 16 h 72"/>
              </a:gdLst>
              <a:ahLst/>
              <a:cxnLst>
                <a:cxn ang="0">
                  <a:pos x="T0" y="T1"/>
                </a:cxn>
                <a:cxn ang="0">
                  <a:pos x="T2" y="T3"/>
                </a:cxn>
                <a:cxn ang="0">
                  <a:pos x="T4" y="T5"/>
                </a:cxn>
                <a:cxn ang="0">
                  <a:pos x="T6" y="T7"/>
                </a:cxn>
                <a:cxn ang="0">
                  <a:pos x="T8" y="T9"/>
                </a:cxn>
              </a:cxnLst>
              <a:rect l="0" t="0" r="r" b="b"/>
              <a:pathLst>
                <a:path w="70" h="72">
                  <a:moveTo>
                    <a:pt x="59" y="16"/>
                  </a:moveTo>
                  <a:cubicBezTo>
                    <a:pt x="70" y="30"/>
                    <a:pt x="68" y="50"/>
                    <a:pt x="54" y="61"/>
                  </a:cubicBezTo>
                  <a:cubicBezTo>
                    <a:pt x="41" y="72"/>
                    <a:pt x="21" y="70"/>
                    <a:pt x="11" y="56"/>
                  </a:cubicBezTo>
                  <a:cubicBezTo>
                    <a:pt x="0" y="42"/>
                    <a:pt x="2" y="22"/>
                    <a:pt x="15" y="11"/>
                  </a:cubicBezTo>
                  <a:cubicBezTo>
                    <a:pt x="29" y="0"/>
                    <a:pt x="48" y="2"/>
                    <a:pt x="59" y="16"/>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0" name="Freeform 20">
              <a:extLst>
                <a:ext uri="{FF2B5EF4-FFF2-40B4-BE49-F238E27FC236}">
                  <a16:creationId xmlns:a16="http://schemas.microsoft.com/office/drawing/2014/main" id="{8CE744DE-3794-4CBE-B0C7-68971D6D2C63}"/>
                </a:ext>
              </a:extLst>
            </p:cNvPr>
            <p:cNvSpPr>
              <a:spLocks/>
            </p:cNvSpPr>
            <p:nvPr/>
          </p:nvSpPr>
          <p:spPr bwMode="auto">
            <a:xfrm flipH="1">
              <a:off x="9059004" y="4027367"/>
              <a:ext cx="299530" cy="229640"/>
            </a:xfrm>
            <a:custGeom>
              <a:avLst/>
              <a:gdLst>
                <a:gd name="T0" fmla="*/ 22 w 180"/>
                <a:gd name="T1" fmla="*/ 138 h 138"/>
                <a:gd name="T2" fmla="*/ 0 w 180"/>
                <a:gd name="T3" fmla="*/ 33 h 138"/>
                <a:gd name="T4" fmla="*/ 158 w 180"/>
                <a:gd name="T5" fmla="*/ 0 h 138"/>
                <a:gd name="T6" fmla="*/ 180 w 180"/>
                <a:gd name="T7" fmla="*/ 105 h 138"/>
                <a:gd name="T8" fmla="*/ 22 w 180"/>
                <a:gd name="T9" fmla="*/ 138 h 138"/>
              </a:gdLst>
              <a:ahLst/>
              <a:cxnLst>
                <a:cxn ang="0">
                  <a:pos x="T0" y="T1"/>
                </a:cxn>
                <a:cxn ang="0">
                  <a:pos x="T2" y="T3"/>
                </a:cxn>
                <a:cxn ang="0">
                  <a:pos x="T4" y="T5"/>
                </a:cxn>
                <a:cxn ang="0">
                  <a:pos x="T6" y="T7"/>
                </a:cxn>
                <a:cxn ang="0">
                  <a:pos x="T8" y="T9"/>
                </a:cxn>
              </a:cxnLst>
              <a:rect l="0" t="0" r="r" b="b"/>
              <a:pathLst>
                <a:path w="180" h="138">
                  <a:moveTo>
                    <a:pt x="22" y="138"/>
                  </a:moveTo>
                  <a:lnTo>
                    <a:pt x="0" y="33"/>
                  </a:lnTo>
                  <a:lnTo>
                    <a:pt x="158" y="0"/>
                  </a:lnTo>
                  <a:lnTo>
                    <a:pt x="180" y="105"/>
                  </a:lnTo>
                  <a:lnTo>
                    <a:pt x="22" y="138"/>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1" name="Freeform 21">
              <a:extLst>
                <a:ext uri="{FF2B5EF4-FFF2-40B4-BE49-F238E27FC236}">
                  <a16:creationId xmlns:a16="http://schemas.microsoft.com/office/drawing/2014/main" id="{16DA8E8E-EDF6-4BA0-8EE4-948EDF5D06E9}"/>
                </a:ext>
              </a:extLst>
            </p:cNvPr>
            <p:cNvSpPr>
              <a:spLocks/>
            </p:cNvSpPr>
            <p:nvPr/>
          </p:nvSpPr>
          <p:spPr bwMode="auto">
            <a:xfrm flipH="1">
              <a:off x="8844340" y="4027367"/>
              <a:ext cx="299530" cy="229640"/>
            </a:xfrm>
            <a:custGeom>
              <a:avLst/>
              <a:gdLst>
                <a:gd name="T0" fmla="*/ 158 w 180"/>
                <a:gd name="T1" fmla="*/ 138 h 138"/>
                <a:gd name="T2" fmla="*/ 0 w 180"/>
                <a:gd name="T3" fmla="*/ 105 h 138"/>
                <a:gd name="T4" fmla="*/ 22 w 180"/>
                <a:gd name="T5" fmla="*/ 0 h 138"/>
                <a:gd name="T6" fmla="*/ 180 w 180"/>
                <a:gd name="T7" fmla="*/ 33 h 138"/>
                <a:gd name="T8" fmla="*/ 158 w 180"/>
                <a:gd name="T9" fmla="*/ 138 h 138"/>
              </a:gdLst>
              <a:ahLst/>
              <a:cxnLst>
                <a:cxn ang="0">
                  <a:pos x="T0" y="T1"/>
                </a:cxn>
                <a:cxn ang="0">
                  <a:pos x="T2" y="T3"/>
                </a:cxn>
                <a:cxn ang="0">
                  <a:pos x="T4" y="T5"/>
                </a:cxn>
                <a:cxn ang="0">
                  <a:pos x="T6" y="T7"/>
                </a:cxn>
                <a:cxn ang="0">
                  <a:pos x="T8" y="T9"/>
                </a:cxn>
              </a:cxnLst>
              <a:rect l="0" t="0" r="r" b="b"/>
              <a:pathLst>
                <a:path w="180" h="138">
                  <a:moveTo>
                    <a:pt x="158" y="138"/>
                  </a:moveTo>
                  <a:lnTo>
                    <a:pt x="0" y="105"/>
                  </a:lnTo>
                  <a:lnTo>
                    <a:pt x="22" y="0"/>
                  </a:lnTo>
                  <a:lnTo>
                    <a:pt x="180" y="33"/>
                  </a:lnTo>
                  <a:lnTo>
                    <a:pt x="158" y="138"/>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2" name="Freeform 23">
              <a:extLst>
                <a:ext uri="{FF2B5EF4-FFF2-40B4-BE49-F238E27FC236}">
                  <a16:creationId xmlns:a16="http://schemas.microsoft.com/office/drawing/2014/main" id="{F101A393-D8F6-4FAE-B586-F21AC2D22A84}"/>
                </a:ext>
              </a:extLst>
            </p:cNvPr>
            <p:cNvSpPr>
              <a:spLocks/>
            </p:cNvSpPr>
            <p:nvPr/>
          </p:nvSpPr>
          <p:spPr bwMode="auto">
            <a:xfrm flipH="1">
              <a:off x="8932535" y="4039016"/>
              <a:ext cx="337804" cy="174726"/>
            </a:xfrm>
            <a:custGeom>
              <a:avLst/>
              <a:gdLst>
                <a:gd name="T0" fmla="*/ 145 w 179"/>
                <a:gd name="T1" fmla="*/ 16 h 93"/>
                <a:gd name="T2" fmla="*/ 130 w 179"/>
                <a:gd name="T3" fmla="*/ 4 h 93"/>
                <a:gd name="T4" fmla="*/ 111 w 179"/>
                <a:gd name="T5" fmla="*/ 1 h 93"/>
                <a:gd name="T6" fmla="*/ 105 w 179"/>
                <a:gd name="T7" fmla="*/ 12 h 93"/>
                <a:gd name="T8" fmla="*/ 101 w 179"/>
                <a:gd name="T9" fmla="*/ 14 h 93"/>
                <a:gd name="T10" fmla="*/ 97 w 179"/>
                <a:gd name="T11" fmla="*/ 9 h 93"/>
                <a:gd name="T12" fmla="*/ 90 w 179"/>
                <a:gd name="T13" fmla="*/ 12 h 93"/>
                <a:gd name="T14" fmla="*/ 61 w 179"/>
                <a:gd name="T15" fmla="*/ 14 h 93"/>
                <a:gd name="T16" fmla="*/ 0 w 179"/>
                <a:gd name="T17" fmla="*/ 25 h 93"/>
                <a:gd name="T18" fmla="*/ 91 w 179"/>
                <a:gd name="T19" fmla="*/ 90 h 93"/>
                <a:gd name="T20" fmla="*/ 179 w 179"/>
                <a:gd name="T21" fmla="*/ 21 h 93"/>
                <a:gd name="T22" fmla="*/ 145 w 179"/>
                <a:gd name="T23" fmla="*/ 1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93">
                  <a:moveTo>
                    <a:pt x="145" y="16"/>
                  </a:moveTo>
                  <a:cubicBezTo>
                    <a:pt x="138" y="15"/>
                    <a:pt x="133" y="10"/>
                    <a:pt x="130" y="4"/>
                  </a:cubicBezTo>
                  <a:cubicBezTo>
                    <a:pt x="123" y="3"/>
                    <a:pt x="117" y="2"/>
                    <a:pt x="111" y="1"/>
                  </a:cubicBezTo>
                  <a:cubicBezTo>
                    <a:pt x="107" y="0"/>
                    <a:pt x="109" y="12"/>
                    <a:pt x="105" y="12"/>
                  </a:cubicBezTo>
                  <a:cubicBezTo>
                    <a:pt x="103" y="11"/>
                    <a:pt x="102" y="14"/>
                    <a:pt x="101" y="14"/>
                  </a:cubicBezTo>
                  <a:cubicBezTo>
                    <a:pt x="100" y="14"/>
                    <a:pt x="98" y="9"/>
                    <a:pt x="97" y="9"/>
                  </a:cubicBezTo>
                  <a:cubicBezTo>
                    <a:pt x="93" y="9"/>
                    <a:pt x="94" y="12"/>
                    <a:pt x="90" y="12"/>
                  </a:cubicBezTo>
                  <a:cubicBezTo>
                    <a:pt x="87" y="20"/>
                    <a:pt x="69" y="13"/>
                    <a:pt x="61" y="14"/>
                  </a:cubicBezTo>
                  <a:cubicBezTo>
                    <a:pt x="41" y="19"/>
                    <a:pt x="20" y="21"/>
                    <a:pt x="0" y="25"/>
                  </a:cubicBezTo>
                  <a:cubicBezTo>
                    <a:pt x="17" y="61"/>
                    <a:pt x="51" y="93"/>
                    <a:pt x="91" y="90"/>
                  </a:cubicBezTo>
                  <a:cubicBezTo>
                    <a:pt x="130" y="88"/>
                    <a:pt x="165" y="56"/>
                    <a:pt x="179" y="21"/>
                  </a:cubicBezTo>
                  <a:cubicBezTo>
                    <a:pt x="168" y="21"/>
                    <a:pt x="156" y="18"/>
                    <a:pt x="145" y="16"/>
                  </a:cubicBez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3" name="Freeform 24">
              <a:extLst>
                <a:ext uri="{FF2B5EF4-FFF2-40B4-BE49-F238E27FC236}">
                  <a16:creationId xmlns:a16="http://schemas.microsoft.com/office/drawing/2014/main" id="{E9A37AEC-0927-49D3-9FDB-7AD7C88730A4}"/>
                </a:ext>
              </a:extLst>
            </p:cNvPr>
            <p:cNvSpPr>
              <a:spLocks/>
            </p:cNvSpPr>
            <p:nvPr/>
          </p:nvSpPr>
          <p:spPr bwMode="auto">
            <a:xfrm flipH="1">
              <a:off x="8925879" y="4037352"/>
              <a:ext cx="352780" cy="69890"/>
            </a:xfrm>
            <a:custGeom>
              <a:avLst/>
              <a:gdLst>
                <a:gd name="T0" fmla="*/ 59 w 212"/>
                <a:gd name="T1" fmla="*/ 10 h 42"/>
                <a:gd name="T2" fmla="*/ 132 w 212"/>
                <a:gd name="T3" fmla="*/ 25 h 42"/>
                <a:gd name="T4" fmla="*/ 146 w 212"/>
                <a:gd name="T5" fmla="*/ 0 h 42"/>
                <a:gd name="T6" fmla="*/ 212 w 212"/>
                <a:gd name="T7" fmla="*/ 12 h 42"/>
                <a:gd name="T8" fmla="*/ 208 w 212"/>
                <a:gd name="T9" fmla="*/ 26 h 42"/>
                <a:gd name="T10" fmla="*/ 184 w 212"/>
                <a:gd name="T11" fmla="*/ 42 h 42"/>
                <a:gd name="T12" fmla="*/ 70 w 212"/>
                <a:gd name="T13" fmla="*/ 42 h 42"/>
                <a:gd name="T14" fmla="*/ 5 w 212"/>
                <a:gd name="T15" fmla="*/ 30 h 42"/>
                <a:gd name="T16" fmla="*/ 0 w 212"/>
                <a:gd name="T17" fmla="*/ 15 h 42"/>
                <a:gd name="T18" fmla="*/ 58 w 212"/>
                <a:gd name="T19" fmla="*/ 3 h 42"/>
                <a:gd name="T20" fmla="*/ 59 w 212"/>
                <a:gd name="T2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42">
                  <a:moveTo>
                    <a:pt x="59" y="10"/>
                  </a:moveTo>
                  <a:lnTo>
                    <a:pt x="132" y="25"/>
                  </a:lnTo>
                  <a:lnTo>
                    <a:pt x="146" y="0"/>
                  </a:lnTo>
                  <a:lnTo>
                    <a:pt x="212" y="12"/>
                  </a:lnTo>
                  <a:lnTo>
                    <a:pt x="208" y="26"/>
                  </a:lnTo>
                  <a:lnTo>
                    <a:pt x="184" y="42"/>
                  </a:lnTo>
                  <a:lnTo>
                    <a:pt x="70" y="42"/>
                  </a:lnTo>
                  <a:lnTo>
                    <a:pt x="5" y="30"/>
                  </a:lnTo>
                  <a:lnTo>
                    <a:pt x="0" y="15"/>
                  </a:lnTo>
                  <a:lnTo>
                    <a:pt x="58" y="3"/>
                  </a:lnTo>
                  <a:lnTo>
                    <a:pt x="59" y="10"/>
                  </a:ln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4" name="Freeform 25">
              <a:extLst>
                <a:ext uri="{FF2B5EF4-FFF2-40B4-BE49-F238E27FC236}">
                  <a16:creationId xmlns:a16="http://schemas.microsoft.com/office/drawing/2014/main" id="{01D53B8C-C482-4FC0-AD26-2B939E44F9CD}"/>
                </a:ext>
              </a:extLst>
            </p:cNvPr>
            <p:cNvSpPr>
              <a:spLocks/>
            </p:cNvSpPr>
            <p:nvPr/>
          </p:nvSpPr>
          <p:spPr bwMode="auto">
            <a:xfrm flipH="1">
              <a:off x="8942520" y="3925860"/>
              <a:ext cx="324491" cy="199687"/>
            </a:xfrm>
            <a:custGeom>
              <a:avLst/>
              <a:gdLst>
                <a:gd name="T0" fmla="*/ 129 w 172"/>
                <a:gd name="T1" fmla="*/ 0 h 107"/>
                <a:gd name="T2" fmla="*/ 132 w 172"/>
                <a:gd name="T3" fmla="*/ 63 h 107"/>
                <a:gd name="T4" fmla="*/ 172 w 172"/>
                <a:gd name="T5" fmla="*/ 82 h 107"/>
                <a:gd name="T6" fmla="*/ 86 w 172"/>
                <a:gd name="T7" fmla="*/ 107 h 107"/>
                <a:gd name="T8" fmla="*/ 0 w 172"/>
                <a:gd name="T9" fmla="*/ 83 h 107"/>
                <a:gd name="T10" fmla="*/ 39 w 172"/>
                <a:gd name="T11" fmla="*/ 64 h 107"/>
                <a:gd name="T12" fmla="*/ 43 w 172"/>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72" h="107">
                  <a:moveTo>
                    <a:pt x="129" y="0"/>
                  </a:moveTo>
                  <a:cubicBezTo>
                    <a:pt x="132" y="63"/>
                    <a:pt x="132" y="63"/>
                    <a:pt x="132" y="63"/>
                  </a:cubicBezTo>
                  <a:cubicBezTo>
                    <a:pt x="172" y="82"/>
                    <a:pt x="172" y="82"/>
                    <a:pt x="172" y="82"/>
                  </a:cubicBezTo>
                  <a:cubicBezTo>
                    <a:pt x="161" y="88"/>
                    <a:pt x="111" y="107"/>
                    <a:pt x="86" y="107"/>
                  </a:cubicBezTo>
                  <a:cubicBezTo>
                    <a:pt x="61" y="107"/>
                    <a:pt x="11" y="89"/>
                    <a:pt x="0" y="83"/>
                  </a:cubicBezTo>
                  <a:cubicBezTo>
                    <a:pt x="39" y="64"/>
                    <a:pt x="39" y="64"/>
                    <a:pt x="39" y="64"/>
                  </a:cubicBezTo>
                  <a:cubicBezTo>
                    <a:pt x="43" y="0"/>
                    <a:pt x="43" y="0"/>
                    <a:pt x="43" y="0"/>
                  </a:cubicBezTo>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5" name="Freeform 26">
              <a:extLst>
                <a:ext uri="{FF2B5EF4-FFF2-40B4-BE49-F238E27FC236}">
                  <a16:creationId xmlns:a16="http://schemas.microsoft.com/office/drawing/2014/main" id="{2B8889A7-D3BE-4912-9105-BBF958973C07}"/>
                </a:ext>
              </a:extLst>
            </p:cNvPr>
            <p:cNvSpPr>
              <a:spLocks/>
            </p:cNvSpPr>
            <p:nvPr/>
          </p:nvSpPr>
          <p:spPr bwMode="auto">
            <a:xfrm flipH="1">
              <a:off x="8942520" y="3922532"/>
              <a:ext cx="332811" cy="199687"/>
            </a:xfrm>
            <a:custGeom>
              <a:avLst/>
              <a:gdLst>
                <a:gd name="T0" fmla="*/ 132 w 176"/>
                <a:gd name="T1" fmla="*/ 0 h 106"/>
                <a:gd name="T2" fmla="*/ 136 w 176"/>
                <a:gd name="T3" fmla="*/ 62 h 106"/>
                <a:gd name="T4" fmla="*/ 176 w 176"/>
                <a:gd name="T5" fmla="*/ 81 h 106"/>
                <a:gd name="T6" fmla="*/ 88 w 176"/>
                <a:gd name="T7" fmla="*/ 106 h 106"/>
                <a:gd name="T8" fmla="*/ 0 w 176"/>
                <a:gd name="T9" fmla="*/ 83 h 106"/>
                <a:gd name="T10" fmla="*/ 40 w 176"/>
                <a:gd name="T11" fmla="*/ 64 h 106"/>
                <a:gd name="T12" fmla="*/ 44 w 17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76" h="106">
                  <a:moveTo>
                    <a:pt x="132" y="0"/>
                  </a:moveTo>
                  <a:cubicBezTo>
                    <a:pt x="136" y="62"/>
                    <a:pt x="136" y="62"/>
                    <a:pt x="136" y="62"/>
                  </a:cubicBezTo>
                  <a:cubicBezTo>
                    <a:pt x="176" y="81"/>
                    <a:pt x="176" y="81"/>
                    <a:pt x="176" y="81"/>
                  </a:cubicBezTo>
                  <a:cubicBezTo>
                    <a:pt x="165" y="87"/>
                    <a:pt x="114" y="106"/>
                    <a:pt x="88" y="106"/>
                  </a:cubicBezTo>
                  <a:cubicBezTo>
                    <a:pt x="63" y="106"/>
                    <a:pt x="11" y="89"/>
                    <a:pt x="0" y="83"/>
                  </a:cubicBezTo>
                  <a:cubicBezTo>
                    <a:pt x="40" y="64"/>
                    <a:pt x="40" y="64"/>
                    <a:pt x="40" y="64"/>
                  </a:cubicBezTo>
                  <a:cubicBezTo>
                    <a:pt x="44" y="0"/>
                    <a:pt x="44" y="0"/>
                    <a:pt x="44" y="0"/>
                  </a:cubicBezTo>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6" name="Freeform 27">
              <a:extLst>
                <a:ext uri="{FF2B5EF4-FFF2-40B4-BE49-F238E27FC236}">
                  <a16:creationId xmlns:a16="http://schemas.microsoft.com/office/drawing/2014/main" id="{E6A78303-3622-46D4-AC7E-F60DE0ED33C5}"/>
                </a:ext>
              </a:extLst>
            </p:cNvPr>
            <p:cNvSpPr>
              <a:spLocks/>
            </p:cNvSpPr>
            <p:nvPr/>
          </p:nvSpPr>
          <p:spPr bwMode="auto">
            <a:xfrm flipH="1">
              <a:off x="8935863" y="3761118"/>
              <a:ext cx="61570" cy="139781"/>
            </a:xfrm>
            <a:custGeom>
              <a:avLst/>
              <a:gdLst>
                <a:gd name="T0" fmla="*/ 5 w 33"/>
                <a:gd name="T1" fmla="*/ 74 h 74"/>
                <a:gd name="T2" fmla="*/ 31 w 33"/>
                <a:gd name="T3" fmla="*/ 40 h 74"/>
                <a:gd name="T4" fmla="*/ 0 w 33"/>
                <a:gd name="T5" fmla="*/ 0 h 74"/>
              </a:gdLst>
              <a:ahLst/>
              <a:cxnLst>
                <a:cxn ang="0">
                  <a:pos x="T0" y="T1"/>
                </a:cxn>
                <a:cxn ang="0">
                  <a:pos x="T2" y="T3"/>
                </a:cxn>
                <a:cxn ang="0">
                  <a:pos x="T4" y="T5"/>
                </a:cxn>
              </a:cxnLst>
              <a:rect l="0" t="0" r="r" b="b"/>
              <a:pathLst>
                <a:path w="33" h="74">
                  <a:moveTo>
                    <a:pt x="5" y="74"/>
                  </a:moveTo>
                  <a:cubicBezTo>
                    <a:pt x="21" y="74"/>
                    <a:pt x="33" y="61"/>
                    <a:pt x="31" y="40"/>
                  </a:cubicBezTo>
                  <a:cubicBezTo>
                    <a:pt x="29" y="20"/>
                    <a:pt x="15" y="0"/>
                    <a:pt x="0" y="0"/>
                  </a:cubicBezTo>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7" name="Freeform 28">
              <a:extLst>
                <a:ext uri="{FF2B5EF4-FFF2-40B4-BE49-F238E27FC236}">
                  <a16:creationId xmlns:a16="http://schemas.microsoft.com/office/drawing/2014/main" id="{1E0ECF43-7E63-4D8E-BF1A-F3B5365F6B54}"/>
                </a:ext>
              </a:extLst>
            </p:cNvPr>
            <p:cNvSpPr>
              <a:spLocks/>
            </p:cNvSpPr>
            <p:nvPr/>
          </p:nvSpPr>
          <p:spPr bwMode="auto">
            <a:xfrm flipH="1">
              <a:off x="9218753" y="3761118"/>
              <a:ext cx="61570" cy="139781"/>
            </a:xfrm>
            <a:custGeom>
              <a:avLst/>
              <a:gdLst>
                <a:gd name="T0" fmla="*/ 28 w 33"/>
                <a:gd name="T1" fmla="*/ 74 h 74"/>
                <a:gd name="T2" fmla="*/ 2 w 33"/>
                <a:gd name="T3" fmla="*/ 40 h 74"/>
                <a:gd name="T4" fmla="*/ 33 w 33"/>
                <a:gd name="T5" fmla="*/ 0 h 74"/>
              </a:gdLst>
              <a:ahLst/>
              <a:cxnLst>
                <a:cxn ang="0">
                  <a:pos x="T0" y="T1"/>
                </a:cxn>
                <a:cxn ang="0">
                  <a:pos x="T2" y="T3"/>
                </a:cxn>
                <a:cxn ang="0">
                  <a:pos x="T4" y="T5"/>
                </a:cxn>
              </a:cxnLst>
              <a:rect l="0" t="0" r="r" b="b"/>
              <a:pathLst>
                <a:path w="33" h="74">
                  <a:moveTo>
                    <a:pt x="28" y="74"/>
                  </a:moveTo>
                  <a:cubicBezTo>
                    <a:pt x="12" y="74"/>
                    <a:pt x="0" y="61"/>
                    <a:pt x="2" y="40"/>
                  </a:cubicBezTo>
                  <a:cubicBezTo>
                    <a:pt x="4" y="20"/>
                    <a:pt x="18" y="0"/>
                    <a:pt x="33" y="0"/>
                  </a:cubicBezTo>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8" name="Freeform 29">
              <a:extLst>
                <a:ext uri="{FF2B5EF4-FFF2-40B4-BE49-F238E27FC236}">
                  <a16:creationId xmlns:a16="http://schemas.microsoft.com/office/drawing/2014/main" id="{441B6827-4E2F-4DE0-A566-79BF281D8EEC}"/>
                </a:ext>
              </a:extLst>
            </p:cNvPr>
            <p:cNvSpPr>
              <a:spLocks/>
            </p:cNvSpPr>
            <p:nvPr/>
          </p:nvSpPr>
          <p:spPr bwMode="auto">
            <a:xfrm flipH="1">
              <a:off x="8959160" y="3616345"/>
              <a:ext cx="296202" cy="399374"/>
            </a:xfrm>
            <a:custGeom>
              <a:avLst/>
              <a:gdLst>
                <a:gd name="T0" fmla="*/ 79 w 157"/>
                <a:gd name="T1" fmla="*/ 212 h 212"/>
                <a:gd name="T2" fmla="*/ 99 w 157"/>
                <a:gd name="T3" fmla="*/ 204 h 212"/>
                <a:gd name="T4" fmla="*/ 157 w 157"/>
                <a:gd name="T5" fmla="*/ 95 h 212"/>
                <a:gd name="T6" fmla="*/ 148 w 157"/>
                <a:gd name="T7" fmla="*/ 47 h 212"/>
                <a:gd name="T8" fmla="*/ 79 w 157"/>
                <a:gd name="T9" fmla="*/ 0 h 212"/>
                <a:gd name="T10" fmla="*/ 9 w 157"/>
                <a:gd name="T11" fmla="*/ 47 h 212"/>
                <a:gd name="T12" fmla="*/ 0 w 157"/>
                <a:gd name="T13" fmla="*/ 95 h 212"/>
                <a:gd name="T14" fmla="*/ 58 w 157"/>
                <a:gd name="T15" fmla="*/ 204 h 212"/>
                <a:gd name="T16" fmla="*/ 79 w 157"/>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212">
                  <a:moveTo>
                    <a:pt x="79" y="212"/>
                  </a:moveTo>
                  <a:cubicBezTo>
                    <a:pt x="94" y="212"/>
                    <a:pt x="98" y="207"/>
                    <a:pt x="99" y="204"/>
                  </a:cubicBezTo>
                  <a:cubicBezTo>
                    <a:pt x="144" y="188"/>
                    <a:pt x="152" y="134"/>
                    <a:pt x="157" y="95"/>
                  </a:cubicBezTo>
                  <a:cubicBezTo>
                    <a:pt x="148" y="47"/>
                    <a:pt x="148" y="47"/>
                    <a:pt x="148" y="47"/>
                  </a:cubicBezTo>
                  <a:cubicBezTo>
                    <a:pt x="143" y="22"/>
                    <a:pt x="103" y="0"/>
                    <a:pt x="79" y="0"/>
                  </a:cubicBezTo>
                  <a:cubicBezTo>
                    <a:pt x="54" y="0"/>
                    <a:pt x="14" y="22"/>
                    <a:pt x="9" y="47"/>
                  </a:cubicBezTo>
                  <a:cubicBezTo>
                    <a:pt x="0" y="95"/>
                    <a:pt x="0" y="95"/>
                    <a:pt x="0" y="95"/>
                  </a:cubicBezTo>
                  <a:cubicBezTo>
                    <a:pt x="5" y="134"/>
                    <a:pt x="13" y="188"/>
                    <a:pt x="58" y="204"/>
                  </a:cubicBezTo>
                  <a:cubicBezTo>
                    <a:pt x="59" y="207"/>
                    <a:pt x="63" y="212"/>
                    <a:pt x="79" y="212"/>
                  </a:cubicBez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9" name="Freeform 30">
              <a:extLst>
                <a:ext uri="{FF2B5EF4-FFF2-40B4-BE49-F238E27FC236}">
                  <a16:creationId xmlns:a16="http://schemas.microsoft.com/office/drawing/2014/main" id="{F6401111-911C-42E3-B2DD-E0A11DBBAC3C}"/>
                </a:ext>
              </a:extLst>
            </p:cNvPr>
            <p:cNvSpPr>
              <a:spLocks/>
            </p:cNvSpPr>
            <p:nvPr/>
          </p:nvSpPr>
          <p:spPr bwMode="auto">
            <a:xfrm flipH="1">
              <a:off x="9035707" y="3812704"/>
              <a:ext cx="21633" cy="21633"/>
            </a:xfrm>
            <a:custGeom>
              <a:avLst/>
              <a:gdLst>
                <a:gd name="T0" fmla="*/ 6 w 12"/>
                <a:gd name="T1" fmla="*/ 12 h 12"/>
                <a:gd name="T2" fmla="*/ 1 w 12"/>
                <a:gd name="T3" fmla="*/ 6 h 12"/>
                <a:gd name="T4" fmla="*/ 7 w 12"/>
                <a:gd name="T5" fmla="*/ 0 h 12"/>
                <a:gd name="T6" fmla="*/ 12 w 12"/>
                <a:gd name="T7" fmla="*/ 6 h 12"/>
                <a:gd name="T8" fmla="*/ 6 w 12"/>
                <a:gd name="T9" fmla="*/ 12 h 12"/>
              </a:gdLst>
              <a:ahLst/>
              <a:cxnLst>
                <a:cxn ang="0">
                  <a:pos x="T0" y="T1"/>
                </a:cxn>
                <a:cxn ang="0">
                  <a:pos x="T2" y="T3"/>
                </a:cxn>
                <a:cxn ang="0">
                  <a:pos x="T4" y="T5"/>
                </a:cxn>
                <a:cxn ang="0">
                  <a:pos x="T6" y="T7"/>
                </a:cxn>
                <a:cxn ang="0">
                  <a:pos x="T8" y="T9"/>
                </a:cxn>
              </a:cxnLst>
              <a:rect l="0" t="0" r="r" b="b"/>
              <a:pathLst>
                <a:path w="12" h="12">
                  <a:moveTo>
                    <a:pt x="6" y="12"/>
                  </a:moveTo>
                  <a:cubicBezTo>
                    <a:pt x="3" y="12"/>
                    <a:pt x="0" y="9"/>
                    <a:pt x="1" y="6"/>
                  </a:cubicBezTo>
                  <a:cubicBezTo>
                    <a:pt x="1" y="3"/>
                    <a:pt x="4" y="0"/>
                    <a:pt x="7" y="0"/>
                  </a:cubicBezTo>
                  <a:cubicBezTo>
                    <a:pt x="9" y="0"/>
                    <a:pt x="12" y="3"/>
                    <a:pt x="12" y="6"/>
                  </a:cubicBezTo>
                  <a:cubicBezTo>
                    <a:pt x="12" y="9"/>
                    <a:pt x="9" y="12"/>
                    <a:pt x="6" y="12"/>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0" name="Freeform 31">
              <a:extLst>
                <a:ext uri="{FF2B5EF4-FFF2-40B4-BE49-F238E27FC236}">
                  <a16:creationId xmlns:a16="http://schemas.microsoft.com/office/drawing/2014/main" id="{556AD343-B881-4B52-82D4-6F9A4F200CFE}"/>
                </a:ext>
              </a:extLst>
            </p:cNvPr>
            <p:cNvSpPr>
              <a:spLocks/>
            </p:cNvSpPr>
            <p:nvPr/>
          </p:nvSpPr>
          <p:spPr bwMode="auto">
            <a:xfrm flipH="1">
              <a:off x="9163839" y="3812704"/>
              <a:ext cx="19969" cy="21633"/>
            </a:xfrm>
            <a:custGeom>
              <a:avLst/>
              <a:gdLst>
                <a:gd name="T0" fmla="*/ 5 w 11"/>
                <a:gd name="T1" fmla="*/ 12 h 12"/>
                <a:gd name="T2" fmla="*/ 11 w 11"/>
                <a:gd name="T3" fmla="*/ 6 h 12"/>
                <a:gd name="T4" fmla="*/ 5 w 11"/>
                <a:gd name="T5" fmla="*/ 0 h 12"/>
                <a:gd name="T6" fmla="*/ 0 w 11"/>
                <a:gd name="T7" fmla="*/ 6 h 12"/>
                <a:gd name="T8" fmla="*/ 5 w 11"/>
                <a:gd name="T9" fmla="*/ 12 h 12"/>
              </a:gdLst>
              <a:ahLst/>
              <a:cxnLst>
                <a:cxn ang="0">
                  <a:pos x="T0" y="T1"/>
                </a:cxn>
                <a:cxn ang="0">
                  <a:pos x="T2" y="T3"/>
                </a:cxn>
                <a:cxn ang="0">
                  <a:pos x="T4" y="T5"/>
                </a:cxn>
                <a:cxn ang="0">
                  <a:pos x="T6" y="T7"/>
                </a:cxn>
                <a:cxn ang="0">
                  <a:pos x="T8" y="T9"/>
                </a:cxn>
              </a:cxnLst>
              <a:rect l="0" t="0" r="r" b="b"/>
              <a:pathLst>
                <a:path w="11" h="12">
                  <a:moveTo>
                    <a:pt x="5" y="12"/>
                  </a:moveTo>
                  <a:cubicBezTo>
                    <a:pt x="9" y="12"/>
                    <a:pt x="11" y="9"/>
                    <a:pt x="11" y="6"/>
                  </a:cubicBezTo>
                  <a:cubicBezTo>
                    <a:pt x="11" y="3"/>
                    <a:pt x="8" y="0"/>
                    <a:pt x="5" y="0"/>
                  </a:cubicBezTo>
                  <a:cubicBezTo>
                    <a:pt x="2" y="0"/>
                    <a:pt x="0" y="3"/>
                    <a:pt x="0" y="6"/>
                  </a:cubicBezTo>
                  <a:cubicBezTo>
                    <a:pt x="0" y="9"/>
                    <a:pt x="2" y="12"/>
                    <a:pt x="5" y="12"/>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1" name="Freeform 32">
              <a:extLst>
                <a:ext uri="{FF2B5EF4-FFF2-40B4-BE49-F238E27FC236}">
                  <a16:creationId xmlns:a16="http://schemas.microsoft.com/office/drawing/2014/main" id="{398DD386-8E49-4529-90CA-1826AEF37421}"/>
                </a:ext>
              </a:extLst>
            </p:cNvPr>
            <p:cNvSpPr>
              <a:spLocks/>
            </p:cNvSpPr>
            <p:nvPr/>
          </p:nvSpPr>
          <p:spPr bwMode="auto">
            <a:xfrm flipH="1">
              <a:off x="8920887" y="3581400"/>
              <a:ext cx="366093" cy="259593"/>
            </a:xfrm>
            <a:custGeom>
              <a:avLst/>
              <a:gdLst>
                <a:gd name="T0" fmla="*/ 194 w 194"/>
                <a:gd name="T1" fmla="*/ 107 h 138"/>
                <a:gd name="T2" fmla="*/ 164 w 194"/>
                <a:gd name="T3" fmla="*/ 27 h 138"/>
                <a:gd name="T4" fmla="*/ 149 w 194"/>
                <a:gd name="T5" fmla="*/ 21 h 138"/>
                <a:gd name="T6" fmla="*/ 92 w 194"/>
                <a:gd name="T7" fmla="*/ 0 h 138"/>
                <a:gd name="T8" fmla="*/ 0 w 194"/>
                <a:gd name="T9" fmla="*/ 96 h 138"/>
                <a:gd name="T10" fmla="*/ 25 w 194"/>
                <a:gd name="T11" fmla="*/ 94 h 138"/>
                <a:gd name="T12" fmla="*/ 93 w 194"/>
                <a:gd name="T13" fmla="*/ 31 h 138"/>
                <a:gd name="T14" fmla="*/ 112 w 194"/>
                <a:gd name="T15" fmla="*/ 28 h 138"/>
                <a:gd name="T16" fmla="*/ 115 w 194"/>
                <a:gd name="T17" fmla="*/ 28 h 138"/>
                <a:gd name="T18" fmla="*/ 182 w 194"/>
                <a:gd name="T19" fmla="*/ 134 h 138"/>
                <a:gd name="T20" fmla="*/ 192 w 194"/>
                <a:gd name="T21" fmla="*/ 123 h 138"/>
                <a:gd name="T22" fmla="*/ 194 w 194"/>
                <a:gd name="T2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38">
                  <a:moveTo>
                    <a:pt x="194" y="107"/>
                  </a:moveTo>
                  <a:cubicBezTo>
                    <a:pt x="193" y="71"/>
                    <a:pt x="183" y="40"/>
                    <a:pt x="164" y="27"/>
                  </a:cubicBezTo>
                  <a:cubicBezTo>
                    <a:pt x="159" y="23"/>
                    <a:pt x="154" y="21"/>
                    <a:pt x="149" y="21"/>
                  </a:cubicBezTo>
                  <a:cubicBezTo>
                    <a:pt x="149" y="21"/>
                    <a:pt x="141" y="0"/>
                    <a:pt x="92" y="0"/>
                  </a:cubicBezTo>
                  <a:cubicBezTo>
                    <a:pt x="48" y="0"/>
                    <a:pt x="0" y="20"/>
                    <a:pt x="0" y="96"/>
                  </a:cubicBezTo>
                  <a:cubicBezTo>
                    <a:pt x="0" y="113"/>
                    <a:pt x="26" y="138"/>
                    <a:pt x="25" y="94"/>
                  </a:cubicBezTo>
                  <a:cubicBezTo>
                    <a:pt x="30" y="44"/>
                    <a:pt x="36" y="24"/>
                    <a:pt x="93" y="31"/>
                  </a:cubicBezTo>
                  <a:cubicBezTo>
                    <a:pt x="98" y="31"/>
                    <a:pt x="105" y="29"/>
                    <a:pt x="112" y="28"/>
                  </a:cubicBezTo>
                  <a:cubicBezTo>
                    <a:pt x="113" y="28"/>
                    <a:pt x="114" y="28"/>
                    <a:pt x="115" y="28"/>
                  </a:cubicBezTo>
                  <a:cubicBezTo>
                    <a:pt x="170" y="35"/>
                    <a:pt x="149" y="118"/>
                    <a:pt x="182" y="134"/>
                  </a:cubicBezTo>
                  <a:cubicBezTo>
                    <a:pt x="182" y="134"/>
                    <a:pt x="189" y="137"/>
                    <a:pt x="192" y="123"/>
                  </a:cubicBezTo>
                  <a:cubicBezTo>
                    <a:pt x="193" y="117"/>
                    <a:pt x="194" y="107"/>
                    <a:pt x="194" y="107"/>
                  </a:cubicBezTo>
                  <a:close/>
                </a:path>
              </a:pathLst>
            </a:custGeom>
            <a:solidFill>
              <a:srgbClr val="573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12" name="Freeform 33">
              <a:extLst>
                <a:ext uri="{FF2B5EF4-FFF2-40B4-BE49-F238E27FC236}">
                  <a16:creationId xmlns:a16="http://schemas.microsoft.com/office/drawing/2014/main" id="{2CC23D89-E635-4F25-ABAF-55EECD2C16C9}"/>
                </a:ext>
              </a:extLst>
            </p:cNvPr>
            <p:cNvSpPr>
              <a:spLocks/>
            </p:cNvSpPr>
            <p:nvPr/>
          </p:nvSpPr>
          <p:spPr bwMode="auto">
            <a:xfrm flipH="1">
              <a:off x="9022394" y="3970789"/>
              <a:ext cx="173062" cy="53250"/>
            </a:xfrm>
            <a:custGeom>
              <a:avLst/>
              <a:gdLst>
                <a:gd name="T0" fmla="*/ 92 w 92"/>
                <a:gd name="T1" fmla="*/ 1 h 29"/>
                <a:gd name="T2" fmla="*/ 67 w 92"/>
                <a:gd name="T3" fmla="*/ 16 h 29"/>
                <a:gd name="T4" fmla="*/ 47 w 92"/>
                <a:gd name="T5" fmla="*/ 24 h 29"/>
                <a:gd name="T6" fmla="*/ 26 w 92"/>
                <a:gd name="T7" fmla="*/ 16 h 29"/>
                <a:gd name="T8" fmla="*/ 1 w 92"/>
                <a:gd name="T9" fmla="*/ 0 h 29"/>
                <a:gd name="T10" fmla="*/ 0 w 92"/>
                <a:gd name="T11" fmla="*/ 5 h 29"/>
                <a:gd name="T12" fmla="*/ 26 w 92"/>
                <a:gd name="T13" fmla="*/ 22 h 29"/>
                <a:gd name="T14" fmla="*/ 47 w 92"/>
                <a:gd name="T15" fmla="*/ 29 h 29"/>
                <a:gd name="T16" fmla="*/ 67 w 92"/>
                <a:gd name="T17" fmla="*/ 22 h 29"/>
                <a:gd name="T18" fmla="*/ 92 w 92"/>
                <a:gd name="T19" fmla="*/ 6 h 29"/>
                <a:gd name="T20" fmla="*/ 92 w 92"/>
                <a:gd name="T21"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9">
                  <a:moveTo>
                    <a:pt x="92" y="1"/>
                  </a:moveTo>
                  <a:cubicBezTo>
                    <a:pt x="81" y="10"/>
                    <a:pt x="75" y="14"/>
                    <a:pt x="67" y="16"/>
                  </a:cubicBezTo>
                  <a:cubicBezTo>
                    <a:pt x="66" y="19"/>
                    <a:pt x="62" y="24"/>
                    <a:pt x="47" y="24"/>
                  </a:cubicBezTo>
                  <a:cubicBezTo>
                    <a:pt x="31" y="24"/>
                    <a:pt x="27" y="19"/>
                    <a:pt x="26" y="16"/>
                  </a:cubicBezTo>
                  <a:cubicBezTo>
                    <a:pt x="18" y="14"/>
                    <a:pt x="12" y="10"/>
                    <a:pt x="1" y="0"/>
                  </a:cubicBezTo>
                  <a:cubicBezTo>
                    <a:pt x="0" y="5"/>
                    <a:pt x="0" y="5"/>
                    <a:pt x="0" y="5"/>
                  </a:cubicBezTo>
                  <a:cubicBezTo>
                    <a:pt x="12" y="15"/>
                    <a:pt x="18" y="19"/>
                    <a:pt x="26" y="22"/>
                  </a:cubicBezTo>
                  <a:cubicBezTo>
                    <a:pt x="27" y="25"/>
                    <a:pt x="31" y="29"/>
                    <a:pt x="47" y="29"/>
                  </a:cubicBezTo>
                  <a:cubicBezTo>
                    <a:pt x="62" y="29"/>
                    <a:pt x="66" y="25"/>
                    <a:pt x="67" y="22"/>
                  </a:cubicBezTo>
                  <a:cubicBezTo>
                    <a:pt x="75" y="19"/>
                    <a:pt x="81" y="15"/>
                    <a:pt x="92" y="6"/>
                  </a:cubicBezTo>
                  <a:lnTo>
                    <a:pt x="92" y="1"/>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3" name="Freeform 34">
              <a:extLst>
                <a:ext uri="{FF2B5EF4-FFF2-40B4-BE49-F238E27FC236}">
                  <a16:creationId xmlns:a16="http://schemas.microsoft.com/office/drawing/2014/main" id="{98C2E891-E2FF-4297-B15E-DF88BFEE6CAE}"/>
                </a:ext>
              </a:extLst>
            </p:cNvPr>
            <p:cNvSpPr>
              <a:spLocks/>
            </p:cNvSpPr>
            <p:nvPr/>
          </p:nvSpPr>
          <p:spPr bwMode="auto">
            <a:xfrm flipH="1">
              <a:off x="9055676" y="3932516"/>
              <a:ext cx="103172" cy="18305"/>
            </a:xfrm>
            <a:custGeom>
              <a:avLst/>
              <a:gdLst>
                <a:gd name="T0" fmla="*/ 28 w 55"/>
                <a:gd name="T1" fmla="*/ 10 h 10"/>
                <a:gd name="T2" fmla="*/ 3 w 55"/>
                <a:gd name="T3" fmla="*/ 7 h 10"/>
                <a:gd name="T4" fmla="*/ 0 w 55"/>
                <a:gd name="T5" fmla="*/ 3 h 10"/>
                <a:gd name="T6" fmla="*/ 4 w 55"/>
                <a:gd name="T7" fmla="*/ 0 h 10"/>
                <a:gd name="T8" fmla="*/ 51 w 55"/>
                <a:gd name="T9" fmla="*/ 0 h 10"/>
                <a:gd name="T10" fmla="*/ 55 w 55"/>
                <a:gd name="T11" fmla="*/ 3 h 10"/>
                <a:gd name="T12" fmla="*/ 52 w 55"/>
                <a:gd name="T13" fmla="*/ 7 h 10"/>
                <a:gd name="T14" fmla="*/ 28 w 5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0">
                  <a:moveTo>
                    <a:pt x="28" y="10"/>
                  </a:moveTo>
                  <a:cubicBezTo>
                    <a:pt x="20" y="10"/>
                    <a:pt x="12" y="9"/>
                    <a:pt x="3" y="7"/>
                  </a:cubicBezTo>
                  <a:cubicBezTo>
                    <a:pt x="1" y="6"/>
                    <a:pt x="0" y="5"/>
                    <a:pt x="0" y="3"/>
                  </a:cubicBezTo>
                  <a:cubicBezTo>
                    <a:pt x="1" y="1"/>
                    <a:pt x="3" y="0"/>
                    <a:pt x="4" y="0"/>
                  </a:cubicBezTo>
                  <a:cubicBezTo>
                    <a:pt x="22" y="4"/>
                    <a:pt x="33" y="4"/>
                    <a:pt x="51" y="0"/>
                  </a:cubicBezTo>
                  <a:cubicBezTo>
                    <a:pt x="53" y="0"/>
                    <a:pt x="55" y="1"/>
                    <a:pt x="55" y="3"/>
                  </a:cubicBezTo>
                  <a:cubicBezTo>
                    <a:pt x="55" y="5"/>
                    <a:pt x="54" y="6"/>
                    <a:pt x="52" y="7"/>
                  </a:cubicBezTo>
                  <a:cubicBezTo>
                    <a:pt x="43" y="9"/>
                    <a:pt x="35" y="10"/>
                    <a:pt x="28" y="10"/>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4" name="Freeform 35">
              <a:extLst>
                <a:ext uri="{FF2B5EF4-FFF2-40B4-BE49-F238E27FC236}">
                  <a16:creationId xmlns:a16="http://schemas.microsoft.com/office/drawing/2014/main" id="{4A65B83F-8011-474F-82D4-638644477A2B}"/>
                </a:ext>
              </a:extLst>
            </p:cNvPr>
            <p:cNvSpPr>
              <a:spLocks/>
            </p:cNvSpPr>
            <p:nvPr/>
          </p:nvSpPr>
          <p:spPr bwMode="auto">
            <a:xfrm flipH="1">
              <a:off x="9107261" y="3801056"/>
              <a:ext cx="33281" cy="83203"/>
            </a:xfrm>
            <a:custGeom>
              <a:avLst/>
              <a:gdLst>
                <a:gd name="T0" fmla="*/ 18 w 18"/>
                <a:gd name="T1" fmla="*/ 0 h 44"/>
                <a:gd name="T2" fmla="*/ 18 w 18"/>
                <a:gd name="T3" fmla="*/ 44 h 44"/>
                <a:gd name="T4" fmla="*/ 0 w 18"/>
                <a:gd name="T5" fmla="*/ 44 h 44"/>
                <a:gd name="T6" fmla="*/ 3 w 18"/>
                <a:gd name="T7" fmla="*/ 40 h 44"/>
                <a:gd name="T8" fmla="*/ 9 w 18"/>
                <a:gd name="T9" fmla="*/ 26 h 44"/>
                <a:gd name="T10" fmla="*/ 10 w 18"/>
                <a:gd name="T11" fmla="*/ 7 h 44"/>
                <a:gd name="T12" fmla="*/ 18 w 1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8" h="44">
                  <a:moveTo>
                    <a:pt x="18" y="0"/>
                  </a:moveTo>
                  <a:cubicBezTo>
                    <a:pt x="18" y="44"/>
                    <a:pt x="18" y="44"/>
                    <a:pt x="18" y="44"/>
                  </a:cubicBezTo>
                  <a:cubicBezTo>
                    <a:pt x="0" y="44"/>
                    <a:pt x="0" y="44"/>
                    <a:pt x="0" y="44"/>
                  </a:cubicBezTo>
                  <a:cubicBezTo>
                    <a:pt x="0" y="42"/>
                    <a:pt x="1" y="41"/>
                    <a:pt x="3" y="40"/>
                  </a:cubicBezTo>
                  <a:cubicBezTo>
                    <a:pt x="6" y="37"/>
                    <a:pt x="8" y="32"/>
                    <a:pt x="9" y="26"/>
                  </a:cubicBezTo>
                  <a:cubicBezTo>
                    <a:pt x="10" y="7"/>
                    <a:pt x="10" y="7"/>
                    <a:pt x="10" y="7"/>
                  </a:cubicBezTo>
                  <a:cubicBezTo>
                    <a:pt x="10" y="1"/>
                    <a:pt x="16" y="0"/>
                    <a:pt x="18" y="0"/>
                  </a:cubicBezTo>
                  <a:close/>
                </a:path>
              </a:pathLst>
            </a:custGeom>
            <a:solidFill>
              <a:srgbClr val="D9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5" name="Freeform 36">
              <a:extLst>
                <a:ext uri="{FF2B5EF4-FFF2-40B4-BE49-F238E27FC236}">
                  <a16:creationId xmlns:a16="http://schemas.microsoft.com/office/drawing/2014/main" id="{61E6DF69-3A2E-4B60-B209-4526C58A0A3D}"/>
                </a:ext>
              </a:extLst>
            </p:cNvPr>
            <p:cNvSpPr>
              <a:spLocks/>
            </p:cNvSpPr>
            <p:nvPr/>
          </p:nvSpPr>
          <p:spPr bwMode="auto">
            <a:xfrm flipH="1">
              <a:off x="9073980" y="3884258"/>
              <a:ext cx="66562" cy="21633"/>
            </a:xfrm>
            <a:custGeom>
              <a:avLst/>
              <a:gdLst>
                <a:gd name="T0" fmla="*/ 35 w 35"/>
                <a:gd name="T1" fmla="*/ 0 h 12"/>
                <a:gd name="T2" fmla="*/ 29 w 35"/>
                <a:gd name="T3" fmla="*/ 6 h 12"/>
                <a:gd name="T4" fmla="*/ 25 w 35"/>
                <a:gd name="T5" fmla="*/ 9 h 12"/>
                <a:gd name="T6" fmla="*/ 18 w 35"/>
                <a:gd name="T7" fmla="*/ 12 h 12"/>
                <a:gd name="T8" fmla="*/ 10 w 35"/>
                <a:gd name="T9" fmla="*/ 9 h 12"/>
                <a:gd name="T10" fmla="*/ 7 w 35"/>
                <a:gd name="T11" fmla="*/ 6 h 12"/>
                <a:gd name="T12" fmla="*/ 0 w 35"/>
                <a:gd name="T13" fmla="*/ 0 h 12"/>
                <a:gd name="T14" fmla="*/ 0 w 35"/>
                <a:gd name="T15" fmla="*/ 0 h 12"/>
                <a:gd name="T16" fmla="*/ 35 w 35"/>
                <a:gd name="T17" fmla="*/ 0 h 12"/>
                <a:gd name="T18" fmla="*/ 35 w 35"/>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2">
                  <a:moveTo>
                    <a:pt x="35" y="0"/>
                  </a:moveTo>
                  <a:cubicBezTo>
                    <a:pt x="35" y="3"/>
                    <a:pt x="33" y="6"/>
                    <a:pt x="29" y="6"/>
                  </a:cubicBezTo>
                  <a:cubicBezTo>
                    <a:pt x="28" y="6"/>
                    <a:pt x="27" y="7"/>
                    <a:pt x="25" y="9"/>
                  </a:cubicBezTo>
                  <a:cubicBezTo>
                    <a:pt x="23" y="11"/>
                    <a:pt x="20" y="12"/>
                    <a:pt x="18" y="12"/>
                  </a:cubicBezTo>
                  <a:cubicBezTo>
                    <a:pt x="15" y="12"/>
                    <a:pt x="12" y="11"/>
                    <a:pt x="10" y="9"/>
                  </a:cubicBezTo>
                  <a:cubicBezTo>
                    <a:pt x="8" y="7"/>
                    <a:pt x="7" y="6"/>
                    <a:pt x="7" y="6"/>
                  </a:cubicBezTo>
                  <a:cubicBezTo>
                    <a:pt x="3" y="6"/>
                    <a:pt x="0" y="3"/>
                    <a:pt x="0" y="0"/>
                  </a:cubicBezTo>
                  <a:cubicBezTo>
                    <a:pt x="0" y="0"/>
                    <a:pt x="0" y="0"/>
                    <a:pt x="0" y="0"/>
                  </a:cubicBezTo>
                  <a:cubicBezTo>
                    <a:pt x="35" y="0"/>
                    <a:pt x="35" y="0"/>
                    <a:pt x="35" y="0"/>
                  </a:cubicBezTo>
                  <a:cubicBezTo>
                    <a:pt x="35" y="0"/>
                    <a:pt x="35" y="0"/>
                    <a:pt x="35" y="0"/>
                  </a:cubicBez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6" name="Freeform 38">
              <a:extLst>
                <a:ext uri="{FF2B5EF4-FFF2-40B4-BE49-F238E27FC236}">
                  <a16:creationId xmlns:a16="http://schemas.microsoft.com/office/drawing/2014/main" id="{FC997D3C-D8DD-48AA-97D6-5F499701AE4D}"/>
                </a:ext>
              </a:extLst>
            </p:cNvPr>
            <p:cNvSpPr>
              <a:spLocks/>
            </p:cNvSpPr>
            <p:nvPr/>
          </p:nvSpPr>
          <p:spPr bwMode="auto">
            <a:xfrm flipH="1">
              <a:off x="9010746" y="3786079"/>
              <a:ext cx="68226" cy="14977"/>
            </a:xfrm>
            <a:custGeom>
              <a:avLst/>
              <a:gdLst>
                <a:gd name="T0" fmla="*/ 36 w 36"/>
                <a:gd name="T1" fmla="*/ 8 h 8"/>
                <a:gd name="T2" fmla="*/ 31 w 36"/>
                <a:gd name="T3" fmla="*/ 5 h 8"/>
                <a:gd name="T4" fmla="*/ 25 w 36"/>
                <a:gd name="T5" fmla="*/ 3 h 8"/>
                <a:gd name="T6" fmla="*/ 22 w 36"/>
                <a:gd name="T7" fmla="*/ 3 h 8"/>
                <a:gd name="T8" fmla="*/ 19 w 36"/>
                <a:gd name="T9" fmla="*/ 2 h 8"/>
                <a:gd name="T10" fmla="*/ 12 w 36"/>
                <a:gd name="T11" fmla="*/ 3 h 8"/>
                <a:gd name="T12" fmla="*/ 9 w 36"/>
                <a:gd name="T13" fmla="*/ 4 h 8"/>
                <a:gd name="T14" fmla="*/ 6 w 36"/>
                <a:gd name="T15" fmla="*/ 5 h 8"/>
                <a:gd name="T16" fmla="*/ 2 w 36"/>
                <a:gd name="T17" fmla="*/ 6 h 8"/>
                <a:gd name="T18" fmla="*/ 0 w 36"/>
                <a:gd name="T19" fmla="*/ 7 h 8"/>
                <a:gd name="T20" fmla="*/ 2 w 36"/>
                <a:gd name="T21" fmla="*/ 6 h 8"/>
                <a:gd name="T22" fmla="*/ 5 w 36"/>
                <a:gd name="T23" fmla="*/ 3 h 8"/>
                <a:gd name="T24" fmla="*/ 8 w 36"/>
                <a:gd name="T25" fmla="*/ 2 h 8"/>
                <a:gd name="T26" fmla="*/ 11 w 36"/>
                <a:gd name="T27" fmla="*/ 1 h 8"/>
                <a:gd name="T28" fmla="*/ 19 w 36"/>
                <a:gd name="T29" fmla="*/ 0 h 8"/>
                <a:gd name="T30" fmla="*/ 22 w 36"/>
                <a:gd name="T31" fmla="*/ 0 h 8"/>
                <a:gd name="T32" fmla="*/ 26 w 36"/>
                <a:gd name="T33" fmla="*/ 1 h 8"/>
                <a:gd name="T34" fmla="*/ 32 w 36"/>
                <a:gd name="T35" fmla="*/ 4 h 8"/>
                <a:gd name="T36" fmla="*/ 36 w 36"/>
                <a:gd name="T3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8">
                  <a:moveTo>
                    <a:pt x="36" y="8"/>
                  </a:moveTo>
                  <a:cubicBezTo>
                    <a:pt x="36" y="8"/>
                    <a:pt x="34" y="7"/>
                    <a:pt x="31" y="5"/>
                  </a:cubicBezTo>
                  <a:cubicBezTo>
                    <a:pt x="29" y="5"/>
                    <a:pt x="28" y="4"/>
                    <a:pt x="25" y="3"/>
                  </a:cubicBezTo>
                  <a:cubicBezTo>
                    <a:pt x="24" y="3"/>
                    <a:pt x="23" y="3"/>
                    <a:pt x="22" y="3"/>
                  </a:cubicBezTo>
                  <a:cubicBezTo>
                    <a:pt x="21" y="3"/>
                    <a:pt x="20" y="3"/>
                    <a:pt x="19" y="2"/>
                  </a:cubicBezTo>
                  <a:cubicBezTo>
                    <a:pt x="16" y="3"/>
                    <a:pt x="14" y="3"/>
                    <a:pt x="12" y="3"/>
                  </a:cubicBezTo>
                  <a:cubicBezTo>
                    <a:pt x="11" y="3"/>
                    <a:pt x="10" y="4"/>
                    <a:pt x="9" y="4"/>
                  </a:cubicBezTo>
                  <a:cubicBezTo>
                    <a:pt x="8" y="4"/>
                    <a:pt x="7" y="5"/>
                    <a:pt x="6" y="5"/>
                  </a:cubicBezTo>
                  <a:cubicBezTo>
                    <a:pt x="4" y="5"/>
                    <a:pt x="3" y="6"/>
                    <a:pt x="2" y="6"/>
                  </a:cubicBezTo>
                  <a:cubicBezTo>
                    <a:pt x="1" y="7"/>
                    <a:pt x="0" y="7"/>
                    <a:pt x="0" y="7"/>
                  </a:cubicBezTo>
                  <a:cubicBezTo>
                    <a:pt x="0" y="7"/>
                    <a:pt x="1" y="6"/>
                    <a:pt x="2" y="6"/>
                  </a:cubicBezTo>
                  <a:cubicBezTo>
                    <a:pt x="2" y="5"/>
                    <a:pt x="4" y="4"/>
                    <a:pt x="5" y="3"/>
                  </a:cubicBezTo>
                  <a:cubicBezTo>
                    <a:pt x="6" y="3"/>
                    <a:pt x="7" y="2"/>
                    <a:pt x="8" y="2"/>
                  </a:cubicBezTo>
                  <a:cubicBezTo>
                    <a:pt x="9" y="2"/>
                    <a:pt x="10" y="1"/>
                    <a:pt x="11" y="1"/>
                  </a:cubicBezTo>
                  <a:cubicBezTo>
                    <a:pt x="14" y="0"/>
                    <a:pt x="16" y="0"/>
                    <a:pt x="19" y="0"/>
                  </a:cubicBezTo>
                  <a:cubicBezTo>
                    <a:pt x="20" y="0"/>
                    <a:pt x="21" y="0"/>
                    <a:pt x="22" y="0"/>
                  </a:cubicBezTo>
                  <a:cubicBezTo>
                    <a:pt x="24" y="0"/>
                    <a:pt x="25" y="1"/>
                    <a:pt x="26" y="1"/>
                  </a:cubicBezTo>
                  <a:cubicBezTo>
                    <a:pt x="28" y="2"/>
                    <a:pt x="30" y="3"/>
                    <a:pt x="32" y="4"/>
                  </a:cubicBezTo>
                  <a:cubicBezTo>
                    <a:pt x="35" y="6"/>
                    <a:pt x="36" y="8"/>
                    <a:pt x="36" y="8"/>
                  </a:cubicBezTo>
                  <a:close/>
                </a:path>
              </a:pathLst>
            </a:custGeom>
            <a:solidFill>
              <a:srgbClr val="8D6A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7" name="Freeform 39">
              <a:extLst>
                <a:ext uri="{FF2B5EF4-FFF2-40B4-BE49-F238E27FC236}">
                  <a16:creationId xmlns:a16="http://schemas.microsoft.com/office/drawing/2014/main" id="{8C1513FC-4DA9-414E-B3A6-61FBB85E23DF}"/>
                </a:ext>
              </a:extLst>
            </p:cNvPr>
            <p:cNvSpPr>
              <a:spLocks/>
            </p:cNvSpPr>
            <p:nvPr/>
          </p:nvSpPr>
          <p:spPr bwMode="auto">
            <a:xfrm flipH="1">
              <a:off x="9138878" y="3787743"/>
              <a:ext cx="66562" cy="18305"/>
            </a:xfrm>
            <a:custGeom>
              <a:avLst/>
              <a:gdLst>
                <a:gd name="T0" fmla="*/ 0 w 35"/>
                <a:gd name="T1" fmla="*/ 10 h 10"/>
                <a:gd name="T2" fmla="*/ 4 w 35"/>
                <a:gd name="T3" fmla="*/ 5 h 10"/>
                <a:gd name="T4" fmla="*/ 9 w 35"/>
                <a:gd name="T5" fmla="*/ 2 h 10"/>
                <a:gd name="T6" fmla="*/ 13 w 35"/>
                <a:gd name="T7" fmla="*/ 0 h 10"/>
                <a:gd name="T8" fmla="*/ 16 w 35"/>
                <a:gd name="T9" fmla="*/ 0 h 10"/>
                <a:gd name="T10" fmla="*/ 24 w 35"/>
                <a:gd name="T11" fmla="*/ 0 h 10"/>
                <a:gd name="T12" fmla="*/ 27 w 35"/>
                <a:gd name="T13" fmla="*/ 1 h 10"/>
                <a:gd name="T14" fmla="*/ 30 w 35"/>
                <a:gd name="T15" fmla="*/ 2 h 10"/>
                <a:gd name="T16" fmla="*/ 34 w 35"/>
                <a:gd name="T17" fmla="*/ 4 h 10"/>
                <a:gd name="T18" fmla="*/ 35 w 35"/>
                <a:gd name="T19" fmla="*/ 5 h 10"/>
                <a:gd name="T20" fmla="*/ 34 w 35"/>
                <a:gd name="T21" fmla="*/ 4 h 10"/>
                <a:gd name="T22" fmla="*/ 29 w 35"/>
                <a:gd name="T23" fmla="*/ 3 h 10"/>
                <a:gd name="T24" fmla="*/ 27 w 35"/>
                <a:gd name="T25" fmla="*/ 3 h 10"/>
                <a:gd name="T26" fmla="*/ 23 w 35"/>
                <a:gd name="T27" fmla="*/ 2 h 10"/>
                <a:gd name="T28" fmla="*/ 17 w 35"/>
                <a:gd name="T29" fmla="*/ 2 h 10"/>
                <a:gd name="T30" fmla="*/ 13 w 35"/>
                <a:gd name="T31" fmla="*/ 3 h 10"/>
                <a:gd name="T32" fmla="*/ 10 w 35"/>
                <a:gd name="T33" fmla="*/ 4 h 10"/>
                <a:gd name="T34" fmla="*/ 4 w 35"/>
                <a:gd name="T35" fmla="*/ 6 h 10"/>
                <a:gd name="T36" fmla="*/ 0 w 35"/>
                <a:gd name="T3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10">
                  <a:moveTo>
                    <a:pt x="0" y="10"/>
                  </a:moveTo>
                  <a:cubicBezTo>
                    <a:pt x="0" y="10"/>
                    <a:pt x="1" y="8"/>
                    <a:pt x="4" y="5"/>
                  </a:cubicBezTo>
                  <a:cubicBezTo>
                    <a:pt x="5" y="4"/>
                    <a:pt x="7" y="3"/>
                    <a:pt x="9" y="2"/>
                  </a:cubicBezTo>
                  <a:cubicBezTo>
                    <a:pt x="10" y="1"/>
                    <a:pt x="11" y="1"/>
                    <a:pt x="13" y="0"/>
                  </a:cubicBezTo>
                  <a:cubicBezTo>
                    <a:pt x="14" y="0"/>
                    <a:pt x="15" y="0"/>
                    <a:pt x="16" y="0"/>
                  </a:cubicBezTo>
                  <a:cubicBezTo>
                    <a:pt x="19" y="0"/>
                    <a:pt x="21" y="0"/>
                    <a:pt x="24" y="0"/>
                  </a:cubicBezTo>
                  <a:cubicBezTo>
                    <a:pt x="25" y="0"/>
                    <a:pt x="26" y="1"/>
                    <a:pt x="27" y="1"/>
                  </a:cubicBezTo>
                  <a:cubicBezTo>
                    <a:pt x="28" y="1"/>
                    <a:pt x="29" y="1"/>
                    <a:pt x="30" y="2"/>
                  </a:cubicBezTo>
                  <a:cubicBezTo>
                    <a:pt x="32" y="2"/>
                    <a:pt x="33" y="3"/>
                    <a:pt x="34" y="4"/>
                  </a:cubicBezTo>
                  <a:cubicBezTo>
                    <a:pt x="35" y="4"/>
                    <a:pt x="35" y="5"/>
                    <a:pt x="35" y="5"/>
                  </a:cubicBezTo>
                  <a:cubicBezTo>
                    <a:pt x="35" y="5"/>
                    <a:pt x="35" y="5"/>
                    <a:pt x="34" y="4"/>
                  </a:cubicBezTo>
                  <a:cubicBezTo>
                    <a:pt x="33" y="4"/>
                    <a:pt x="31" y="4"/>
                    <a:pt x="29" y="3"/>
                  </a:cubicBezTo>
                  <a:cubicBezTo>
                    <a:pt x="29" y="3"/>
                    <a:pt x="28" y="3"/>
                    <a:pt x="27" y="3"/>
                  </a:cubicBezTo>
                  <a:cubicBezTo>
                    <a:pt x="26" y="3"/>
                    <a:pt x="24" y="2"/>
                    <a:pt x="23" y="2"/>
                  </a:cubicBezTo>
                  <a:cubicBezTo>
                    <a:pt x="21" y="2"/>
                    <a:pt x="19" y="2"/>
                    <a:pt x="17" y="2"/>
                  </a:cubicBezTo>
                  <a:cubicBezTo>
                    <a:pt x="15" y="2"/>
                    <a:pt x="14" y="3"/>
                    <a:pt x="13" y="3"/>
                  </a:cubicBezTo>
                  <a:cubicBezTo>
                    <a:pt x="12" y="3"/>
                    <a:pt x="11" y="3"/>
                    <a:pt x="10" y="4"/>
                  </a:cubicBezTo>
                  <a:cubicBezTo>
                    <a:pt x="8" y="4"/>
                    <a:pt x="6" y="5"/>
                    <a:pt x="4" y="6"/>
                  </a:cubicBezTo>
                  <a:cubicBezTo>
                    <a:pt x="1" y="8"/>
                    <a:pt x="0" y="10"/>
                    <a:pt x="0" y="10"/>
                  </a:cubicBezTo>
                  <a:close/>
                </a:path>
              </a:pathLst>
            </a:custGeom>
            <a:solidFill>
              <a:srgbClr val="8D6A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8" name="Freeform 40">
              <a:extLst>
                <a:ext uri="{FF2B5EF4-FFF2-40B4-BE49-F238E27FC236}">
                  <a16:creationId xmlns:a16="http://schemas.microsoft.com/office/drawing/2014/main" id="{9359641C-71B5-4770-8FC9-123AC3373E15}"/>
                </a:ext>
              </a:extLst>
            </p:cNvPr>
            <p:cNvSpPr>
              <a:spLocks/>
            </p:cNvSpPr>
            <p:nvPr/>
          </p:nvSpPr>
          <p:spPr bwMode="auto">
            <a:xfrm flipH="1">
              <a:off x="8962488" y="3632986"/>
              <a:ext cx="281226" cy="131460"/>
            </a:xfrm>
            <a:custGeom>
              <a:avLst/>
              <a:gdLst>
                <a:gd name="T0" fmla="*/ 118 w 149"/>
                <a:gd name="T1" fmla="*/ 0 h 70"/>
                <a:gd name="T2" fmla="*/ 32 w 149"/>
                <a:gd name="T3" fmla="*/ 0 h 70"/>
                <a:gd name="T4" fmla="*/ 0 w 149"/>
                <a:gd name="T5" fmla="*/ 32 h 70"/>
                <a:gd name="T6" fmla="*/ 0 w 149"/>
                <a:gd name="T7" fmla="*/ 70 h 70"/>
                <a:gd name="T8" fmla="*/ 149 w 149"/>
                <a:gd name="T9" fmla="*/ 70 h 70"/>
                <a:gd name="T10" fmla="*/ 149 w 149"/>
                <a:gd name="T11" fmla="*/ 31 h 70"/>
                <a:gd name="T12" fmla="*/ 118 w 149"/>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49" h="70">
                  <a:moveTo>
                    <a:pt x="118" y="0"/>
                  </a:moveTo>
                  <a:cubicBezTo>
                    <a:pt x="32" y="0"/>
                    <a:pt x="32" y="0"/>
                    <a:pt x="32" y="0"/>
                  </a:cubicBezTo>
                  <a:cubicBezTo>
                    <a:pt x="14" y="0"/>
                    <a:pt x="0" y="14"/>
                    <a:pt x="0" y="32"/>
                  </a:cubicBezTo>
                  <a:cubicBezTo>
                    <a:pt x="0" y="70"/>
                    <a:pt x="0" y="70"/>
                    <a:pt x="0" y="70"/>
                  </a:cubicBezTo>
                  <a:cubicBezTo>
                    <a:pt x="149" y="70"/>
                    <a:pt x="149" y="70"/>
                    <a:pt x="149" y="70"/>
                  </a:cubicBezTo>
                  <a:cubicBezTo>
                    <a:pt x="149" y="31"/>
                    <a:pt x="149" y="31"/>
                    <a:pt x="149" y="31"/>
                  </a:cubicBezTo>
                  <a:cubicBezTo>
                    <a:pt x="149" y="14"/>
                    <a:pt x="135" y="0"/>
                    <a:pt x="118" y="0"/>
                  </a:cubicBezTo>
                  <a:close/>
                </a:path>
              </a:pathLst>
            </a:custGeom>
            <a:solidFill>
              <a:srgbClr val="573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9" name="Freeform 41">
              <a:extLst>
                <a:ext uri="{FF2B5EF4-FFF2-40B4-BE49-F238E27FC236}">
                  <a16:creationId xmlns:a16="http://schemas.microsoft.com/office/drawing/2014/main" id="{FAF778C5-EDEA-4363-82D1-46FD1461C17F}"/>
                </a:ext>
              </a:extLst>
            </p:cNvPr>
            <p:cNvSpPr>
              <a:spLocks/>
            </p:cNvSpPr>
            <p:nvPr/>
          </p:nvSpPr>
          <p:spPr bwMode="auto">
            <a:xfrm flipH="1">
              <a:off x="9313604" y="4068969"/>
              <a:ext cx="121476" cy="442639"/>
            </a:xfrm>
            <a:custGeom>
              <a:avLst/>
              <a:gdLst>
                <a:gd name="T0" fmla="*/ 11 w 64"/>
                <a:gd name="T1" fmla="*/ 236 h 236"/>
                <a:gd name="T2" fmla="*/ 10 w 64"/>
                <a:gd name="T3" fmla="*/ 225 h 236"/>
                <a:gd name="T4" fmla="*/ 31 w 64"/>
                <a:gd name="T5" fmla="*/ 13 h 236"/>
                <a:gd name="T6" fmla="*/ 64 w 64"/>
                <a:gd name="T7" fmla="*/ 1 h 236"/>
                <a:gd name="T8" fmla="*/ 59 w 64"/>
                <a:gd name="T9" fmla="*/ 49 h 236"/>
                <a:gd name="T10" fmla="*/ 64 w 64"/>
                <a:gd name="T11" fmla="*/ 47 h 236"/>
                <a:gd name="T12" fmla="*/ 58 w 64"/>
                <a:gd name="T13" fmla="*/ 221 h 236"/>
                <a:gd name="T14" fmla="*/ 59 w 64"/>
                <a:gd name="T15" fmla="*/ 233 h 236"/>
                <a:gd name="T16" fmla="*/ 11 w 64"/>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236">
                  <a:moveTo>
                    <a:pt x="11" y="236"/>
                  </a:moveTo>
                  <a:cubicBezTo>
                    <a:pt x="11" y="233"/>
                    <a:pt x="11" y="230"/>
                    <a:pt x="10" y="225"/>
                  </a:cubicBezTo>
                  <a:cubicBezTo>
                    <a:pt x="0" y="99"/>
                    <a:pt x="6" y="38"/>
                    <a:pt x="31" y="13"/>
                  </a:cubicBezTo>
                  <a:cubicBezTo>
                    <a:pt x="40" y="4"/>
                    <a:pt x="52" y="0"/>
                    <a:pt x="64" y="1"/>
                  </a:cubicBezTo>
                  <a:cubicBezTo>
                    <a:pt x="59" y="49"/>
                    <a:pt x="59" y="49"/>
                    <a:pt x="59" y="49"/>
                  </a:cubicBezTo>
                  <a:cubicBezTo>
                    <a:pt x="61" y="49"/>
                    <a:pt x="64" y="48"/>
                    <a:pt x="64" y="47"/>
                  </a:cubicBezTo>
                  <a:cubicBezTo>
                    <a:pt x="60" y="52"/>
                    <a:pt x="46" y="78"/>
                    <a:pt x="58" y="221"/>
                  </a:cubicBezTo>
                  <a:cubicBezTo>
                    <a:pt x="58" y="226"/>
                    <a:pt x="59" y="230"/>
                    <a:pt x="59" y="233"/>
                  </a:cubicBezTo>
                  <a:lnTo>
                    <a:pt x="11" y="23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0" name="Freeform 42">
              <a:extLst>
                <a:ext uri="{FF2B5EF4-FFF2-40B4-BE49-F238E27FC236}">
                  <a16:creationId xmlns:a16="http://schemas.microsoft.com/office/drawing/2014/main" id="{B6AB56FF-921A-4FBE-8B37-90BCF3D264D4}"/>
                </a:ext>
              </a:extLst>
            </p:cNvPr>
            <p:cNvSpPr>
              <a:spLocks/>
            </p:cNvSpPr>
            <p:nvPr/>
          </p:nvSpPr>
          <p:spPr bwMode="auto">
            <a:xfrm flipH="1">
              <a:off x="9208769" y="4102250"/>
              <a:ext cx="158085" cy="158085"/>
            </a:xfrm>
            <a:custGeom>
              <a:avLst/>
              <a:gdLst>
                <a:gd name="T0" fmla="*/ 84 w 84"/>
                <a:gd name="T1" fmla="*/ 43 h 84"/>
                <a:gd name="T2" fmla="*/ 41 w 84"/>
                <a:gd name="T3" fmla="*/ 83 h 84"/>
                <a:gd name="T4" fmla="*/ 1 w 84"/>
                <a:gd name="T5" fmla="*/ 40 h 84"/>
                <a:gd name="T6" fmla="*/ 44 w 84"/>
                <a:gd name="T7" fmla="*/ 0 h 84"/>
                <a:gd name="T8" fmla="*/ 84 w 84"/>
                <a:gd name="T9" fmla="*/ 43 h 84"/>
              </a:gdLst>
              <a:ahLst/>
              <a:cxnLst>
                <a:cxn ang="0">
                  <a:pos x="T0" y="T1"/>
                </a:cxn>
                <a:cxn ang="0">
                  <a:pos x="T2" y="T3"/>
                </a:cxn>
                <a:cxn ang="0">
                  <a:pos x="T4" y="T5"/>
                </a:cxn>
                <a:cxn ang="0">
                  <a:pos x="T6" y="T7"/>
                </a:cxn>
                <a:cxn ang="0">
                  <a:pos x="T8" y="T9"/>
                </a:cxn>
              </a:cxnLst>
              <a:rect l="0" t="0" r="r" b="b"/>
              <a:pathLst>
                <a:path w="84" h="84">
                  <a:moveTo>
                    <a:pt x="84" y="43"/>
                  </a:moveTo>
                  <a:cubicBezTo>
                    <a:pt x="83" y="66"/>
                    <a:pt x="64" y="84"/>
                    <a:pt x="41" y="83"/>
                  </a:cubicBezTo>
                  <a:cubicBezTo>
                    <a:pt x="18" y="82"/>
                    <a:pt x="0" y="63"/>
                    <a:pt x="1" y="40"/>
                  </a:cubicBezTo>
                  <a:cubicBezTo>
                    <a:pt x="2" y="18"/>
                    <a:pt x="21" y="0"/>
                    <a:pt x="44" y="0"/>
                  </a:cubicBezTo>
                  <a:cubicBezTo>
                    <a:pt x="66" y="1"/>
                    <a:pt x="84" y="20"/>
                    <a:pt x="84" y="43"/>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1" name="Freeform 45">
              <a:extLst>
                <a:ext uri="{FF2B5EF4-FFF2-40B4-BE49-F238E27FC236}">
                  <a16:creationId xmlns:a16="http://schemas.microsoft.com/office/drawing/2014/main" id="{9A9ACF4D-0B44-49EC-848E-8D7A6DE6E578}"/>
                </a:ext>
              </a:extLst>
            </p:cNvPr>
            <p:cNvSpPr>
              <a:spLocks/>
            </p:cNvSpPr>
            <p:nvPr/>
          </p:nvSpPr>
          <p:spPr bwMode="auto">
            <a:xfrm flipH="1">
              <a:off x="9170495" y="3975781"/>
              <a:ext cx="194695" cy="284554"/>
            </a:xfrm>
            <a:custGeom>
              <a:avLst/>
              <a:gdLst>
                <a:gd name="T0" fmla="*/ 85 w 103"/>
                <a:gd name="T1" fmla="*/ 5 h 151"/>
                <a:gd name="T2" fmla="*/ 84 w 103"/>
                <a:gd name="T3" fmla="*/ 151 h 151"/>
                <a:gd name="T4" fmla="*/ 49 w 103"/>
                <a:gd name="T5" fmla="*/ 4 h 151"/>
                <a:gd name="T6" fmla="*/ 85 w 103"/>
                <a:gd name="T7" fmla="*/ 5 h 151"/>
              </a:gdLst>
              <a:ahLst/>
              <a:cxnLst>
                <a:cxn ang="0">
                  <a:pos x="T0" y="T1"/>
                </a:cxn>
                <a:cxn ang="0">
                  <a:pos x="T2" y="T3"/>
                </a:cxn>
                <a:cxn ang="0">
                  <a:pos x="T4" y="T5"/>
                </a:cxn>
                <a:cxn ang="0">
                  <a:pos x="T6" y="T7"/>
                </a:cxn>
              </a:cxnLst>
              <a:rect l="0" t="0" r="r" b="b"/>
              <a:pathLst>
                <a:path w="103" h="151">
                  <a:moveTo>
                    <a:pt x="85" y="5"/>
                  </a:moveTo>
                  <a:cubicBezTo>
                    <a:pt x="93" y="53"/>
                    <a:pt x="103" y="109"/>
                    <a:pt x="84" y="151"/>
                  </a:cubicBezTo>
                  <a:cubicBezTo>
                    <a:pt x="58" y="98"/>
                    <a:pt x="0" y="122"/>
                    <a:pt x="49" y="4"/>
                  </a:cubicBezTo>
                  <a:cubicBezTo>
                    <a:pt x="56" y="0"/>
                    <a:pt x="80" y="0"/>
                    <a:pt x="85" y="5"/>
                  </a:cubicBezTo>
                  <a:close/>
                </a:path>
              </a:pathLst>
            </a:custGeom>
            <a:solidFill>
              <a:srgbClr val="573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2" name="Freeform 46">
              <a:extLst>
                <a:ext uri="{FF2B5EF4-FFF2-40B4-BE49-F238E27FC236}">
                  <a16:creationId xmlns:a16="http://schemas.microsoft.com/office/drawing/2014/main" id="{851E5CBE-5EF8-47E9-A857-95EB47103A83}"/>
                </a:ext>
              </a:extLst>
            </p:cNvPr>
            <p:cNvSpPr>
              <a:spLocks/>
            </p:cNvSpPr>
            <p:nvPr/>
          </p:nvSpPr>
          <p:spPr bwMode="auto">
            <a:xfrm flipH="1">
              <a:off x="8524841" y="4213742"/>
              <a:ext cx="272905" cy="396046"/>
            </a:xfrm>
            <a:custGeom>
              <a:avLst/>
              <a:gdLst>
                <a:gd name="T0" fmla="*/ 102 w 145"/>
                <a:gd name="T1" fmla="*/ 7 h 210"/>
                <a:gd name="T2" fmla="*/ 96 w 145"/>
                <a:gd name="T3" fmla="*/ 19 h 210"/>
                <a:gd name="T4" fmla="*/ 84 w 145"/>
                <a:gd name="T5" fmla="*/ 34 h 210"/>
                <a:gd name="T6" fmla="*/ 84 w 145"/>
                <a:gd name="T7" fmla="*/ 13 h 210"/>
                <a:gd name="T8" fmla="*/ 67 w 145"/>
                <a:gd name="T9" fmla="*/ 6 h 210"/>
                <a:gd name="T10" fmla="*/ 67 w 145"/>
                <a:gd name="T11" fmla="*/ 51 h 210"/>
                <a:gd name="T12" fmla="*/ 72 w 145"/>
                <a:gd name="T13" fmla="*/ 60 h 210"/>
                <a:gd name="T14" fmla="*/ 71 w 145"/>
                <a:gd name="T15" fmla="*/ 60 h 210"/>
                <a:gd name="T16" fmla="*/ 1 w 145"/>
                <a:gd name="T17" fmla="*/ 146 h 210"/>
                <a:gd name="T18" fmla="*/ 0 w 145"/>
                <a:gd name="T19" fmla="*/ 205 h 210"/>
                <a:gd name="T20" fmla="*/ 7 w 145"/>
                <a:gd name="T21" fmla="*/ 209 h 210"/>
                <a:gd name="T22" fmla="*/ 15 w 145"/>
                <a:gd name="T23" fmla="*/ 209 h 210"/>
                <a:gd name="T24" fmla="*/ 50 w 145"/>
                <a:gd name="T25" fmla="*/ 191 h 210"/>
                <a:gd name="T26" fmla="*/ 109 w 145"/>
                <a:gd name="T27" fmla="*/ 85 h 210"/>
                <a:gd name="T28" fmla="*/ 133 w 145"/>
                <a:gd name="T29" fmla="*/ 59 h 210"/>
                <a:gd name="T30" fmla="*/ 143 w 145"/>
                <a:gd name="T31" fmla="*/ 43 h 210"/>
                <a:gd name="T32" fmla="*/ 140 w 145"/>
                <a:gd name="T33" fmla="*/ 32 h 210"/>
                <a:gd name="T34" fmla="*/ 136 w 145"/>
                <a:gd name="T35" fmla="*/ 31 h 210"/>
                <a:gd name="T36" fmla="*/ 132 w 145"/>
                <a:gd name="T37" fmla="*/ 21 h 210"/>
                <a:gd name="T38" fmla="*/ 128 w 145"/>
                <a:gd name="T39" fmla="*/ 19 h 210"/>
                <a:gd name="T40" fmla="*/ 128 w 145"/>
                <a:gd name="T41" fmla="*/ 19 h 210"/>
                <a:gd name="T42" fmla="*/ 124 w 145"/>
                <a:gd name="T43" fmla="*/ 8 h 210"/>
                <a:gd name="T44" fmla="*/ 116 w 145"/>
                <a:gd name="T45" fmla="*/ 9 h 210"/>
                <a:gd name="T46" fmla="*/ 113 w 145"/>
                <a:gd name="T47" fmla="*/ 5 h 210"/>
                <a:gd name="T48" fmla="*/ 102 w 145"/>
                <a:gd name="T49" fmla="*/ 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210">
                  <a:moveTo>
                    <a:pt x="102" y="7"/>
                  </a:moveTo>
                  <a:cubicBezTo>
                    <a:pt x="96" y="19"/>
                    <a:pt x="96" y="19"/>
                    <a:pt x="96" y="19"/>
                  </a:cubicBezTo>
                  <a:cubicBezTo>
                    <a:pt x="84" y="34"/>
                    <a:pt x="84" y="34"/>
                    <a:pt x="84" y="34"/>
                  </a:cubicBezTo>
                  <a:cubicBezTo>
                    <a:pt x="84" y="13"/>
                    <a:pt x="84" y="13"/>
                    <a:pt x="84" y="13"/>
                  </a:cubicBezTo>
                  <a:cubicBezTo>
                    <a:pt x="84" y="13"/>
                    <a:pt x="78" y="0"/>
                    <a:pt x="67" y="6"/>
                  </a:cubicBezTo>
                  <a:cubicBezTo>
                    <a:pt x="69" y="42"/>
                    <a:pt x="64" y="39"/>
                    <a:pt x="67" y="51"/>
                  </a:cubicBezTo>
                  <a:cubicBezTo>
                    <a:pt x="67" y="53"/>
                    <a:pt x="71" y="59"/>
                    <a:pt x="72" y="60"/>
                  </a:cubicBezTo>
                  <a:cubicBezTo>
                    <a:pt x="71" y="60"/>
                    <a:pt x="71" y="60"/>
                    <a:pt x="71" y="60"/>
                  </a:cubicBezTo>
                  <a:cubicBezTo>
                    <a:pt x="1" y="146"/>
                    <a:pt x="1" y="146"/>
                    <a:pt x="1" y="146"/>
                  </a:cubicBezTo>
                  <a:cubicBezTo>
                    <a:pt x="0" y="205"/>
                    <a:pt x="0" y="205"/>
                    <a:pt x="0" y="205"/>
                  </a:cubicBezTo>
                  <a:cubicBezTo>
                    <a:pt x="0" y="205"/>
                    <a:pt x="5" y="209"/>
                    <a:pt x="7" y="209"/>
                  </a:cubicBezTo>
                  <a:cubicBezTo>
                    <a:pt x="9" y="209"/>
                    <a:pt x="15" y="209"/>
                    <a:pt x="15" y="209"/>
                  </a:cubicBezTo>
                  <a:cubicBezTo>
                    <a:pt x="31" y="210"/>
                    <a:pt x="41" y="204"/>
                    <a:pt x="50" y="191"/>
                  </a:cubicBezTo>
                  <a:cubicBezTo>
                    <a:pt x="109" y="85"/>
                    <a:pt x="109" y="85"/>
                    <a:pt x="109" y="85"/>
                  </a:cubicBezTo>
                  <a:cubicBezTo>
                    <a:pt x="133" y="59"/>
                    <a:pt x="133" y="59"/>
                    <a:pt x="133" y="59"/>
                  </a:cubicBezTo>
                  <a:cubicBezTo>
                    <a:pt x="143" y="43"/>
                    <a:pt x="143" y="43"/>
                    <a:pt x="143" y="43"/>
                  </a:cubicBezTo>
                  <a:cubicBezTo>
                    <a:pt x="145" y="39"/>
                    <a:pt x="144" y="35"/>
                    <a:pt x="140" y="32"/>
                  </a:cubicBezTo>
                  <a:cubicBezTo>
                    <a:pt x="139" y="31"/>
                    <a:pt x="137" y="31"/>
                    <a:pt x="136" y="31"/>
                  </a:cubicBezTo>
                  <a:cubicBezTo>
                    <a:pt x="137" y="27"/>
                    <a:pt x="136" y="23"/>
                    <a:pt x="132" y="21"/>
                  </a:cubicBezTo>
                  <a:cubicBezTo>
                    <a:pt x="131" y="20"/>
                    <a:pt x="129" y="19"/>
                    <a:pt x="128" y="19"/>
                  </a:cubicBezTo>
                  <a:cubicBezTo>
                    <a:pt x="128" y="19"/>
                    <a:pt x="128" y="19"/>
                    <a:pt x="128" y="19"/>
                  </a:cubicBezTo>
                  <a:cubicBezTo>
                    <a:pt x="130" y="15"/>
                    <a:pt x="128" y="11"/>
                    <a:pt x="124" y="8"/>
                  </a:cubicBezTo>
                  <a:cubicBezTo>
                    <a:pt x="122" y="7"/>
                    <a:pt x="119" y="7"/>
                    <a:pt x="116" y="9"/>
                  </a:cubicBezTo>
                  <a:cubicBezTo>
                    <a:pt x="116" y="7"/>
                    <a:pt x="115" y="6"/>
                    <a:pt x="113" y="5"/>
                  </a:cubicBezTo>
                  <a:cubicBezTo>
                    <a:pt x="109" y="3"/>
                    <a:pt x="104" y="4"/>
                    <a:pt x="102" y="7"/>
                  </a:cubicBez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3" name="Freeform 47">
              <a:extLst>
                <a:ext uri="{FF2B5EF4-FFF2-40B4-BE49-F238E27FC236}">
                  <a16:creationId xmlns:a16="http://schemas.microsoft.com/office/drawing/2014/main" id="{7E3D0145-431F-4942-BB5F-C3AAEE53257B}"/>
                </a:ext>
              </a:extLst>
            </p:cNvPr>
            <p:cNvSpPr>
              <a:spLocks/>
            </p:cNvSpPr>
            <p:nvPr/>
          </p:nvSpPr>
          <p:spPr bwMode="auto">
            <a:xfrm flipH="1">
              <a:off x="8514857" y="4218734"/>
              <a:ext cx="186374" cy="146437"/>
            </a:xfrm>
            <a:custGeom>
              <a:avLst/>
              <a:gdLst>
                <a:gd name="T0" fmla="*/ 0 w 112"/>
                <a:gd name="T1" fmla="*/ 4 h 88"/>
                <a:gd name="T2" fmla="*/ 110 w 112"/>
                <a:gd name="T3" fmla="*/ 88 h 88"/>
                <a:gd name="T4" fmla="*/ 112 w 112"/>
                <a:gd name="T5" fmla="*/ 84 h 88"/>
                <a:gd name="T6" fmla="*/ 4 w 112"/>
                <a:gd name="T7" fmla="*/ 0 h 88"/>
                <a:gd name="T8" fmla="*/ 0 w 112"/>
                <a:gd name="T9" fmla="*/ 4 h 88"/>
              </a:gdLst>
              <a:ahLst/>
              <a:cxnLst>
                <a:cxn ang="0">
                  <a:pos x="T0" y="T1"/>
                </a:cxn>
                <a:cxn ang="0">
                  <a:pos x="T2" y="T3"/>
                </a:cxn>
                <a:cxn ang="0">
                  <a:pos x="T4" y="T5"/>
                </a:cxn>
                <a:cxn ang="0">
                  <a:pos x="T6" y="T7"/>
                </a:cxn>
                <a:cxn ang="0">
                  <a:pos x="T8" y="T9"/>
                </a:cxn>
              </a:cxnLst>
              <a:rect l="0" t="0" r="r" b="b"/>
              <a:pathLst>
                <a:path w="112" h="88">
                  <a:moveTo>
                    <a:pt x="0" y="4"/>
                  </a:moveTo>
                  <a:lnTo>
                    <a:pt x="110" y="88"/>
                  </a:lnTo>
                  <a:lnTo>
                    <a:pt x="112" y="84"/>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4" name="Freeform 48">
              <a:extLst>
                <a:ext uri="{FF2B5EF4-FFF2-40B4-BE49-F238E27FC236}">
                  <a16:creationId xmlns:a16="http://schemas.microsoft.com/office/drawing/2014/main" id="{E0F266CF-9A0E-4F4B-BC4A-6714DDFA07DD}"/>
                </a:ext>
              </a:extLst>
            </p:cNvPr>
            <p:cNvSpPr>
              <a:spLocks/>
            </p:cNvSpPr>
            <p:nvPr/>
          </p:nvSpPr>
          <p:spPr bwMode="auto">
            <a:xfrm flipH="1">
              <a:off x="8503209" y="4203757"/>
              <a:ext cx="198023" cy="161414"/>
            </a:xfrm>
            <a:custGeom>
              <a:avLst/>
              <a:gdLst>
                <a:gd name="T0" fmla="*/ 10 w 119"/>
                <a:gd name="T1" fmla="*/ 0 h 97"/>
                <a:gd name="T2" fmla="*/ 4 w 119"/>
                <a:gd name="T3" fmla="*/ 9 h 97"/>
                <a:gd name="T4" fmla="*/ 0 w 119"/>
                <a:gd name="T5" fmla="*/ 13 h 97"/>
                <a:gd name="T6" fmla="*/ 110 w 119"/>
                <a:gd name="T7" fmla="*/ 97 h 97"/>
                <a:gd name="T8" fmla="*/ 112 w 119"/>
                <a:gd name="T9" fmla="*/ 93 h 97"/>
                <a:gd name="T10" fmla="*/ 119 w 119"/>
                <a:gd name="T11" fmla="*/ 84 h 97"/>
                <a:gd name="T12" fmla="*/ 10 w 119"/>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19" h="97">
                  <a:moveTo>
                    <a:pt x="10" y="0"/>
                  </a:moveTo>
                  <a:lnTo>
                    <a:pt x="4" y="9"/>
                  </a:lnTo>
                  <a:lnTo>
                    <a:pt x="0" y="13"/>
                  </a:lnTo>
                  <a:lnTo>
                    <a:pt x="110" y="97"/>
                  </a:lnTo>
                  <a:lnTo>
                    <a:pt x="112" y="93"/>
                  </a:lnTo>
                  <a:lnTo>
                    <a:pt x="119" y="84"/>
                  </a:lnTo>
                  <a:lnTo>
                    <a:pt x="10"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5" name="Freeform 49">
              <a:extLst>
                <a:ext uri="{FF2B5EF4-FFF2-40B4-BE49-F238E27FC236}">
                  <a16:creationId xmlns:a16="http://schemas.microsoft.com/office/drawing/2014/main" id="{74C0A018-73CA-4BC6-B524-DD054D5C3114}"/>
                </a:ext>
              </a:extLst>
            </p:cNvPr>
            <p:cNvSpPr>
              <a:spLocks/>
            </p:cNvSpPr>
            <p:nvPr/>
          </p:nvSpPr>
          <p:spPr bwMode="auto">
            <a:xfrm flipH="1">
              <a:off x="8684591" y="4202093"/>
              <a:ext cx="19969" cy="21633"/>
            </a:xfrm>
            <a:custGeom>
              <a:avLst/>
              <a:gdLst>
                <a:gd name="T0" fmla="*/ 0 w 12"/>
                <a:gd name="T1" fmla="*/ 10 h 13"/>
                <a:gd name="T2" fmla="*/ 3 w 12"/>
                <a:gd name="T3" fmla="*/ 13 h 13"/>
                <a:gd name="T4" fmla="*/ 12 w 12"/>
                <a:gd name="T5" fmla="*/ 2 h 13"/>
                <a:gd name="T6" fmla="*/ 8 w 12"/>
                <a:gd name="T7" fmla="*/ 0 h 13"/>
                <a:gd name="T8" fmla="*/ 0 w 12"/>
                <a:gd name="T9" fmla="*/ 10 h 13"/>
              </a:gdLst>
              <a:ahLst/>
              <a:cxnLst>
                <a:cxn ang="0">
                  <a:pos x="T0" y="T1"/>
                </a:cxn>
                <a:cxn ang="0">
                  <a:pos x="T2" y="T3"/>
                </a:cxn>
                <a:cxn ang="0">
                  <a:pos x="T4" y="T5"/>
                </a:cxn>
                <a:cxn ang="0">
                  <a:pos x="T6" y="T7"/>
                </a:cxn>
                <a:cxn ang="0">
                  <a:pos x="T8" y="T9"/>
                </a:cxn>
              </a:cxnLst>
              <a:rect l="0" t="0" r="r" b="b"/>
              <a:pathLst>
                <a:path w="12" h="13">
                  <a:moveTo>
                    <a:pt x="0" y="10"/>
                  </a:moveTo>
                  <a:lnTo>
                    <a:pt x="3" y="13"/>
                  </a:lnTo>
                  <a:lnTo>
                    <a:pt x="12" y="2"/>
                  </a:lnTo>
                  <a:lnTo>
                    <a:pt x="8" y="0"/>
                  </a:lnTo>
                  <a:lnTo>
                    <a:pt x="0" y="1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6" name="Rectangle 50">
              <a:extLst>
                <a:ext uri="{FF2B5EF4-FFF2-40B4-BE49-F238E27FC236}">
                  <a16:creationId xmlns:a16="http://schemas.microsoft.com/office/drawing/2014/main" id="{015207DD-5CD3-4129-897E-59C68A477E3D}"/>
                </a:ext>
              </a:extLst>
            </p:cNvPr>
            <p:cNvSpPr>
              <a:spLocks noChangeArrowheads="1"/>
            </p:cNvSpPr>
            <p:nvPr/>
          </p:nvSpPr>
          <p:spPr bwMode="auto">
            <a:xfrm flipH="1">
              <a:off x="8694575" y="4212078"/>
              <a:ext cx="9984" cy="11648"/>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7" name="Freeform 51">
              <a:extLst>
                <a:ext uri="{FF2B5EF4-FFF2-40B4-BE49-F238E27FC236}">
                  <a16:creationId xmlns:a16="http://schemas.microsoft.com/office/drawing/2014/main" id="{38C6AE99-9EC6-49EA-B07D-9A0F114DCDED}"/>
                </a:ext>
              </a:extLst>
            </p:cNvPr>
            <p:cNvSpPr>
              <a:spLocks/>
            </p:cNvSpPr>
            <p:nvPr/>
          </p:nvSpPr>
          <p:spPr bwMode="auto">
            <a:xfrm flipH="1">
              <a:off x="8488232" y="4343538"/>
              <a:ext cx="31617" cy="28289"/>
            </a:xfrm>
            <a:custGeom>
              <a:avLst/>
              <a:gdLst>
                <a:gd name="T0" fmla="*/ 19 w 19"/>
                <a:gd name="T1" fmla="*/ 14 h 17"/>
                <a:gd name="T2" fmla="*/ 10 w 19"/>
                <a:gd name="T3" fmla="*/ 0 h 17"/>
                <a:gd name="T4" fmla="*/ 0 w 19"/>
                <a:gd name="T5" fmla="*/ 0 h 17"/>
                <a:gd name="T6" fmla="*/ 1 w 19"/>
                <a:gd name="T7" fmla="*/ 13 h 17"/>
                <a:gd name="T8" fmla="*/ 16 w 19"/>
                <a:gd name="T9" fmla="*/ 17 h 17"/>
                <a:gd name="T10" fmla="*/ 19 w 19"/>
                <a:gd name="T11" fmla="*/ 14 h 17"/>
              </a:gdLst>
              <a:ahLst/>
              <a:cxnLst>
                <a:cxn ang="0">
                  <a:pos x="T0" y="T1"/>
                </a:cxn>
                <a:cxn ang="0">
                  <a:pos x="T2" y="T3"/>
                </a:cxn>
                <a:cxn ang="0">
                  <a:pos x="T4" y="T5"/>
                </a:cxn>
                <a:cxn ang="0">
                  <a:pos x="T6" y="T7"/>
                </a:cxn>
                <a:cxn ang="0">
                  <a:pos x="T8" y="T9"/>
                </a:cxn>
                <a:cxn ang="0">
                  <a:pos x="T10" y="T11"/>
                </a:cxn>
              </a:cxnLst>
              <a:rect l="0" t="0" r="r" b="b"/>
              <a:pathLst>
                <a:path w="19" h="17">
                  <a:moveTo>
                    <a:pt x="19" y="14"/>
                  </a:moveTo>
                  <a:lnTo>
                    <a:pt x="10" y="0"/>
                  </a:lnTo>
                  <a:lnTo>
                    <a:pt x="0" y="0"/>
                  </a:lnTo>
                  <a:lnTo>
                    <a:pt x="1" y="13"/>
                  </a:lnTo>
                  <a:lnTo>
                    <a:pt x="16" y="17"/>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8" name="Freeform 52">
              <a:extLst>
                <a:ext uri="{FF2B5EF4-FFF2-40B4-BE49-F238E27FC236}">
                  <a16:creationId xmlns:a16="http://schemas.microsoft.com/office/drawing/2014/main" id="{2A4EBE9A-C60F-4691-AC9A-6D3646F7D458}"/>
                </a:ext>
              </a:extLst>
            </p:cNvPr>
            <p:cNvSpPr>
              <a:spLocks/>
            </p:cNvSpPr>
            <p:nvPr/>
          </p:nvSpPr>
          <p:spPr bwMode="auto">
            <a:xfrm flipH="1">
              <a:off x="8687919" y="4188781"/>
              <a:ext cx="28289" cy="33281"/>
            </a:xfrm>
            <a:custGeom>
              <a:avLst/>
              <a:gdLst>
                <a:gd name="T0" fmla="*/ 8 w 15"/>
                <a:gd name="T1" fmla="*/ 1 h 18"/>
                <a:gd name="T2" fmla="*/ 6 w 15"/>
                <a:gd name="T3" fmla="*/ 1 h 18"/>
                <a:gd name="T4" fmla="*/ 1 w 15"/>
                <a:gd name="T5" fmla="*/ 7 h 18"/>
                <a:gd name="T6" fmla="*/ 0 w 15"/>
                <a:gd name="T7" fmla="*/ 13 h 18"/>
                <a:gd name="T8" fmla="*/ 6 w 15"/>
                <a:gd name="T9" fmla="*/ 18 h 18"/>
                <a:gd name="T10" fmla="*/ 9 w 15"/>
                <a:gd name="T11" fmla="*/ 14 h 18"/>
                <a:gd name="T12" fmla="*/ 15 w 15"/>
                <a:gd name="T13" fmla="*/ 6 h 18"/>
                <a:gd name="T14" fmla="*/ 8 w 15"/>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8">
                  <a:moveTo>
                    <a:pt x="8" y="1"/>
                  </a:moveTo>
                  <a:cubicBezTo>
                    <a:pt x="7" y="0"/>
                    <a:pt x="6" y="0"/>
                    <a:pt x="6" y="1"/>
                  </a:cubicBezTo>
                  <a:cubicBezTo>
                    <a:pt x="4" y="4"/>
                    <a:pt x="2" y="6"/>
                    <a:pt x="1" y="7"/>
                  </a:cubicBezTo>
                  <a:cubicBezTo>
                    <a:pt x="2" y="9"/>
                    <a:pt x="2" y="12"/>
                    <a:pt x="0" y="13"/>
                  </a:cubicBezTo>
                  <a:cubicBezTo>
                    <a:pt x="6" y="18"/>
                    <a:pt x="6" y="18"/>
                    <a:pt x="6" y="18"/>
                  </a:cubicBezTo>
                  <a:cubicBezTo>
                    <a:pt x="9" y="14"/>
                    <a:pt x="9" y="14"/>
                    <a:pt x="9" y="14"/>
                  </a:cubicBezTo>
                  <a:cubicBezTo>
                    <a:pt x="15" y="6"/>
                    <a:pt x="15" y="6"/>
                    <a:pt x="15" y="6"/>
                  </a:cubicBezTo>
                  <a:cubicBezTo>
                    <a:pt x="8" y="1"/>
                    <a:pt x="8" y="1"/>
                    <a:pt x="8" y="1"/>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9" name="Freeform 53">
              <a:extLst>
                <a:ext uri="{FF2B5EF4-FFF2-40B4-BE49-F238E27FC236}">
                  <a16:creationId xmlns:a16="http://schemas.microsoft.com/office/drawing/2014/main" id="{5C7FF28C-535E-45AF-9B76-FF536E70FFF3}"/>
                </a:ext>
              </a:extLst>
            </p:cNvPr>
            <p:cNvSpPr>
              <a:spLocks/>
            </p:cNvSpPr>
            <p:nvPr/>
          </p:nvSpPr>
          <p:spPr bwMode="auto">
            <a:xfrm flipH="1">
              <a:off x="8699567" y="4202093"/>
              <a:ext cx="19969" cy="19969"/>
            </a:xfrm>
            <a:custGeom>
              <a:avLst/>
              <a:gdLst>
                <a:gd name="T0" fmla="*/ 3 w 11"/>
                <a:gd name="T1" fmla="*/ 0 h 11"/>
                <a:gd name="T2" fmla="*/ 3 w 11"/>
                <a:gd name="T3" fmla="*/ 0 h 11"/>
                <a:gd name="T4" fmla="*/ 1 w 11"/>
                <a:gd name="T5" fmla="*/ 2 h 11"/>
                <a:gd name="T6" fmla="*/ 1 w 11"/>
                <a:gd name="T7" fmla="*/ 2 h 11"/>
                <a:gd name="T8" fmla="*/ 0 w 11"/>
                <a:gd name="T9" fmla="*/ 4 h 11"/>
                <a:gd name="T10" fmla="*/ 1 w 11"/>
                <a:gd name="T11" fmla="*/ 5 h 11"/>
                <a:gd name="T12" fmla="*/ 8 w 11"/>
                <a:gd name="T13" fmla="*/ 11 h 11"/>
                <a:gd name="T14" fmla="*/ 11 w 11"/>
                <a:gd name="T15" fmla="*/ 7 h 11"/>
                <a:gd name="T16" fmla="*/ 3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0"/>
                  </a:moveTo>
                  <a:cubicBezTo>
                    <a:pt x="3" y="0"/>
                    <a:pt x="3" y="0"/>
                    <a:pt x="3" y="0"/>
                  </a:cubicBezTo>
                  <a:cubicBezTo>
                    <a:pt x="2" y="1"/>
                    <a:pt x="2" y="1"/>
                    <a:pt x="1" y="2"/>
                  </a:cubicBezTo>
                  <a:cubicBezTo>
                    <a:pt x="1" y="2"/>
                    <a:pt x="1" y="2"/>
                    <a:pt x="1" y="2"/>
                  </a:cubicBezTo>
                  <a:cubicBezTo>
                    <a:pt x="0" y="3"/>
                    <a:pt x="0" y="3"/>
                    <a:pt x="0" y="4"/>
                  </a:cubicBezTo>
                  <a:cubicBezTo>
                    <a:pt x="0" y="4"/>
                    <a:pt x="1" y="5"/>
                    <a:pt x="1" y="5"/>
                  </a:cubicBezTo>
                  <a:cubicBezTo>
                    <a:pt x="8" y="11"/>
                    <a:pt x="8" y="11"/>
                    <a:pt x="8" y="11"/>
                  </a:cubicBezTo>
                  <a:cubicBezTo>
                    <a:pt x="11" y="7"/>
                    <a:pt x="11" y="7"/>
                    <a:pt x="11" y="7"/>
                  </a:cubicBezTo>
                  <a:cubicBezTo>
                    <a:pt x="3" y="0"/>
                    <a:pt x="3" y="0"/>
                    <a:pt x="3" y="0"/>
                  </a:cubicBez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0" name="Freeform 54">
              <a:extLst>
                <a:ext uri="{FF2B5EF4-FFF2-40B4-BE49-F238E27FC236}">
                  <a16:creationId xmlns:a16="http://schemas.microsoft.com/office/drawing/2014/main" id="{6AC9AF0E-F82F-4758-BDF8-AD68ED416DBC}"/>
                </a:ext>
              </a:extLst>
            </p:cNvPr>
            <p:cNvSpPr>
              <a:spLocks/>
            </p:cNvSpPr>
            <p:nvPr/>
          </p:nvSpPr>
          <p:spPr bwMode="auto">
            <a:xfrm flipH="1">
              <a:off x="8514857" y="4218734"/>
              <a:ext cx="186374" cy="146437"/>
            </a:xfrm>
            <a:custGeom>
              <a:avLst/>
              <a:gdLst>
                <a:gd name="T0" fmla="*/ 4 w 112"/>
                <a:gd name="T1" fmla="*/ 0 h 88"/>
                <a:gd name="T2" fmla="*/ 1 w 112"/>
                <a:gd name="T3" fmla="*/ 3 h 88"/>
                <a:gd name="T4" fmla="*/ 0 w 112"/>
                <a:gd name="T5" fmla="*/ 4 h 88"/>
                <a:gd name="T6" fmla="*/ 110 w 112"/>
                <a:gd name="T7" fmla="*/ 88 h 88"/>
                <a:gd name="T8" fmla="*/ 112 w 112"/>
                <a:gd name="T9" fmla="*/ 84 h 88"/>
                <a:gd name="T10" fmla="*/ 4 w 112"/>
                <a:gd name="T11" fmla="*/ 0 h 88"/>
              </a:gdLst>
              <a:ahLst/>
              <a:cxnLst>
                <a:cxn ang="0">
                  <a:pos x="T0" y="T1"/>
                </a:cxn>
                <a:cxn ang="0">
                  <a:pos x="T2" y="T3"/>
                </a:cxn>
                <a:cxn ang="0">
                  <a:pos x="T4" y="T5"/>
                </a:cxn>
                <a:cxn ang="0">
                  <a:pos x="T6" y="T7"/>
                </a:cxn>
                <a:cxn ang="0">
                  <a:pos x="T8" y="T9"/>
                </a:cxn>
                <a:cxn ang="0">
                  <a:pos x="T10" y="T11"/>
                </a:cxn>
              </a:cxnLst>
              <a:rect l="0" t="0" r="r" b="b"/>
              <a:pathLst>
                <a:path w="112" h="88">
                  <a:moveTo>
                    <a:pt x="4" y="0"/>
                  </a:moveTo>
                  <a:lnTo>
                    <a:pt x="1" y="3"/>
                  </a:lnTo>
                  <a:lnTo>
                    <a:pt x="0" y="4"/>
                  </a:lnTo>
                  <a:lnTo>
                    <a:pt x="110" y="88"/>
                  </a:lnTo>
                  <a:lnTo>
                    <a:pt x="112" y="84"/>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1" name="Freeform 55">
              <a:extLst>
                <a:ext uri="{FF2B5EF4-FFF2-40B4-BE49-F238E27FC236}">
                  <a16:creationId xmlns:a16="http://schemas.microsoft.com/office/drawing/2014/main" id="{37A3739E-01FF-4D03-B19E-EEB2B762FC69}"/>
                </a:ext>
              </a:extLst>
            </p:cNvPr>
            <p:cNvSpPr>
              <a:spLocks/>
            </p:cNvSpPr>
            <p:nvPr/>
          </p:nvSpPr>
          <p:spPr bwMode="auto">
            <a:xfrm flipH="1">
              <a:off x="8694575" y="4218734"/>
              <a:ext cx="4992" cy="4992"/>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lnTo>
                    <a:pt x="0" y="3"/>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2" name="Freeform 56">
              <a:extLst>
                <a:ext uri="{FF2B5EF4-FFF2-40B4-BE49-F238E27FC236}">
                  <a16:creationId xmlns:a16="http://schemas.microsoft.com/office/drawing/2014/main" id="{E306A59B-16A1-4AB0-9936-F9695CFC0208}"/>
                </a:ext>
              </a:extLst>
            </p:cNvPr>
            <p:cNvSpPr>
              <a:spLocks/>
            </p:cNvSpPr>
            <p:nvPr/>
          </p:nvSpPr>
          <p:spPr bwMode="auto">
            <a:xfrm flipH="1">
              <a:off x="8514857" y="4358515"/>
              <a:ext cx="3328" cy="6656"/>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lnTo>
                    <a:pt x="0" y="4"/>
                  </a:lnTo>
                  <a:lnTo>
                    <a:pt x="2"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3" name="Freeform 57">
              <a:extLst>
                <a:ext uri="{FF2B5EF4-FFF2-40B4-BE49-F238E27FC236}">
                  <a16:creationId xmlns:a16="http://schemas.microsoft.com/office/drawing/2014/main" id="{E7171B63-8AD5-4547-82D2-C24C9422F3DE}"/>
                </a:ext>
              </a:extLst>
            </p:cNvPr>
            <p:cNvSpPr>
              <a:spLocks/>
            </p:cNvSpPr>
            <p:nvPr/>
          </p:nvSpPr>
          <p:spPr bwMode="auto">
            <a:xfrm flipH="1">
              <a:off x="8533162" y="4237038"/>
              <a:ext cx="98179" cy="81539"/>
            </a:xfrm>
            <a:custGeom>
              <a:avLst/>
              <a:gdLst>
                <a:gd name="T0" fmla="*/ 12 w 52"/>
                <a:gd name="T1" fmla="*/ 0 h 43"/>
                <a:gd name="T2" fmla="*/ 4 w 52"/>
                <a:gd name="T3" fmla="*/ 13 h 43"/>
                <a:gd name="T4" fmla="*/ 4 w 52"/>
                <a:gd name="T5" fmla="*/ 24 h 43"/>
                <a:gd name="T6" fmla="*/ 9 w 52"/>
                <a:gd name="T7" fmla="*/ 27 h 43"/>
                <a:gd name="T8" fmla="*/ 12 w 52"/>
                <a:gd name="T9" fmla="*/ 35 h 43"/>
                <a:gd name="T10" fmla="*/ 24 w 52"/>
                <a:gd name="T11" fmla="*/ 33 h 43"/>
                <a:gd name="T12" fmla="*/ 24 w 52"/>
                <a:gd name="T13" fmla="*/ 33 h 43"/>
                <a:gd name="T14" fmla="*/ 26 w 52"/>
                <a:gd name="T15" fmla="*/ 37 h 43"/>
                <a:gd name="T16" fmla="*/ 37 w 52"/>
                <a:gd name="T17" fmla="*/ 36 h 43"/>
                <a:gd name="T18" fmla="*/ 40 w 52"/>
                <a:gd name="T19" fmla="*/ 40 h 43"/>
                <a:gd name="T20" fmla="*/ 50 w 52"/>
                <a:gd name="T21" fmla="*/ 39 h 43"/>
                <a:gd name="T22" fmla="*/ 52 w 52"/>
                <a:gd name="T23" fmla="*/ 35 h 43"/>
                <a:gd name="T24" fmla="*/ 12 w 52"/>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43">
                  <a:moveTo>
                    <a:pt x="12" y="0"/>
                  </a:moveTo>
                  <a:cubicBezTo>
                    <a:pt x="4" y="13"/>
                    <a:pt x="4" y="13"/>
                    <a:pt x="4" y="13"/>
                  </a:cubicBezTo>
                  <a:cubicBezTo>
                    <a:pt x="0" y="16"/>
                    <a:pt x="1" y="22"/>
                    <a:pt x="4" y="24"/>
                  </a:cubicBezTo>
                  <a:cubicBezTo>
                    <a:pt x="6" y="26"/>
                    <a:pt x="8" y="27"/>
                    <a:pt x="9" y="27"/>
                  </a:cubicBezTo>
                  <a:cubicBezTo>
                    <a:pt x="9" y="29"/>
                    <a:pt x="10" y="32"/>
                    <a:pt x="12" y="35"/>
                  </a:cubicBezTo>
                  <a:cubicBezTo>
                    <a:pt x="16" y="37"/>
                    <a:pt x="20" y="36"/>
                    <a:pt x="24" y="33"/>
                  </a:cubicBezTo>
                  <a:cubicBezTo>
                    <a:pt x="24" y="33"/>
                    <a:pt x="24" y="33"/>
                    <a:pt x="24" y="33"/>
                  </a:cubicBezTo>
                  <a:cubicBezTo>
                    <a:pt x="24" y="35"/>
                    <a:pt x="25" y="36"/>
                    <a:pt x="26" y="37"/>
                  </a:cubicBezTo>
                  <a:cubicBezTo>
                    <a:pt x="29" y="39"/>
                    <a:pt x="34" y="39"/>
                    <a:pt x="37" y="36"/>
                  </a:cubicBezTo>
                  <a:cubicBezTo>
                    <a:pt x="37" y="38"/>
                    <a:pt x="38" y="39"/>
                    <a:pt x="40" y="40"/>
                  </a:cubicBezTo>
                  <a:cubicBezTo>
                    <a:pt x="43" y="43"/>
                    <a:pt x="47" y="43"/>
                    <a:pt x="50" y="39"/>
                  </a:cubicBezTo>
                  <a:cubicBezTo>
                    <a:pt x="52" y="35"/>
                    <a:pt x="52" y="35"/>
                    <a:pt x="52" y="35"/>
                  </a:cubicBezTo>
                  <a:lnTo>
                    <a:pt x="12" y="0"/>
                  </a:ln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4" name="Freeform 58">
              <a:extLst>
                <a:ext uri="{FF2B5EF4-FFF2-40B4-BE49-F238E27FC236}">
                  <a16:creationId xmlns:a16="http://schemas.microsoft.com/office/drawing/2014/main" id="{F96EC6D2-25B4-48F7-88A5-DA7767880377}"/>
                </a:ext>
              </a:extLst>
            </p:cNvPr>
            <p:cNvSpPr>
              <a:spLocks/>
            </p:cNvSpPr>
            <p:nvPr/>
          </p:nvSpPr>
          <p:spPr bwMode="auto">
            <a:xfrm flipH="1">
              <a:off x="9305284" y="4499959"/>
              <a:ext cx="109828" cy="28289"/>
            </a:xfrm>
            <a:custGeom>
              <a:avLst/>
              <a:gdLst>
                <a:gd name="T0" fmla="*/ 65 w 66"/>
                <a:gd name="T1" fmla="*/ 0 h 17"/>
                <a:gd name="T2" fmla="*/ 0 w 66"/>
                <a:gd name="T3" fmla="*/ 2 h 17"/>
                <a:gd name="T4" fmla="*/ 1 w 66"/>
                <a:gd name="T5" fmla="*/ 17 h 17"/>
                <a:gd name="T6" fmla="*/ 66 w 66"/>
                <a:gd name="T7" fmla="*/ 13 h 17"/>
                <a:gd name="T8" fmla="*/ 65 w 66"/>
                <a:gd name="T9" fmla="*/ 0 h 17"/>
              </a:gdLst>
              <a:ahLst/>
              <a:cxnLst>
                <a:cxn ang="0">
                  <a:pos x="T0" y="T1"/>
                </a:cxn>
                <a:cxn ang="0">
                  <a:pos x="T2" y="T3"/>
                </a:cxn>
                <a:cxn ang="0">
                  <a:pos x="T4" y="T5"/>
                </a:cxn>
                <a:cxn ang="0">
                  <a:pos x="T6" y="T7"/>
                </a:cxn>
                <a:cxn ang="0">
                  <a:pos x="T8" y="T9"/>
                </a:cxn>
              </a:cxnLst>
              <a:rect l="0" t="0" r="r" b="b"/>
              <a:pathLst>
                <a:path w="66" h="17">
                  <a:moveTo>
                    <a:pt x="65" y="0"/>
                  </a:moveTo>
                  <a:lnTo>
                    <a:pt x="0" y="2"/>
                  </a:lnTo>
                  <a:lnTo>
                    <a:pt x="1" y="17"/>
                  </a:lnTo>
                  <a:lnTo>
                    <a:pt x="66" y="13"/>
                  </a:lnTo>
                  <a:lnTo>
                    <a:pt x="65" y="0"/>
                  </a:lnTo>
                  <a:close/>
                </a:path>
              </a:pathLst>
            </a:custGeom>
            <a:solidFill>
              <a:srgbClr val="BA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335" name="Picture 334">
              <a:extLst>
                <a:ext uri="{FF2B5EF4-FFF2-40B4-BE49-F238E27FC236}">
                  <a16:creationId xmlns:a16="http://schemas.microsoft.com/office/drawing/2014/main" id="{3355ABD9-48A8-4123-BB38-78FC3B1EFB56}"/>
                </a:ext>
              </a:extLst>
            </p:cNvPr>
            <p:cNvPicPr>
              <a:picLocks noChangeAspect="1"/>
            </p:cNvPicPr>
            <p:nvPr/>
          </p:nvPicPr>
          <p:blipFill>
            <a:blip r:embed="rId4"/>
            <a:stretch>
              <a:fillRect/>
            </a:stretch>
          </p:blipFill>
          <p:spPr>
            <a:xfrm rot="1013005">
              <a:off x="9108675" y="4774674"/>
              <a:ext cx="429331" cy="265957"/>
            </a:xfrm>
            <a:prstGeom prst="rect">
              <a:avLst/>
            </a:prstGeom>
          </p:spPr>
        </p:pic>
        <p:sp>
          <p:nvSpPr>
            <p:cNvPr id="336" name="Freeform 43">
              <a:extLst>
                <a:ext uri="{FF2B5EF4-FFF2-40B4-BE49-F238E27FC236}">
                  <a16:creationId xmlns:a16="http://schemas.microsoft.com/office/drawing/2014/main" id="{E46F42D9-7B54-444D-AD4D-8CCD1EDFA30A}"/>
                </a:ext>
              </a:extLst>
            </p:cNvPr>
            <p:cNvSpPr>
              <a:spLocks/>
            </p:cNvSpPr>
            <p:nvPr/>
          </p:nvSpPr>
          <p:spPr bwMode="auto">
            <a:xfrm flipH="1">
              <a:off x="9298628" y="4499959"/>
              <a:ext cx="116484" cy="445967"/>
            </a:xfrm>
            <a:custGeom>
              <a:avLst/>
              <a:gdLst>
                <a:gd name="T0" fmla="*/ 70 w 70"/>
                <a:gd name="T1" fmla="*/ 268 h 268"/>
                <a:gd name="T2" fmla="*/ 65 w 70"/>
                <a:gd name="T3" fmla="*/ 0 h 268"/>
                <a:gd name="T4" fmla="*/ 0 w 70"/>
                <a:gd name="T5" fmla="*/ 2 h 268"/>
                <a:gd name="T6" fmla="*/ 15 w 70"/>
                <a:gd name="T7" fmla="*/ 231 h 268"/>
                <a:gd name="T8" fmla="*/ 39 w 70"/>
                <a:gd name="T9" fmla="*/ 228 h 268"/>
                <a:gd name="T10" fmla="*/ 70 w 70"/>
                <a:gd name="T11" fmla="*/ 268 h 268"/>
              </a:gdLst>
              <a:ahLst/>
              <a:cxnLst>
                <a:cxn ang="0">
                  <a:pos x="T0" y="T1"/>
                </a:cxn>
                <a:cxn ang="0">
                  <a:pos x="T2" y="T3"/>
                </a:cxn>
                <a:cxn ang="0">
                  <a:pos x="T4" y="T5"/>
                </a:cxn>
                <a:cxn ang="0">
                  <a:pos x="T6" y="T7"/>
                </a:cxn>
                <a:cxn ang="0">
                  <a:pos x="T8" y="T9"/>
                </a:cxn>
                <a:cxn ang="0">
                  <a:pos x="T10" y="T11"/>
                </a:cxn>
              </a:cxnLst>
              <a:rect l="0" t="0" r="r" b="b"/>
              <a:pathLst>
                <a:path w="70" h="268">
                  <a:moveTo>
                    <a:pt x="70" y="268"/>
                  </a:moveTo>
                  <a:lnTo>
                    <a:pt x="65" y="0"/>
                  </a:lnTo>
                  <a:lnTo>
                    <a:pt x="0" y="2"/>
                  </a:lnTo>
                  <a:lnTo>
                    <a:pt x="15" y="231"/>
                  </a:lnTo>
                  <a:lnTo>
                    <a:pt x="39" y="228"/>
                  </a:lnTo>
                  <a:lnTo>
                    <a:pt x="70" y="268"/>
                  </a:ln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7" name="Freeform 44">
              <a:extLst>
                <a:ext uri="{FF2B5EF4-FFF2-40B4-BE49-F238E27FC236}">
                  <a16:creationId xmlns:a16="http://schemas.microsoft.com/office/drawing/2014/main" id="{4BD6901A-E2A9-42D7-9EE0-6C7D12FD2357}"/>
                </a:ext>
              </a:extLst>
            </p:cNvPr>
            <p:cNvSpPr>
              <a:spLocks/>
            </p:cNvSpPr>
            <p:nvPr/>
          </p:nvSpPr>
          <p:spPr bwMode="auto">
            <a:xfrm flipH="1">
              <a:off x="9235394" y="4771201"/>
              <a:ext cx="159749" cy="322827"/>
            </a:xfrm>
            <a:custGeom>
              <a:avLst/>
              <a:gdLst>
                <a:gd name="T0" fmla="*/ 2 w 85"/>
                <a:gd name="T1" fmla="*/ 74 h 172"/>
                <a:gd name="T2" fmla="*/ 19 w 85"/>
                <a:gd name="T3" fmla="*/ 141 h 172"/>
                <a:gd name="T4" fmla="*/ 36 w 85"/>
                <a:gd name="T5" fmla="*/ 149 h 172"/>
                <a:gd name="T6" fmla="*/ 54 w 85"/>
                <a:gd name="T7" fmla="*/ 160 h 172"/>
                <a:gd name="T8" fmla="*/ 68 w 85"/>
                <a:gd name="T9" fmla="*/ 167 h 172"/>
                <a:gd name="T10" fmla="*/ 67 w 85"/>
                <a:gd name="T11" fmla="*/ 154 h 172"/>
                <a:gd name="T12" fmla="*/ 70 w 85"/>
                <a:gd name="T13" fmla="*/ 136 h 172"/>
                <a:gd name="T14" fmla="*/ 64 w 85"/>
                <a:gd name="T15" fmla="*/ 120 h 172"/>
                <a:gd name="T16" fmla="*/ 85 w 85"/>
                <a:gd name="T17" fmla="*/ 122 h 172"/>
                <a:gd name="T18" fmla="*/ 57 w 85"/>
                <a:gd name="T19" fmla="*/ 80 h 172"/>
                <a:gd name="T20" fmla="*/ 52 w 85"/>
                <a:gd name="T21" fmla="*/ 73 h 172"/>
                <a:gd name="T22" fmla="*/ 42 w 85"/>
                <a:gd name="T23" fmla="*/ 0 h 172"/>
                <a:gd name="T24" fmla="*/ 0 w 85"/>
                <a:gd name="T25" fmla="*/ 23 h 172"/>
                <a:gd name="T26" fmla="*/ 2 w 85"/>
                <a:gd name="T27" fmla="*/ 7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72">
                  <a:moveTo>
                    <a:pt x="2" y="74"/>
                  </a:moveTo>
                  <a:cubicBezTo>
                    <a:pt x="0" y="105"/>
                    <a:pt x="5" y="118"/>
                    <a:pt x="19" y="141"/>
                  </a:cubicBezTo>
                  <a:cubicBezTo>
                    <a:pt x="28" y="157"/>
                    <a:pt x="35" y="160"/>
                    <a:pt x="36" y="149"/>
                  </a:cubicBezTo>
                  <a:cubicBezTo>
                    <a:pt x="41" y="167"/>
                    <a:pt x="58" y="172"/>
                    <a:pt x="54" y="160"/>
                  </a:cubicBezTo>
                  <a:cubicBezTo>
                    <a:pt x="58" y="164"/>
                    <a:pt x="65" y="169"/>
                    <a:pt x="68" y="167"/>
                  </a:cubicBezTo>
                  <a:cubicBezTo>
                    <a:pt x="74" y="164"/>
                    <a:pt x="69" y="154"/>
                    <a:pt x="67" y="154"/>
                  </a:cubicBezTo>
                  <a:cubicBezTo>
                    <a:pt x="73" y="153"/>
                    <a:pt x="77" y="146"/>
                    <a:pt x="70" y="136"/>
                  </a:cubicBezTo>
                  <a:cubicBezTo>
                    <a:pt x="65" y="126"/>
                    <a:pt x="64" y="120"/>
                    <a:pt x="64" y="120"/>
                  </a:cubicBezTo>
                  <a:cubicBezTo>
                    <a:pt x="75" y="127"/>
                    <a:pt x="84" y="127"/>
                    <a:pt x="85" y="122"/>
                  </a:cubicBezTo>
                  <a:cubicBezTo>
                    <a:pt x="75" y="110"/>
                    <a:pt x="70" y="93"/>
                    <a:pt x="57" y="80"/>
                  </a:cubicBezTo>
                  <a:cubicBezTo>
                    <a:pt x="56" y="77"/>
                    <a:pt x="53" y="76"/>
                    <a:pt x="52" y="73"/>
                  </a:cubicBezTo>
                  <a:cubicBezTo>
                    <a:pt x="42" y="0"/>
                    <a:pt x="42" y="0"/>
                    <a:pt x="42" y="0"/>
                  </a:cubicBezTo>
                  <a:cubicBezTo>
                    <a:pt x="13" y="41"/>
                    <a:pt x="0" y="23"/>
                    <a:pt x="0" y="23"/>
                  </a:cubicBezTo>
                  <a:lnTo>
                    <a:pt x="2" y="74"/>
                  </a:lnTo>
                  <a:close/>
                </a:path>
              </a:pathLst>
            </a:custGeom>
            <a:solidFill>
              <a:srgbClr val="CE9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38" name="Freeform 346">
            <a:extLst>
              <a:ext uri="{FF2B5EF4-FFF2-40B4-BE49-F238E27FC236}">
                <a16:creationId xmlns:a16="http://schemas.microsoft.com/office/drawing/2014/main" id="{E292F15F-4CC5-4E1C-ABFF-EF53141D302F}"/>
              </a:ext>
            </a:extLst>
          </p:cNvPr>
          <p:cNvSpPr>
            <a:spLocks noEditPoints="1"/>
          </p:cNvSpPr>
          <p:nvPr/>
        </p:nvSpPr>
        <p:spPr bwMode="auto">
          <a:xfrm>
            <a:off x="10361078" y="2100074"/>
            <a:ext cx="416441" cy="414449"/>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FFF10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9" name="Freeform 346">
            <a:extLst>
              <a:ext uri="{FF2B5EF4-FFF2-40B4-BE49-F238E27FC236}">
                <a16:creationId xmlns:a16="http://schemas.microsoft.com/office/drawing/2014/main" id="{7557731B-90CF-48A1-83F8-0C4BE9F11BB5}"/>
              </a:ext>
            </a:extLst>
          </p:cNvPr>
          <p:cNvSpPr>
            <a:spLocks noEditPoints="1"/>
          </p:cNvSpPr>
          <p:nvPr/>
        </p:nvSpPr>
        <p:spPr bwMode="auto">
          <a:xfrm>
            <a:off x="11816581" y="1425116"/>
            <a:ext cx="416441" cy="414449"/>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0" name="Freeform 348">
            <a:extLst>
              <a:ext uri="{FF2B5EF4-FFF2-40B4-BE49-F238E27FC236}">
                <a16:creationId xmlns:a16="http://schemas.microsoft.com/office/drawing/2014/main" id="{67F33CD0-1791-4DC4-A0F1-03186CFF3C2F}"/>
              </a:ext>
            </a:extLst>
          </p:cNvPr>
          <p:cNvSpPr>
            <a:spLocks noEditPoints="1"/>
          </p:cNvSpPr>
          <p:nvPr/>
        </p:nvSpPr>
        <p:spPr bwMode="auto">
          <a:xfrm>
            <a:off x="11451649" y="1300548"/>
            <a:ext cx="364636" cy="362643"/>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1" name="Freeform 349">
            <a:extLst>
              <a:ext uri="{FF2B5EF4-FFF2-40B4-BE49-F238E27FC236}">
                <a16:creationId xmlns:a16="http://schemas.microsoft.com/office/drawing/2014/main" id="{7841FE5C-B990-443A-B144-0D41340035B4}"/>
              </a:ext>
            </a:extLst>
          </p:cNvPr>
          <p:cNvSpPr>
            <a:spLocks noEditPoints="1"/>
          </p:cNvSpPr>
          <p:nvPr/>
        </p:nvSpPr>
        <p:spPr bwMode="auto">
          <a:xfrm>
            <a:off x="532300" y="1108668"/>
            <a:ext cx="252972" cy="249060"/>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2" name="Freeform 346">
            <a:extLst>
              <a:ext uri="{FF2B5EF4-FFF2-40B4-BE49-F238E27FC236}">
                <a16:creationId xmlns:a16="http://schemas.microsoft.com/office/drawing/2014/main" id="{5E9E8AE1-E284-43ED-80AA-ABE9ADDA3303}"/>
              </a:ext>
            </a:extLst>
          </p:cNvPr>
          <p:cNvSpPr>
            <a:spLocks/>
          </p:cNvSpPr>
          <p:nvPr/>
        </p:nvSpPr>
        <p:spPr bwMode="auto">
          <a:xfrm>
            <a:off x="6124065" y="4292572"/>
            <a:ext cx="139381" cy="16793"/>
          </a:xfrm>
          <a:custGeom>
            <a:avLst/>
            <a:gdLst>
              <a:gd name="T0" fmla="*/ 77 w 77"/>
              <a:gd name="T1" fmla="*/ 9 h 9"/>
              <a:gd name="T2" fmla="*/ 67 w 77"/>
              <a:gd name="T3" fmla="*/ 0 h 9"/>
              <a:gd name="T4" fmla="*/ 10 w 77"/>
              <a:gd name="T5" fmla="*/ 0 h 9"/>
              <a:gd name="T6" fmla="*/ 0 w 77"/>
              <a:gd name="T7" fmla="*/ 9 h 9"/>
              <a:gd name="T8" fmla="*/ 77 w 77"/>
              <a:gd name="T9" fmla="*/ 9 h 9"/>
            </a:gdLst>
            <a:ahLst/>
            <a:cxnLst>
              <a:cxn ang="0">
                <a:pos x="T0" y="T1"/>
              </a:cxn>
              <a:cxn ang="0">
                <a:pos x="T2" y="T3"/>
              </a:cxn>
              <a:cxn ang="0">
                <a:pos x="T4" y="T5"/>
              </a:cxn>
              <a:cxn ang="0">
                <a:pos x="T6" y="T7"/>
              </a:cxn>
              <a:cxn ang="0">
                <a:pos x="T8" y="T9"/>
              </a:cxn>
            </a:cxnLst>
            <a:rect l="0" t="0" r="r" b="b"/>
            <a:pathLst>
              <a:path w="77" h="9">
                <a:moveTo>
                  <a:pt x="77" y="9"/>
                </a:moveTo>
                <a:cubicBezTo>
                  <a:pt x="76" y="4"/>
                  <a:pt x="72" y="0"/>
                  <a:pt x="67" y="0"/>
                </a:cubicBezTo>
                <a:cubicBezTo>
                  <a:pt x="10" y="0"/>
                  <a:pt x="10" y="0"/>
                  <a:pt x="10" y="0"/>
                </a:cubicBezTo>
                <a:cubicBezTo>
                  <a:pt x="5" y="0"/>
                  <a:pt x="1" y="4"/>
                  <a:pt x="0" y="9"/>
                </a:cubicBezTo>
                <a:lnTo>
                  <a:pt x="77" y="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3" name="Freeform 347">
            <a:extLst>
              <a:ext uri="{FF2B5EF4-FFF2-40B4-BE49-F238E27FC236}">
                <a16:creationId xmlns:a16="http://schemas.microsoft.com/office/drawing/2014/main" id="{882C4C55-93D8-4649-88B8-C34276E7F087}"/>
              </a:ext>
            </a:extLst>
          </p:cNvPr>
          <p:cNvSpPr>
            <a:spLocks/>
          </p:cNvSpPr>
          <p:nvPr/>
        </p:nvSpPr>
        <p:spPr bwMode="auto">
          <a:xfrm>
            <a:off x="6189137" y="4294251"/>
            <a:ext cx="9236" cy="26029"/>
          </a:xfrm>
          <a:custGeom>
            <a:avLst/>
            <a:gdLst>
              <a:gd name="T0" fmla="*/ 5 w 5"/>
              <a:gd name="T1" fmla="*/ 12 h 14"/>
              <a:gd name="T2" fmla="*/ 3 w 5"/>
              <a:gd name="T3" fmla="*/ 14 h 14"/>
              <a:gd name="T4" fmla="*/ 3 w 5"/>
              <a:gd name="T5" fmla="*/ 14 h 14"/>
              <a:gd name="T6" fmla="*/ 0 w 5"/>
              <a:gd name="T7" fmla="*/ 12 h 14"/>
              <a:gd name="T8" fmla="*/ 0 w 5"/>
              <a:gd name="T9" fmla="*/ 3 h 14"/>
              <a:gd name="T10" fmla="*/ 3 w 5"/>
              <a:gd name="T11" fmla="*/ 0 h 14"/>
              <a:gd name="T12" fmla="*/ 3 w 5"/>
              <a:gd name="T13" fmla="*/ 0 h 14"/>
              <a:gd name="T14" fmla="*/ 5 w 5"/>
              <a:gd name="T15" fmla="*/ 3 h 14"/>
              <a:gd name="T16" fmla="*/ 5 w 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5" y="12"/>
                </a:moveTo>
                <a:cubicBezTo>
                  <a:pt x="5" y="13"/>
                  <a:pt x="4" y="14"/>
                  <a:pt x="3" y="14"/>
                </a:cubicBezTo>
                <a:cubicBezTo>
                  <a:pt x="3" y="14"/>
                  <a:pt x="3" y="14"/>
                  <a:pt x="3" y="14"/>
                </a:cubicBezTo>
                <a:cubicBezTo>
                  <a:pt x="1" y="14"/>
                  <a:pt x="0" y="13"/>
                  <a:pt x="0" y="12"/>
                </a:cubicBezTo>
                <a:cubicBezTo>
                  <a:pt x="0" y="3"/>
                  <a:pt x="0" y="3"/>
                  <a:pt x="0" y="3"/>
                </a:cubicBezTo>
                <a:cubicBezTo>
                  <a:pt x="0" y="1"/>
                  <a:pt x="1" y="0"/>
                  <a:pt x="3" y="0"/>
                </a:cubicBezTo>
                <a:cubicBezTo>
                  <a:pt x="3" y="0"/>
                  <a:pt x="3" y="0"/>
                  <a:pt x="3" y="0"/>
                </a:cubicBezTo>
                <a:cubicBezTo>
                  <a:pt x="4" y="0"/>
                  <a:pt x="5" y="1"/>
                  <a:pt x="5" y="3"/>
                </a:cubicBezTo>
                <a:lnTo>
                  <a:pt x="5" y="1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4" name="Freeform 348">
            <a:extLst>
              <a:ext uri="{FF2B5EF4-FFF2-40B4-BE49-F238E27FC236}">
                <a16:creationId xmlns:a16="http://schemas.microsoft.com/office/drawing/2014/main" id="{0579D2B1-EC06-4DBF-93A4-076699F378C4}"/>
              </a:ext>
            </a:extLst>
          </p:cNvPr>
          <p:cNvSpPr>
            <a:spLocks/>
          </p:cNvSpPr>
          <p:nvPr/>
        </p:nvSpPr>
        <p:spPr bwMode="auto">
          <a:xfrm>
            <a:off x="6189137" y="4294251"/>
            <a:ext cx="9236" cy="26029"/>
          </a:xfrm>
          <a:custGeom>
            <a:avLst/>
            <a:gdLst>
              <a:gd name="T0" fmla="*/ 5 w 5"/>
              <a:gd name="T1" fmla="*/ 12 h 14"/>
              <a:gd name="T2" fmla="*/ 2 w 5"/>
              <a:gd name="T3" fmla="*/ 14 h 14"/>
              <a:gd name="T4" fmla="*/ 2 w 5"/>
              <a:gd name="T5" fmla="*/ 14 h 14"/>
              <a:gd name="T6" fmla="*/ 0 w 5"/>
              <a:gd name="T7" fmla="*/ 12 h 14"/>
              <a:gd name="T8" fmla="*/ 0 w 5"/>
              <a:gd name="T9" fmla="*/ 3 h 14"/>
              <a:gd name="T10" fmla="*/ 2 w 5"/>
              <a:gd name="T11" fmla="*/ 0 h 14"/>
              <a:gd name="T12" fmla="*/ 2 w 5"/>
              <a:gd name="T13" fmla="*/ 0 h 14"/>
              <a:gd name="T14" fmla="*/ 5 w 5"/>
              <a:gd name="T15" fmla="*/ 3 h 14"/>
              <a:gd name="T16" fmla="*/ 5 w 5"/>
              <a:gd name="T17"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5" y="12"/>
                </a:moveTo>
                <a:cubicBezTo>
                  <a:pt x="5" y="13"/>
                  <a:pt x="4" y="14"/>
                  <a:pt x="2" y="14"/>
                </a:cubicBezTo>
                <a:cubicBezTo>
                  <a:pt x="2" y="14"/>
                  <a:pt x="2" y="14"/>
                  <a:pt x="2" y="14"/>
                </a:cubicBezTo>
                <a:cubicBezTo>
                  <a:pt x="1" y="14"/>
                  <a:pt x="0" y="13"/>
                  <a:pt x="0" y="12"/>
                </a:cubicBezTo>
                <a:cubicBezTo>
                  <a:pt x="0" y="3"/>
                  <a:pt x="0" y="3"/>
                  <a:pt x="0" y="3"/>
                </a:cubicBezTo>
                <a:cubicBezTo>
                  <a:pt x="0" y="1"/>
                  <a:pt x="1" y="0"/>
                  <a:pt x="2" y="0"/>
                </a:cubicBezTo>
                <a:cubicBezTo>
                  <a:pt x="2" y="0"/>
                  <a:pt x="2" y="0"/>
                  <a:pt x="2" y="0"/>
                </a:cubicBezTo>
                <a:cubicBezTo>
                  <a:pt x="4" y="0"/>
                  <a:pt x="5" y="1"/>
                  <a:pt x="5" y="3"/>
                </a:cubicBezTo>
                <a:lnTo>
                  <a:pt x="5" y="1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353535"/>
              </a:solidFill>
              <a:effectLst/>
              <a:uLnTx/>
              <a:uFillTx/>
              <a:latin typeface="Segoe UI Semilight"/>
              <a:ea typeface="+mn-ea"/>
              <a:cs typeface="+mn-cs"/>
            </a:endParaRPr>
          </a:p>
        </p:txBody>
      </p:sp>
      <p:cxnSp>
        <p:nvCxnSpPr>
          <p:cNvPr id="345" name="Straight Connector 344">
            <a:extLst>
              <a:ext uri="{FF2B5EF4-FFF2-40B4-BE49-F238E27FC236}">
                <a16:creationId xmlns:a16="http://schemas.microsoft.com/office/drawing/2014/main" id="{C365A0E8-A205-4C79-984A-56EB1291940F}"/>
              </a:ext>
            </a:extLst>
          </p:cNvPr>
          <p:cNvCxnSpPr>
            <a:cxnSpLocks/>
          </p:cNvCxnSpPr>
          <p:nvPr/>
        </p:nvCxnSpPr>
        <p:spPr>
          <a:xfrm>
            <a:off x="5415823" y="1862356"/>
            <a:ext cx="1605929" cy="0"/>
          </a:xfrm>
          <a:prstGeom prst="line">
            <a:avLst/>
          </a:prstGeom>
          <a:noFill/>
          <a:ln w="9525" cap="flat" cmpd="sng" algn="ctr">
            <a:solidFill>
              <a:srgbClr val="002050"/>
            </a:solidFill>
            <a:prstDash val="solid"/>
            <a:headEnd type="none"/>
            <a:tailEnd type="none"/>
          </a:ln>
          <a:effectLst/>
        </p:spPr>
      </p:cxnSp>
      <p:sp>
        <p:nvSpPr>
          <p:cNvPr id="346" name="Rectangle 345">
            <a:extLst>
              <a:ext uri="{FF2B5EF4-FFF2-40B4-BE49-F238E27FC236}">
                <a16:creationId xmlns:a16="http://schemas.microsoft.com/office/drawing/2014/main" id="{6695AA81-050E-4F32-84E3-DB4097E05B62}"/>
              </a:ext>
            </a:extLst>
          </p:cNvPr>
          <p:cNvSpPr/>
          <p:nvPr/>
        </p:nvSpPr>
        <p:spPr bwMode="auto">
          <a:xfrm>
            <a:off x="2373440" y="1466650"/>
            <a:ext cx="3042383" cy="79141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Finalidade geral </a:t>
            </a:r>
            <a:r>
              <a:rPr kumimoji="0" lang="en-US" sz="12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servidores de arquivos, </a:t>
            </a:r>
            <a:br>
              <a:rPr kumimoji="0" lang="en-US" sz="12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cargas de </a:t>
            </a:r>
            <a:r>
              <a:rPr kumimoji="0" lang="en-US" sz="12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trabalho</a:t>
            </a:r>
            <a:r>
              <a:rPr kumimoji="0" lang="en-US" sz="12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r>
              <a:rPr kumimoji="0" lang="en-US" sz="12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convencionais</a:t>
            </a:r>
            <a:r>
              <a:rPr kumimoji="0" lang="en-US" sz="12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e de </a:t>
            </a:r>
            <a:r>
              <a:rPr kumimoji="0" lang="en-US" sz="12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terceiros</a:t>
            </a:r>
            <a:r>
              <a:rPr kumimoji="0" lang="en-US" sz="12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a:t>
            </a:r>
            <a:r>
              <a:rPr kumimoji="0" lang="en-US" sz="12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aplicações</a:t>
            </a:r>
            <a:r>
              <a:rPr kumimoji="0" lang="en-US" sz="12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 e outras funções de infraestrutura</a:t>
            </a:r>
            <a:endParaRPr kumimoji="0" lang="en-US" sz="12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47" name="Rectangle 346">
            <a:extLst>
              <a:ext uri="{FF2B5EF4-FFF2-40B4-BE49-F238E27FC236}">
                <a16:creationId xmlns:a16="http://schemas.microsoft.com/office/drawing/2014/main" id="{A844232D-3A79-4671-8C00-A3DF22ABA384}"/>
              </a:ext>
            </a:extLst>
          </p:cNvPr>
          <p:cNvSpPr/>
          <p:nvPr/>
        </p:nvSpPr>
        <p:spPr bwMode="auto">
          <a:xfrm>
            <a:off x="7021752" y="1466650"/>
            <a:ext cx="3041283" cy="79141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36668" tIns="189335" rIns="236668" bIns="189335"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Aplicações</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 de </a:t>
            </a:r>
            <a:r>
              <a:rPr kumimoji="0" lang="en-US" sz="14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Contêiner</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 e Hosts de </a:t>
            </a:r>
            <a:r>
              <a:rPr kumimoji="0" lang="en-US" sz="14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contêineres</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 Hosts Hyper-convergentes que se </a:t>
            </a:r>
            <a:r>
              <a:rPr kumimoji="0" lang="en-US" sz="1400" b="0" i="0" u="none" strike="noStrike" kern="0" cap="none" spc="0" normalizeH="0" baseline="0" noProof="0" dirty="0" err="1">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beneficiam</a:t>
            </a:r>
            <a:r>
              <a:rPr kumimoji="0" lang="en-US" sz="1400" b="0" i="0" u="none" strike="noStrike" kern="0" cap="none" spc="0" normalizeH="0" baseline="0" noProof="0" dirty="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 de </a:t>
            </a: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inovação mais rápida</a:t>
            </a:r>
          </a:p>
        </p:txBody>
      </p:sp>
      <p:pic>
        <p:nvPicPr>
          <p:cNvPr id="348" name="Picture 347">
            <a:extLst>
              <a:ext uri="{FF2B5EF4-FFF2-40B4-BE49-F238E27FC236}">
                <a16:creationId xmlns:a16="http://schemas.microsoft.com/office/drawing/2014/main" id="{C13277CE-8100-423E-B764-2D0E1A23337D}"/>
              </a:ext>
            </a:extLst>
          </p:cNvPr>
          <p:cNvPicPr>
            <a:picLocks noChangeAspect="1"/>
          </p:cNvPicPr>
          <p:nvPr/>
        </p:nvPicPr>
        <p:blipFill>
          <a:blip r:embed="rId5"/>
          <a:stretch>
            <a:fillRect/>
          </a:stretch>
        </p:blipFill>
        <p:spPr>
          <a:xfrm flipH="1">
            <a:off x="1595746" y="4399222"/>
            <a:ext cx="989177" cy="2282564"/>
          </a:xfrm>
          <a:prstGeom prst="rect">
            <a:avLst/>
          </a:prstGeom>
        </p:spPr>
      </p:pic>
      <p:pic>
        <p:nvPicPr>
          <p:cNvPr id="349" name="Picture 348">
            <a:extLst>
              <a:ext uri="{FF2B5EF4-FFF2-40B4-BE49-F238E27FC236}">
                <a16:creationId xmlns:a16="http://schemas.microsoft.com/office/drawing/2014/main" id="{AE4A248D-BE5C-4308-9DB6-C81AA84ECEED}"/>
              </a:ext>
            </a:extLst>
          </p:cNvPr>
          <p:cNvPicPr>
            <a:picLocks noChangeAspect="1"/>
          </p:cNvPicPr>
          <p:nvPr/>
        </p:nvPicPr>
        <p:blipFill>
          <a:blip r:embed="rId6"/>
          <a:stretch>
            <a:fillRect/>
          </a:stretch>
        </p:blipFill>
        <p:spPr>
          <a:xfrm flipH="1">
            <a:off x="283743" y="2946430"/>
            <a:ext cx="1040834" cy="3735355"/>
          </a:xfrm>
          <a:prstGeom prst="rect">
            <a:avLst/>
          </a:prstGeom>
        </p:spPr>
      </p:pic>
      <p:sp>
        <p:nvSpPr>
          <p:cNvPr id="350" name="Rectangle 349">
            <a:extLst>
              <a:ext uri="{FF2B5EF4-FFF2-40B4-BE49-F238E27FC236}">
                <a16:creationId xmlns:a16="http://schemas.microsoft.com/office/drawing/2014/main" id="{DEAEDFA7-5A5F-4034-B856-6EEEC888E2E8}"/>
              </a:ext>
            </a:extLst>
          </p:cNvPr>
          <p:cNvSpPr/>
          <p:nvPr/>
        </p:nvSpPr>
        <p:spPr bwMode="auto">
          <a:xfrm>
            <a:off x="5654026" y="1324675"/>
            <a:ext cx="1129523" cy="488638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59167" tIns="118334" rIns="59167" bIns="118334" numCol="1" spcCol="0" rtlCol="0" fromWordArt="0" anchor="ctr"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51" name="Group 350">
            <a:extLst>
              <a:ext uri="{FF2B5EF4-FFF2-40B4-BE49-F238E27FC236}">
                <a16:creationId xmlns:a16="http://schemas.microsoft.com/office/drawing/2014/main" id="{DDDF8152-FFF0-4AE8-8861-F8D395713463}"/>
              </a:ext>
            </a:extLst>
          </p:cNvPr>
          <p:cNvGrpSpPr/>
          <p:nvPr/>
        </p:nvGrpSpPr>
        <p:grpSpPr>
          <a:xfrm>
            <a:off x="5675569" y="2232083"/>
            <a:ext cx="1036374" cy="825753"/>
            <a:chOff x="4590299" y="1780526"/>
            <a:chExt cx="838201" cy="667854"/>
          </a:xfrm>
        </p:grpSpPr>
        <p:grpSp>
          <p:nvGrpSpPr>
            <p:cNvPr id="352" name="Group 351">
              <a:extLst>
                <a:ext uri="{FF2B5EF4-FFF2-40B4-BE49-F238E27FC236}">
                  <a16:creationId xmlns:a16="http://schemas.microsoft.com/office/drawing/2014/main" id="{0B690A7F-D25F-47D0-A468-D4F8BB70397F}"/>
                </a:ext>
              </a:extLst>
            </p:cNvPr>
            <p:cNvGrpSpPr/>
            <p:nvPr/>
          </p:nvGrpSpPr>
          <p:grpSpPr>
            <a:xfrm>
              <a:off x="4807687" y="1780526"/>
              <a:ext cx="403425" cy="401129"/>
              <a:chOff x="3768725" y="2676525"/>
              <a:chExt cx="836613" cy="831851"/>
            </a:xfrm>
          </p:grpSpPr>
          <p:sp>
            <p:nvSpPr>
              <p:cNvPr id="354" name="Freeform 88">
                <a:extLst>
                  <a:ext uri="{FF2B5EF4-FFF2-40B4-BE49-F238E27FC236}">
                    <a16:creationId xmlns:a16="http://schemas.microsoft.com/office/drawing/2014/main" id="{A25B01DF-09F8-4522-91BA-578831B3151D}"/>
                  </a:ext>
                </a:extLst>
              </p:cNvPr>
              <p:cNvSpPr>
                <a:spLocks/>
              </p:cNvSpPr>
              <p:nvPr/>
            </p:nvSpPr>
            <p:spPr bwMode="auto">
              <a:xfrm>
                <a:off x="4157663" y="3179763"/>
                <a:ext cx="58738" cy="328613"/>
              </a:xfrm>
              <a:custGeom>
                <a:avLst/>
                <a:gdLst>
                  <a:gd name="T0" fmla="*/ 0 w 37"/>
                  <a:gd name="T1" fmla="*/ 33 h 207"/>
                  <a:gd name="T2" fmla="*/ 17 w 37"/>
                  <a:gd name="T3" fmla="*/ 207 h 207"/>
                  <a:gd name="T4" fmla="*/ 37 w 37"/>
                  <a:gd name="T5" fmla="*/ 30 h 207"/>
                  <a:gd name="T6" fmla="*/ 20 w 37"/>
                  <a:gd name="T7" fmla="*/ 0 h 207"/>
                  <a:gd name="T8" fmla="*/ 0 w 37"/>
                  <a:gd name="T9" fmla="*/ 33 h 207"/>
                </a:gdLst>
                <a:ahLst/>
                <a:cxnLst>
                  <a:cxn ang="0">
                    <a:pos x="T0" y="T1"/>
                  </a:cxn>
                  <a:cxn ang="0">
                    <a:pos x="T2" y="T3"/>
                  </a:cxn>
                  <a:cxn ang="0">
                    <a:pos x="T4" y="T5"/>
                  </a:cxn>
                  <a:cxn ang="0">
                    <a:pos x="T6" y="T7"/>
                  </a:cxn>
                  <a:cxn ang="0">
                    <a:pos x="T8" y="T9"/>
                  </a:cxn>
                </a:cxnLst>
                <a:rect l="0" t="0" r="r" b="b"/>
                <a:pathLst>
                  <a:path w="37" h="207">
                    <a:moveTo>
                      <a:pt x="0" y="33"/>
                    </a:moveTo>
                    <a:lnTo>
                      <a:pt x="17" y="207"/>
                    </a:lnTo>
                    <a:lnTo>
                      <a:pt x="37" y="30"/>
                    </a:lnTo>
                    <a:lnTo>
                      <a:pt x="20" y="0"/>
                    </a:lnTo>
                    <a:lnTo>
                      <a:pt x="0" y="33"/>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5" name="Freeform 89">
                <a:extLst>
                  <a:ext uri="{FF2B5EF4-FFF2-40B4-BE49-F238E27FC236}">
                    <a16:creationId xmlns:a16="http://schemas.microsoft.com/office/drawing/2014/main" id="{B4427502-E27D-4068-A22A-6CF7757FC8F7}"/>
                  </a:ext>
                </a:extLst>
              </p:cNvPr>
              <p:cNvSpPr>
                <a:spLocks/>
              </p:cNvSpPr>
              <p:nvPr/>
            </p:nvSpPr>
            <p:spPr bwMode="auto">
              <a:xfrm>
                <a:off x="4157663" y="2676525"/>
                <a:ext cx="55563" cy="327025"/>
              </a:xfrm>
              <a:custGeom>
                <a:avLst/>
                <a:gdLst>
                  <a:gd name="T0" fmla="*/ 35 w 35"/>
                  <a:gd name="T1" fmla="*/ 171 h 206"/>
                  <a:gd name="T2" fmla="*/ 17 w 35"/>
                  <a:gd name="T3" fmla="*/ 0 h 206"/>
                  <a:gd name="T4" fmla="*/ 0 w 35"/>
                  <a:gd name="T5" fmla="*/ 174 h 206"/>
                  <a:gd name="T6" fmla="*/ 17 w 35"/>
                  <a:gd name="T7" fmla="*/ 206 h 206"/>
                  <a:gd name="T8" fmla="*/ 35 w 35"/>
                  <a:gd name="T9" fmla="*/ 171 h 206"/>
                </a:gdLst>
                <a:ahLst/>
                <a:cxnLst>
                  <a:cxn ang="0">
                    <a:pos x="T0" y="T1"/>
                  </a:cxn>
                  <a:cxn ang="0">
                    <a:pos x="T2" y="T3"/>
                  </a:cxn>
                  <a:cxn ang="0">
                    <a:pos x="T4" y="T5"/>
                  </a:cxn>
                  <a:cxn ang="0">
                    <a:pos x="T6" y="T7"/>
                  </a:cxn>
                  <a:cxn ang="0">
                    <a:pos x="T8" y="T9"/>
                  </a:cxn>
                </a:cxnLst>
                <a:rect l="0" t="0" r="r" b="b"/>
                <a:pathLst>
                  <a:path w="35" h="206">
                    <a:moveTo>
                      <a:pt x="35" y="171"/>
                    </a:moveTo>
                    <a:lnTo>
                      <a:pt x="17" y="0"/>
                    </a:lnTo>
                    <a:lnTo>
                      <a:pt x="0" y="174"/>
                    </a:lnTo>
                    <a:lnTo>
                      <a:pt x="17" y="206"/>
                    </a:lnTo>
                    <a:lnTo>
                      <a:pt x="35" y="17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6" name="Freeform 90">
                <a:extLst>
                  <a:ext uri="{FF2B5EF4-FFF2-40B4-BE49-F238E27FC236}">
                    <a16:creationId xmlns:a16="http://schemas.microsoft.com/office/drawing/2014/main" id="{539CF846-8C7F-4383-84C4-68F11FDEFB34}"/>
                  </a:ext>
                </a:extLst>
              </p:cNvPr>
              <p:cNvSpPr>
                <a:spLocks/>
              </p:cNvSpPr>
              <p:nvPr/>
            </p:nvSpPr>
            <p:spPr bwMode="auto">
              <a:xfrm>
                <a:off x="4275138" y="3062288"/>
                <a:ext cx="330200" cy="55563"/>
              </a:xfrm>
              <a:custGeom>
                <a:avLst/>
                <a:gdLst>
                  <a:gd name="T0" fmla="*/ 33 w 208"/>
                  <a:gd name="T1" fmla="*/ 35 h 35"/>
                  <a:gd name="T2" fmla="*/ 208 w 208"/>
                  <a:gd name="T3" fmla="*/ 18 h 35"/>
                  <a:gd name="T4" fmla="*/ 31 w 208"/>
                  <a:gd name="T5" fmla="*/ 0 h 35"/>
                  <a:gd name="T6" fmla="*/ 0 w 208"/>
                  <a:gd name="T7" fmla="*/ 18 h 35"/>
                  <a:gd name="T8" fmla="*/ 33 w 208"/>
                  <a:gd name="T9" fmla="*/ 35 h 35"/>
                </a:gdLst>
                <a:ahLst/>
                <a:cxnLst>
                  <a:cxn ang="0">
                    <a:pos x="T0" y="T1"/>
                  </a:cxn>
                  <a:cxn ang="0">
                    <a:pos x="T2" y="T3"/>
                  </a:cxn>
                  <a:cxn ang="0">
                    <a:pos x="T4" y="T5"/>
                  </a:cxn>
                  <a:cxn ang="0">
                    <a:pos x="T6" y="T7"/>
                  </a:cxn>
                  <a:cxn ang="0">
                    <a:pos x="T8" y="T9"/>
                  </a:cxn>
                </a:cxnLst>
                <a:rect l="0" t="0" r="r" b="b"/>
                <a:pathLst>
                  <a:path w="208" h="35">
                    <a:moveTo>
                      <a:pt x="33" y="35"/>
                    </a:moveTo>
                    <a:lnTo>
                      <a:pt x="208" y="18"/>
                    </a:lnTo>
                    <a:lnTo>
                      <a:pt x="31" y="0"/>
                    </a:lnTo>
                    <a:lnTo>
                      <a:pt x="0" y="18"/>
                    </a:lnTo>
                    <a:lnTo>
                      <a:pt x="33" y="3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7" name="Freeform 91">
                <a:extLst>
                  <a:ext uri="{FF2B5EF4-FFF2-40B4-BE49-F238E27FC236}">
                    <a16:creationId xmlns:a16="http://schemas.microsoft.com/office/drawing/2014/main" id="{BA15C428-695A-4878-BF16-A15FC9FB2B0E}"/>
                  </a:ext>
                </a:extLst>
              </p:cNvPr>
              <p:cNvSpPr>
                <a:spLocks/>
              </p:cNvSpPr>
              <p:nvPr/>
            </p:nvSpPr>
            <p:spPr bwMode="auto">
              <a:xfrm>
                <a:off x="3768725" y="3062288"/>
                <a:ext cx="330200" cy="55563"/>
              </a:xfrm>
              <a:custGeom>
                <a:avLst/>
                <a:gdLst>
                  <a:gd name="T0" fmla="*/ 173 w 208"/>
                  <a:gd name="T1" fmla="*/ 0 h 35"/>
                  <a:gd name="T2" fmla="*/ 0 w 208"/>
                  <a:gd name="T3" fmla="*/ 18 h 35"/>
                  <a:gd name="T4" fmla="*/ 177 w 208"/>
                  <a:gd name="T5" fmla="*/ 35 h 35"/>
                  <a:gd name="T6" fmla="*/ 208 w 208"/>
                  <a:gd name="T7" fmla="*/ 20 h 35"/>
                  <a:gd name="T8" fmla="*/ 173 w 208"/>
                  <a:gd name="T9" fmla="*/ 0 h 35"/>
                </a:gdLst>
                <a:ahLst/>
                <a:cxnLst>
                  <a:cxn ang="0">
                    <a:pos x="T0" y="T1"/>
                  </a:cxn>
                  <a:cxn ang="0">
                    <a:pos x="T2" y="T3"/>
                  </a:cxn>
                  <a:cxn ang="0">
                    <a:pos x="T4" y="T5"/>
                  </a:cxn>
                  <a:cxn ang="0">
                    <a:pos x="T6" y="T7"/>
                  </a:cxn>
                  <a:cxn ang="0">
                    <a:pos x="T8" y="T9"/>
                  </a:cxn>
                </a:cxnLst>
                <a:rect l="0" t="0" r="r" b="b"/>
                <a:pathLst>
                  <a:path w="208" h="35">
                    <a:moveTo>
                      <a:pt x="173" y="0"/>
                    </a:moveTo>
                    <a:lnTo>
                      <a:pt x="0" y="18"/>
                    </a:lnTo>
                    <a:lnTo>
                      <a:pt x="177" y="35"/>
                    </a:lnTo>
                    <a:lnTo>
                      <a:pt x="208" y="20"/>
                    </a:lnTo>
                    <a:lnTo>
                      <a:pt x="173"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8" name="Freeform 92">
                <a:extLst>
                  <a:ext uri="{FF2B5EF4-FFF2-40B4-BE49-F238E27FC236}">
                    <a16:creationId xmlns:a16="http://schemas.microsoft.com/office/drawing/2014/main" id="{247A7F1A-6BD9-43A0-BA2D-347278ED6E7B}"/>
                  </a:ext>
                </a:extLst>
              </p:cNvPr>
              <p:cNvSpPr>
                <a:spLocks/>
              </p:cNvSpPr>
              <p:nvPr/>
            </p:nvSpPr>
            <p:spPr bwMode="auto">
              <a:xfrm>
                <a:off x="4251325" y="3152775"/>
                <a:ext cx="231775" cy="230188"/>
              </a:xfrm>
              <a:custGeom>
                <a:avLst/>
                <a:gdLst>
                  <a:gd name="T0" fmla="*/ 11 w 146"/>
                  <a:gd name="T1" fmla="*/ 37 h 145"/>
                  <a:gd name="T2" fmla="*/ 146 w 146"/>
                  <a:gd name="T3" fmla="*/ 145 h 145"/>
                  <a:gd name="T4" fmla="*/ 33 w 146"/>
                  <a:gd name="T5" fmla="*/ 11 h 145"/>
                  <a:gd name="T6" fmla="*/ 0 w 146"/>
                  <a:gd name="T7" fmla="*/ 0 h 145"/>
                  <a:gd name="T8" fmla="*/ 11 w 146"/>
                  <a:gd name="T9" fmla="*/ 37 h 145"/>
                </a:gdLst>
                <a:ahLst/>
                <a:cxnLst>
                  <a:cxn ang="0">
                    <a:pos x="T0" y="T1"/>
                  </a:cxn>
                  <a:cxn ang="0">
                    <a:pos x="T2" y="T3"/>
                  </a:cxn>
                  <a:cxn ang="0">
                    <a:pos x="T4" y="T5"/>
                  </a:cxn>
                  <a:cxn ang="0">
                    <a:pos x="T6" y="T7"/>
                  </a:cxn>
                  <a:cxn ang="0">
                    <a:pos x="T8" y="T9"/>
                  </a:cxn>
                </a:cxnLst>
                <a:rect l="0" t="0" r="r" b="b"/>
                <a:pathLst>
                  <a:path w="146" h="145">
                    <a:moveTo>
                      <a:pt x="11" y="37"/>
                    </a:moveTo>
                    <a:lnTo>
                      <a:pt x="146" y="145"/>
                    </a:lnTo>
                    <a:lnTo>
                      <a:pt x="33" y="11"/>
                    </a:lnTo>
                    <a:lnTo>
                      <a:pt x="0" y="0"/>
                    </a:lnTo>
                    <a:lnTo>
                      <a:pt x="11" y="37"/>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9" name="Freeform 93">
                <a:extLst>
                  <a:ext uri="{FF2B5EF4-FFF2-40B4-BE49-F238E27FC236}">
                    <a16:creationId xmlns:a16="http://schemas.microsoft.com/office/drawing/2014/main" id="{287CEC5B-D725-4F0B-ADE3-D4C10BA70404}"/>
                  </a:ext>
                </a:extLst>
              </p:cNvPr>
              <p:cNvSpPr>
                <a:spLocks/>
              </p:cNvSpPr>
              <p:nvPr/>
            </p:nvSpPr>
            <p:spPr bwMode="auto">
              <a:xfrm>
                <a:off x="3890963" y="2797175"/>
                <a:ext cx="231775" cy="230188"/>
              </a:xfrm>
              <a:custGeom>
                <a:avLst/>
                <a:gdLst>
                  <a:gd name="T0" fmla="*/ 135 w 146"/>
                  <a:gd name="T1" fmla="*/ 111 h 145"/>
                  <a:gd name="T2" fmla="*/ 0 w 146"/>
                  <a:gd name="T3" fmla="*/ 0 h 145"/>
                  <a:gd name="T4" fmla="*/ 111 w 146"/>
                  <a:gd name="T5" fmla="*/ 137 h 145"/>
                  <a:gd name="T6" fmla="*/ 146 w 146"/>
                  <a:gd name="T7" fmla="*/ 145 h 145"/>
                  <a:gd name="T8" fmla="*/ 135 w 146"/>
                  <a:gd name="T9" fmla="*/ 111 h 145"/>
                </a:gdLst>
                <a:ahLst/>
                <a:cxnLst>
                  <a:cxn ang="0">
                    <a:pos x="T0" y="T1"/>
                  </a:cxn>
                  <a:cxn ang="0">
                    <a:pos x="T2" y="T3"/>
                  </a:cxn>
                  <a:cxn ang="0">
                    <a:pos x="T4" y="T5"/>
                  </a:cxn>
                  <a:cxn ang="0">
                    <a:pos x="T6" y="T7"/>
                  </a:cxn>
                  <a:cxn ang="0">
                    <a:pos x="T8" y="T9"/>
                  </a:cxn>
                </a:cxnLst>
                <a:rect l="0" t="0" r="r" b="b"/>
                <a:pathLst>
                  <a:path w="146" h="145">
                    <a:moveTo>
                      <a:pt x="135" y="111"/>
                    </a:moveTo>
                    <a:lnTo>
                      <a:pt x="0" y="0"/>
                    </a:lnTo>
                    <a:lnTo>
                      <a:pt x="111" y="137"/>
                    </a:lnTo>
                    <a:lnTo>
                      <a:pt x="146" y="145"/>
                    </a:lnTo>
                    <a:lnTo>
                      <a:pt x="135" y="11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0" name="Freeform 94">
                <a:extLst>
                  <a:ext uri="{FF2B5EF4-FFF2-40B4-BE49-F238E27FC236}">
                    <a16:creationId xmlns:a16="http://schemas.microsoft.com/office/drawing/2014/main" id="{78CECE63-7AA2-4866-820F-97B2400690A2}"/>
                  </a:ext>
                </a:extLst>
              </p:cNvPr>
              <p:cNvSpPr>
                <a:spLocks/>
              </p:cNvSpPr>
              <p:nvPr/>
            </p:nvSpPr>
            <p:spPr bwMode="auto">
              <a:xfrm>
                <a:off x="4248150" y="2797175"/>
                <a:ext cx="234950" cy="230188"/>
              </a:xfrm>
              <a:custGeom>
                <a:avLst/>
                <a:gdLst>
                  <a:gd name="T0" fmla="*/ 37 w 148"/>
                  <a:gd name="T1" fmla="*/ 135 h 145"/>
                  <a:gd name="T2" fmla="*/ 148 w 148"/>
                  <a:gd name="T3" fmla="*/ 0 h 145"/>
                  <a:gd name="T4" fmla="*/ 11 w 148"/>
                  <a:gd name="T5" fmla="*/ 111 h 145"/>
                  <a:gd name="T6" fmla="*/ 0 w 148"/>
                  <a:gd name="T7" fmla="*/ 145 h 145"/>
                  <a:gd name="T8" fmla="*/ 37 w 148"/>
                  <a:gd name="T9" fmla="*/ 135 h 145"/>
                </a:gdLst>
                <a:ahLst/>
                <a:cxnLst>
                  <a:cxn ang="0">
                    <a:pos x="T0" y="T1"/>
                  </a:cxn>
                  <a:cxn ang="0">
                    <a:pos x="T2" y="T3"/>
                  </a:cxn>
                  <a:cxn ang="0">
                    <a:pos x="T4" y="T5"/>
                  </a:cxn>
                  <a:cxn ang="0">
                    <a:pos x="T6" y="T7"/>
                  </a:cxn>
                  <a:cxn ang="0">
                    <a:pos x="T8" y="T9"/>
                  </a:cxn>
                </a:cxnLst>
                <a:rect l="0" t="0" r="r" b="b"/>
                <a:pathLst>
                  <a:path w="148" h="145">
                    <a:moveTo>
                      <a:pt x="37" y="135"/>
                    </a:moveTo>
                    <a:lnTo>
                      <a:pt x="148" y="0"/>
                    </a:lnTo>
                    <a:lnTo>
                      <a:pt x="11" y="111"/>
                    </a:lnTo>
                    <a:lnTo>
                      <a:pt x="0" y="145"/>
                    </a:lnTo>
                    <a:lnTo>
                      <a:pt x="37" y="13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1" name="Freeform 95">
                <a:extLst>
                  <a:ext uri="{FF2B5EF4-FFF2-40B4-BE49-F238E27FC236}">
                    <a16:creationId xmlns:a16="http://schemas.microsoft.com/office/drawing/2014/main" id="{4B3BD28F-15DB-4137-93CC-E6C9CBD49D33}"/>
                  </a:ext>
                </a:extLst>
              </p:cNvPr>
              <p:cNvSpPr>
                <a:spLocks/>
              </p:cNvSpPr>
              <p:nvPr/>
            </p:nvSpPr>
            <p:spPr bwMode="auto">
              <a:xfrm>
                <a:off x="3890963" y="3155950"/>
                <a:ext cx="234950" cy="227013"/>
              </a:xfrm>
              <a:custGeom>
                <a:avLst/>
                <a:gdLst>
                  <a:gd name="T0" fmla="*/ 111 w 148"/>
                  <a:gd name="T1" fmla="*/ 11 h 143"/>
                  <a:gd name="T2" fmla="*/ 0 w 148"/>
                  <a:gd name="T3" fmla="*/ 143 h 143"/>
                  <a:gd name="T4" fmla="*/ 137 w 148"/>
                  <a:gd name="T5" fmla="*/ 32 h 143"/>
                  <a:gd name="T6" fmla="*/ 148 w 148"/>
                  <a:gd name="T7" fmla="*/ 0 h 143"/>
                  <a:gd name="T8" fmla="*/ 111 w 148"/>
                  <a:gd name="T9" fmla="*/ 11 h 143"/>
                </a:gdLst>
                <a:ahLst/>
                <a:cxnLst>
                  <a:cxn ang="0">
                    <a:pos x="T0" y="T1"/>
                  </a:cxn>
                  <a:cxn ang="0">
                    <a:pos x="T2" y="T3"/>
                  </a:cxn>
                  <a:cxn ang="0">
                    <a:pos x="T4" y="T5"/>
                  </a:cxn>
                  <a:cxn ang="0">
                    <a:pos x="T6" y="T7"/>
                  </a:cxn>
                  <a:cxn ang="0">
                    <a:pos x="T8" y="T9"/>
                  </a:cxn>
                </a:cxnLst>
                <a:rect l="0" t="0" r="r" b="b"/>
                <a:pathLst>
                  <a:path w="148" h="143">
                    <a:moveTo>
                      <a:pt x="111" y="11"/>
                    </a:moveTo>
                    <a:lnTo>
                      <a:pt x="0" y="143"/>
                    </a:lnTo>
                    <a:lnTo>
                      <a:pt x="137" y="32"/>
                    </a:lnTo>
                    <a:lnTo>
                      <a:pt x="148" y="0"/>
                    </a:lnTo>
                    <a:lnTo>
                      <a:pt x="111" y="1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2" name="Freeform 96">
                <a:extLst>
                  <a:ext uri="{FF2B5EF4-FFF2-40B4-BE49-F238E27FC236}">
                    <a16:creationId xmlns:a16="http://schemas.microsoft.com/office/drawing/2014/main" id="{B1C96123-7AD7-4B99-A112-2E8639788425}"/>
                  </a:ext>
                </a:extLst>
              </p:cNvPr>
              <p:cNvSpPr>
                <a:spLocks/>
              </p:cNvSpPr>
              <p:nvPr/>
            </p:nvSpPr>
            <p:spPr bwMode="auto">
              <a:xfrm>
                <a:off x="4216400" y="3173413"/>
                <a:ext cx="131763" cy="300038"/>
              </a:xfrm>
              <a:custGeom>
                <a:avLst/>
                <a:gdLst>
                  <a:gd name="T0" fmla="*/ 0 w 83"/>
                  <a:gd name="T1" fmla="*/ 34 h 189"/>
                  <a:gd name="T2" fmla="*/ 83 w 83"/>
                  <a:gd name="T3" fmla="*/ 189 h 189"/>
                  <a:gd name="T4" fmla="*/ 33 w 83"/>
                  <a:gd name="T5" fmla="*/ 24 h 189"/>
                  <a:gd name="T6" fmla="*/ 2 w 83"/>
                  <a:gd name="T7" fmla="*/ 0 h 189"/>
                  <a:gd name="T8" fmla="*/ 0 w 83"/>
                  <a:gd name="T9" fmla="*/ 34 h 189"/>
                </a:gdLst>
                <a:ahLst/>
                <a:cxnLst>
                  <a:cxn ang="0">
                    <a:pos x="T0" y="T1"/>
                  </a:cxn>
                  <a:cxn ang="0">
                    <a:pos x="T2" y="T3"/>
                  </a:cxn>
                  <a:cxn ang="0">
                    <a:pos x="T4" y="T5"/>
                  </a:cxn>
                  <a:cxn ang="0">
                    <a:pos x="T6" y="T7"/>
                  </a:cxn>
                  <a:cxn ang="0">
                    <a:pos x="T8" y="T9"/>
                  </a:cxn>
                </a:cxnLst>
                <a:rect l="0" t="0" r="r" b="b"/>
                <a:pathLst>
                  <a:path w="83" h="189">
                    <a:moveTo>
                      <a:pt x="0" y="34"/>
                    </a:moveTo>
                    <a:lnTo>
                      <a:pt x="83" y="189"/>
                    </a:lnTo>
                    <a:lnTo>
                      <a:pt x="33" y="24"/>
                    </a:lnTo>
                    <a:lnTo>
                      <a:pt x="2" y="0"/>
                    </a:lnTo>
                    <a:lnTo>
                      <a:pt x="0" y="34"/>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3" name="Freeform 97">
                <a:extLst>
                  <a:ext uri="{FF2B5EF4-FFF2-40B4-BE49-F238E27FC236}">
                    <a16:creationId xmlns:a16="http://schemas.microsoft.com/office/drawing/2014/main" id="{FC55F666-7DDD-43CC-B95C-059F197357B1}"/>
                  </a:ext>
                </a:extLst>
              </p:cNvPr>
              <p:cNvSpPr>
                <a:spLocks/>
              </p:cNvSpPr>
              <p:nvPr/>
            </p:nvSpPr>
            <p:spPr bwMode="auto">
              <a:xfrm>
                <a:off x="4025900" y="2709863"/>
                <a:ext cx="131763" cy="301625"/>
              </a:xfrm>
              <a:custGeom>
                <a:avLst/>
                <a:gdLst>
                  <a:gd name="T0" fmla="*/ 83 w 83"/>
                  <a:gd name="T1" fmla="*/ 153 h 190"/>
                  <a:gd name="T2" fmla="*/ 0 w 83"/>
                  <a:gd name="T3" fmla="*/ 0 h 190"/>
                  <a:gd name="T4" fmla="*/ 50 w 83"/>
                  <a:gd name="T5" fmla="*/ 166 h 190"/>
                  <a:gd name="T6" fmla="*/ 81 w 83"/>
                  <a:gd name="T7" fmla="*/ 190 h 190"/>
                  <a:gd name="T8" fmla="*/ 83 w 83"/>
                  <a:gd name="T9" fmla="*/ 153 h 190"/>
                </a:gdLst>
                <a:ahLst/>
                <a:cxnLst>
                  <a:cxn ang="0">
                    <a:pos x="T0" y="T1"/>
                  </a:cxn>
                  <a:cxn ang="0">
                    <a:pos x="T2" y="T3"/>
                  </a:cxn>
                  <a:cxn ang="0">
                    <a:pos x="T4" y="T5"/>
                  </a:cxn>
                  <a:cxn ang="0">
                    <a:pos x="T6" y="T7"/>
                  </a:cxn>
                  <a:cxn ang="0">
                    <a:pos x="T8" y="T9"/>
                  </a:cxn>
                </a:cxnLst>
                <a:rect l="0" t="0" r="r" b="b"/>
                <a:pathLst>
                  <a:path w="83" h="190">
                    <a:moveTo>
                      <a:pt x="83" y="153"/>
                    </a:moveTo>
                    <a:lnTo>
                      <a:pt x="0" y="0"/>
                    </a:lnTo>
                    <a:lnTo>
                      <a:pt x="50" y="166"/>
                    </a:lnTo>
                    <a:lnTo>
                      <a:pt x="81" y="190"/>
                    </a:lnTo>
                    <a:lnTo>
                      <a:pt x="83" y="153"/>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4" name="Freeform 98">
                <a:extLst>
                  <a:ext uri="{FF2B5EF4-FFF2-40B4-BE49-F238E27FC236}">
                    <a16:creationId xmlns:a16="http://schemas.microsoft.com/office/drawing/2014/main" id="{735B3172-8955-4A5B-9CA2-A2E82FD5B6D1}"/>
                  </a:ext>
                </a:extLst>
              </p:cNvPr>
              <p:cNvSpPr>
                <a:spLocks/>
              </p:cNvSpPr>
              <p:nvPr/>
            </p:nvSpPr>
            <p:spPr bwMode="auto">
              <a:xfrm>
                <a:off x="4268788" y="2927350"/>
                <a:ext cx="301625" cy="134938"/>
              </a:xfrm>
              <a:custGeom>
                <a:avLst/>
                <a:gdLst>
                  <a:gd name="T0" fmla="*/ 35 w 190"/>
                  <a:gd name="T1" fmla="*/ 85 h 85"/>
                  <a:gd name="T2" fmla="*/ 190 w 190"/>
                  <a:gd name="T3" fmla="*/ 0 h 85"/>
                  <a:gd name="T4" fmla="*/ 24 w 190"/>
                  <a:gd name="T5" fmla="*/ 53 h 85"/>
                  <a:gd name="T6" fmla="*/ 0 w 190"/>
                  <a:gd name="T7" fmla="*/ 83 h 85"/>
                  <a:gd name="T8" fmla="*/ 35 w 190"/>
                  <a:gd name="T9" fmla="*/ 85 h 85"/>
                </a:gdLst>
                <a:ahLst/>
                <a:cxnLst>
                  <a:cxn ang="0">
                    <a:pos x="T0" y="T1"/>
                  </a:cxn>
                  <a:cxn ang="0">
                    <a:pos x="T2" y="T3"/>
                  </a:cxn>
                  <a:cxn ang="0">
                    <a:pos x="T4" y="T5"/>
                  </a:cxn>
                  <a:cxn ang="0">
                    <a:pos x="T6" y="T7"/>
                  </a:cxn>
                  <a:cxn ang="0">
                    <a:pos x="T8" y="T9"/>
                  </a:cxn>
                </a:cxnLst>
                <a:rect l="0" t="0" r="r" b="b"/>
                <a:pathLst>
                  <a:path w="190" h="85">
                    <a:moveTo>
                      <a:pt x="35" y="85"/>
                    </a:moveTo>
                    <a:lnTo>
                      <a:pt x="190" y="0"/>
                    </a:lnTo>
                    <a:lnTo>
                      <a:pt x="24" y="53"/>
                    </a:lnTo>
                    <a:lnTo>
                      <a:pt x="0" y="83"/>
                    </a:lnTo>
                    <a:lnTo>
                      <a:pt x="35" y="85"/>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5" name="Freeform 99">
                <a:extLst>
                  <a:ext uri="{FF2B5EF4-FFF2-40B4-BE49-F238E27FC236}">
                    <a16:creationId xmlns:a16="http://schemas.microsoft.com/office/drawing/2014/main" id="{971F4024-2D12-4630-A9AE-FB790311B724}"/>
                  </a:ext>
                </a:extLst>
              </p:cNvPr>
              <p:cNvSpPr>
                <a:spLocks/>
              </p:cNvSpPr>
              <p:nvPr/>
            </p:nvSpPr>
            <p:spPr bwMode="auto">
              <a:xfrm>
                <a:off x="3803650" y="3117850"/>
                <a:ext cx="301625" cy="134938"/>
              </a:xfrm>
              <a:custGeom>
                <a:avLst/>
                <a:gdLst>
                  <a:gd name="T0" fmla="*/ 155 w 190"/>
                  <a:gd name="T1" fmla="*/ 0 h 85"/>
                  <a:gd name="T2" fmla="*/ 0 w 190"/>
                  <a:gd name="T3" fmla="*/ 85 h 85"/>
                  <a:gd name="T4" fmla="*/ 166 w 190"/>
                  <a:gd name="T5" fmla="*/ 35 h 85"/>
                  <a:gd name="T6" fmla="*/ 190 w 190"/>
                  <a:gd name="T7" fmla="*/ 4 h 85"/>
                  <a:gd name="T8" fmla="*/ 155 w 190"/>
                  <a:gd name="T9" fmla="*/ 0 h 85"/>
                </a:gdLst>
                <a:ahLst/>
                <a:cxnLst>
                  <a:cxn ang="0">
                    <a:pos x="T0" y="T1"/>
                  </a:cxn>
                  <a:cxn ang="0">
                    <a:pos x="T2" y="T3"/>
                  </a:cxn>
                  <a:cxn ang="0">
                    <a:pos x="T4" y="T5"/>
                  </a:cxn>
                  <a:cxn ang="0">
                    <a:pos x="T6" y="T7"/>
                  </a:cxn>
                  <a:cxn ang="0">
                    <a:pos x="T8" y="T9"/>
                  </a:cxn>
                </a:cxnLst>
                <a:rect l="0" t="0" r="r" b="b"/>
                <a:pathLst>
                  <a:path w="190" h="85">
                    <a:moveTo>
                      <a:pt x="155" y="0"/>
                    </a:moveTo>
                    <a:lnTo>
                      <a:pt x="0" y="85"/>
                    </a:lnTo>
                    <a:lnTo>
                      <a:pt x="166" y="35"/>
                    </a:lnTo>
                    <a:lnTo>
                      <a:pt x="190" y="4"/>
                    </a:lnTo>
                    <a:lnTo>
                      <a:pt x="155"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6" name="Freeform 100">
                <a:extLst>
                  <a:ext uri="{FF2B5EF4-FFF2-40B4-BE49-F238E27FC236}">
                    <a16:creationId xmlns:a16="http://schemas.microsoft.com/office/drawing/2014/main" id="{4F20A00B-397B-4832-9D93-FA4EA019C82D}"/>
                  </a:ext>
                </a:extLst>
              </p:cNvPr>
              <p:cNvSpPr>
                <a:spLocks/>
              </p:cNvSpPr>
              <p:nvPr/>
            </p:nvSpPr>
            <p:spPr bwMode="auto">
              <a:xfrm>
                <a:off x="4268788" y="3117850"/>
                <a:ext cx="304800" cy="131763"/>
              </a:xfrm>
              <a:custGeom>
                <a:avLst/>
                <a:gdLst>
                  <a:gd name="T0" fmla="*/ 37 w 192"/>
                  <a:gd name="T1" fmla="*/ 0 h 83"/>
                  <a:gd name="T2" fmla="*/ 0 w 192"/>
                  <a:gd name="T3" fmla="*/ 4 h 83"/>
                  <a:gd name="T4" fmla="*/ 22 w 192"/>
                  <a:gd name="T5" fmla="*/ 33 h 83"/>
                  <a:gd name="T6" fmla="*/ 192 w 192"/>
                  <a:gd name="T7" fmla="*/ 83 h 83"/>
                  <a:gd name="T8" fmla="*/ 37 w 192"/>
                  <a:gd name="T9" fmla="*/ 0 h 83"/>
                </a:gdLst>
                <a:ahLst/>
                <a:cxnLst>
                  <a:cxn ang="0">
                    <a:pos x="T0" y="T1"/>
                  </a:cxn>
                  <a:cxn ang="0">
                    <a:pos x="T2" y="T3"/>
                  </a:cxn>
                  <a:cxn ang="0">
                    <a:pos x="T4" y="T5"/>
                  </a:cxn>
                  <a:cxn ang="0">
                    <a:pos x="T6" y="T7"/>
                  </a:cxn>
                  <a:cxn ang="0">
                    <a:pos x="T8" y="T9"/>
                  </a:cxn>
                </a:cxnLst>
                <a:rect l="0" t="0" r="r" b="b"/>
                <a:pathLst>
                  <a:path w="192" h="83">
                    <a:moveTo>
                      <a:pt x="37" y="0"/>
                    </a:moveTo>
                    <a:lnTo>
                      <a:pt x="0" y="4"/>
                    </a:lnTo>
                    <a:lnTo>
                      <a:pt x="22" y="33"/>
                    </a:lnTo>
                    <a:lnTo>
                      <a:pt x="192" y="83"/>
                    </a:lnTo>
                    <a:lnTo>
                      <a:pt x="37"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7" name="Freeform 101">
                <a:extLst>
                  <a:ext uri="{FF2B5EF4-FFF2-40B4-BE49-F238E27FC236}">
                    <a16:creationId xmlns:a16="http://schemas.microsoft.com/office/drawing/2014/main" id="{D7E4B533-1EA1-4BC0-AD43-05B95D2C908E}"/>
                  </a:ext>
                </a:extLst>
              </p:cNvPr>
              <p:cNvSpPr>
                <a:spLocks/>
              </p:cNvSpPr>
              <p:nvPr/>
            </p:nvSpPr>
            <p:spPr bwMode="auto">
              <a:xfrm>
                <a:off x="3800475" y="2935288"/>
                <a:ext cx="304800" cy="127000"/>
              </a:xfrm>
              <a:custGeom>
                <a:avLst/>
                <a:gdLst>
                  <a:gd name="T0" fmla="*/ 168 w 192"/>
                  <a:gd name="T1" fmla="*/ 50 h 80"/>
                  <a:gd name="T2" fmla="*/ 0 w 192"/>
                  <a:gd name="T3" fmla="*/ 0 h 80"/>
                  <a:gd name="T4" fmla="*/ 153 w 192"/>
                  <a:gd name="T5" fmla="*/ 80 h 80"/>
                  <a:gd name="T6" fmla="*/ 192 w 192"/>
                  <a:gd name="T7" fmla="*/ 78 h 80"/>
                  <a:gd name="T8" fmla="*/ 168 w 192"/>
                  <a:gd name="T9" fmla="*/ 50 h 80"/>
                </a:gdLst>
                <a:ahLst/>
                <a:cxnLst>
                  <a:cxn ang="0">
                    <a:pos x="T0" y="T1"/>
                  </a:cxn>
                  <a:cxn ang="0">
                    <a:pos x="T2" y="T3"/>
                  </a:cxn>
                  <a:cxn ang="0">
                    <a:pos x="T4" y="T5"/>
                  </a:cxn>
                  <a:cxn ang="0">
                    <a:pos x="T6" y="T7"/>
                  </a:cxn>
                  <a:cxn ang="0">
                    <a:pos x="T8" y="T9"/>
                  </a:cxn>
                </a:cxnLst>
                <a:rect l="0" t="0" r="r" b="b"/>
                <a:pathLst>
                  <a:path w="192" h="80">
                    <a:moveTo>
                      <a:pt x="168" y="50"/>
                    </a:moveTo>
                    <a:lnTo>
                      <a:pt x="0" y="0"/>
                    </a:lnTo>
                    <a:lnTo>
                      <a:pt x="153" y="80"/>
                    </a:lnTo>
                    <a:lnTo>
                      <a:pt x="192" y="78"/>
                    </a:lnTo>
                    <a:lnTo>
                      <a:pt x="168" y="5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8" name="Freeform 102">
                <a:extLst>
                  <a:ext uri="{FF2B5EF4-FFF2-40B4-BE49-F238E27FC236}">
                    <a16:creationId xmlns:a16="http://schemas.microsoft.com/office/drawing/2014/main" id="{88343A0B-7BE6-457E-B48D-4F54D85E6406}"/>
                  </a:ext>
                </a:extLst>
              </p:cNvPr>
              <p:cNvSpPr>
                <a:spLocks/>
              </p:cNvSpPr>
              <p:nvPr/>
            </p:nvSpPr>
            <p:spPr bwMode="auto">
              <a:xfrm>
                <a:off x="4213225" y="2706688"/>
                <a:ext cx="131763" cy="304800"/>
              </a:xfrm>
              <a:custGeom>
                <a:avLst/>
                <a:gdLst>
                  <a:gd name="T0" fmla="*/ 33 w 83"/>
                  <a:gd name="T1" fmla="*/ 168 h 192"/>
                  <a:gd name="T2" fmla="*/ 83 w 83"/>
                  <a:gd name="T3" fmla="*/ 0 h 192"/>
                  <a:gd name="T4" fmla="*/ 0 w 83"/>
                  <a:gd name="T5" fmla="*/ 152 h 192"/>
                  <a:gd name="T6" fmla="*/ 4 w 83"/>
                  <a:gd name="T7" fmla="*/ 192 h 192"/>
                  <a:gd name="T8" fmla="*/ 33 w 83"/>
                  <a:gd name="T9" fmla="*/ 168 h 192"/>
                </a:gdLst>
                <a:ahLst/>
                <a:cxnLst>
                  <a:cxn ang="0">
                    <a:pos x="T0" y="T1"/>
                  </a:cxn>
                  <a:cxn ang="0">
                    <a:pos x="T2" y="T3"/>
                  </a:cxn>
                  <a:cxn ang="0">
                    <a:pos x="T4" y="T5"/>
                  </a:cxn>
                  <a:cxn ang="0">
                    <a:pos x="T6" y="T7"/>
                  </a:cxn>
                  <a:cxn ang="0">
                    <a:pos x="T8" y="T9"/>
                  </a:cxn>
                </a:cxnLst>
                <a:rect l="0" t="0" r="r" b="b"/>
                <a:pathLst>
                  <a:path w="83" h="192">
                    <a:moveTo>
                      <a:pt x="33" y="168"/>
                    </a:moveTo>
                    <a:lnTo>
                      <a:pt x="83" y="0"/>
                    </a:lnTo>
                    <a:lnTo>
                      <a:pt x="0" y="152"/>
                    </a:lnTo>
                    <a:lnTo>
                      <a:pt x="4" y="192"/>
                    </a:lnTo>
                    <a:lnTo>
                      <a:pt x="33" y="168"/>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9" name="Freeform 103">
                <a:extLst>
                  <a:ext uri="{FF2B5EF4-FFF2-40B4-BE49-F238E27FC236}">
                    <a16:creationId xmlns:a16="http://schemas.microsoft.com/office/drawing/2014/main" id="{B33C7D52-5805-497A-B027-47F91D3DAF84}"/>
                  </a:ext>
                </a:extLst>
              </p:cNvPr>
              <p:cNvSpPr>
                <a:spLocks/>
              </p:cNvSpPr>
              <p:nvPr/>
            </p:nvSpPr>
            <p:spPr bwMode="auto">
              <a:xfrm>
                <a:off x="4029075" y="3173413"/>
                <a:ext cx="128588" cy="303213"/>
              </a:xfrm>
              <a:custGeom>
                <a:avLst/>
                <a:gdLst>
                  <a:gd name="T0" fmla="*/ 50 w 81"/>
                  <a:gd name="T1" fmla="*/ 21 h 191"/>
                  <a:gd name="T2" fmla="*/ 0 w 81"/>
                  <a:gd name="T3" fmla="*/ 191 h 191"/>
                  <a:gd name="T4" fmla="*/ 81 w 81"/>
                  <a:gd name="T5" fmla="*/ 37 h 191"/>
                  <a:gd name="T6" fmla="*/ 79 w 81"/>
                  <a:gd name="T7" fmla="*/ 0 h 191"/>
                  <a:gd name="T8" fmla="*/ 50 w 81"/>
                  <a:gd name="T9" fmla="*/ 21 h 191"/>
                </a:gdLst>
                <a:ahLst/>
                <a:cxnLst>
                  <a:cxn ang="0">
                    <a:pos x="T0" y="T1"/>
                  </a:cxn>
                  <a:cxn ang="0">
                    <a:pos x="T2" y="T3"/>
                  </a:cxn>
                  <a:cxn ang="0">
                    <a:pos x="T4" y="T5"/>
                  </a:cxn>
                  <a:cxn ang="0">
                    <a:pos x="T6" y="T7"/>
                  </a:cxn>
                  <a:cxn ang="0">
                    <a:pos x="T8" y="T9"/>
                  </a:cxn>
                </a:cxnLst>
                <a:rect l="0" t="0" r="r" b="b"/>
                <a:pathLst>
                  <a:path w="81" h="191">
                    <a:moveTo>
                      <a:pt x="50" y="21"/>
                    </a:moveTo>
                    <a:lnTo>
                      <a:pt x="0" y="191"/>
                    </a:lnTo>
                    <a:lnTo>
                      <a:pt x="81" y="37"/>
                    </a:lnTo>
                    <a:lnTo>
                      <a:pt x="79" y="0"/>
                    </a:lnTo>
                    <a:lnTo>
                      <a:pt x="50" y="2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0" name="Freeform 104">
                <a:extLst>
                  <a:ext uri="{FF2B5EF4-FFF2-40B4-BE49-F238E27FC236}">
                    <a16:creationId xmlns:a16="http://schemas.microsoft.com/office/drawing/2014/main" id="{7C6F9C0E-A971-48C6-AB2D-5F96AAA8CF17}"/>
                  </a:ext>
                </a:extLst>
              </p:cNvPr>
              <p:cNvSpPr>
                <a:spLocks noEditPoints="1"/>
              </p:cNvSpPr>
              <p:nvPr/>
            </p:nvSpPr>
            <p:spPr bwMode="auto">
              <a:xfrm>
                <a:off x="4098925" y="3003550"/>
                <a:ext cx="176213" cy="176213"/>
              </a:xfrm>
              <a:custGeom>
                <a:avLst/>
                <a:gdLst>
                  <a:gd name="T0" fmla="*/ 25 w 51"/>
                  <a:gd name="T1" fmla="*/ 0 h 51"/>
                  <a:gd name="T2" fmla="*/ 0 w 51"/>
                  <a:gd name="T3" fmla="*/ 26 h 51"/>
                  <a:gd name="T4" fmla="*/ 25 w 51"/>
                  <a:gd name="T5" fmla="*/ 51 h 51"/>
                  <a:gd name="T6" fmla="*/ 51 w 51"/>
                  <a:gd name="T7" fmla="*/ 26 h 51"/>
                  <a:gd name="T8" fmla="*/ 25 w 51"/>
                  <a:gd name="T9" fmla="*/ 0 h 51"/>
                  <a:gd name="T10" fmla="*/ 25 w 51"/>
                  <a:gd name="T11" fmla="*/ 40 h 51"/>
                  <a:gd name="T12" fmla="*/ 12 w 51"/>
                  <a:gd name="T13" fmla="*/ 26 h 51"/>
                  <a:gd name="T14" fmla="*/ 25 w 51"/>
                  <a:gd name="T15" fmla="*/ 12 h 51"/>
                  <a:gd name="T16" fmla="*/ 39 w 51"/>
                  <a:gd name="T17" fmla="*/ 26 h 51"/>
                  <a:gd name="T18" fmla="*/ 25 w 51"/>
                  <a:gd name="T19"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5" y="0"/>
                    </a:moveTo>
                    <a:cubicBezTo>
                      <a:pt x="11" y="0"/>
                      <a:pt x="0" y="12"/>
                      <a:pt x="0" y="26"/>
                    </a:cubicBezTo>
                    <a:cubicBezTo>
                      <a:pt x="0" y="40"/>
                      <a:pt x="11" y="51"/>
                      <a:pt x="25" y="51"/>
                    </a:cubicBezTo>
                    <a:cubicBezTo>
                      <a:pt x="39" y="51"/>
                      <a:pt x="51" y="40"/>
                      <a:pt x="51" y="26"/>
                    </a:cubicBezTo>
                    <a:cubicBezTo>
                      <a:pt x="51" y="12"/>
                      <a:pt x="39" y="0"/>
                      <a:pt x="25" y="0"/>
                    </a:cubicBezTo>
                    <a:close/>
                    <a:moveTo>
                      <a:pt x="25" y="40"/>
                    </a:moveTo>
                    <a:cubicBezTo>
                      <a:pt x="18" y="40"/>
                      <a:pt x="12" y="34"/>
                      <a:pt x="12" y="26"/>
                    </a:cubicBezTo>
                    <a:cubicBezTo>
                      <a:pt x="12" y="18"/>
                      <a:pt x="18" y="12"/>
                      <a:pt x="25" y="12"/>
                    </a:cubicBezTo>
                    <a:cubicBezTo>
                      <a:pt x="33" y="12"/>
                      <a:pt x="39" y="18"/>
                      <a:pt x="39" y="26"/>
                    </a:cubicBezTo>
                    <a:cubicBezTo>
                      <a:pt x="39" y="34"/>
                      <a:pt x="33" y="40"/>
                      <a:pt x="25" y="4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53" name="Rectangle 352">
              <a:extLst>
                <a:ext uri="{FF2B5EF4-FFF2-40B4-BE49-F238E27FC236}">
                  <a16:creationId xmlns:a16="http://schemas.microsoft.com/office/drawing/2014/main" id="{7A35E2D3-7234-4FDE-A334-825748A7A25E}"/>
                </a:ext>
              </a:extLst>
            </p:cNvPr>
            <p:cNvSpPr/>
            <p:nvPr/>
          </p:nvSpPr>
          <p:spPr bwMode="auto">
            <a:xfrm>
              <a:off x="4590299" y="2166903"/>
              <a:ext cx="838201" cy="2814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118334" numCol="1" spcCol="0" rtlCol="0" fromWordArt="0" anchor="t"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Nova versão</a:t>
              </a:r>
            </a:p>
          </p:txBody>
        </p:sp>
      </p:grpSp>
      <p:grpSp>
        <p:nvGrpSpPr>
          <p:cNvPr id="371" name="Group 370">
            <a:extLst>
              <a:ext uri="{FF2B5EF4-FFF2-40B4-BE49-F238E27FC236}">
                <a16:creationId xmlns:a16="http://schemas.microsoft.com/office/drawing/2014/main" id="{2B05F7F0-AFB6-46D7-92B9-32E05433062E}"/>
              </a:ext>
            </a:extLst>
          </p:cNvPr>
          <p:cNvGrpSpPr/>
          <p:nvPr/>
        </p:nvGrpSpPr>
        <p:grpSpPr>
          <a:xfrm>
            <a:off x="5596157" y="3199349"/>
            <a:ext cx="1195198" cy="556749"/>
            <a:chOff x="4526072" y="2551061"/>
            <a:chExt cx="966655" cy="450289"/>
          </a:xfrm>
        </p:grpSpPr>
        <p:grpSp>
          <p:nvGrpSpPr>
            <p:cNvPr id="372" name="Group 371">
              <a:extLst>
                <a:ext uri="{FF2B5EF4-FFF2-40B4-BE49-F238E27FC236}">
                  <a16:creationId xmlns:a16="http://schemas.microsoft.com/office/drawing/2014/main" id="{E75FA4A8-DBD5-415A-A497-D0679E7794B3}"/>
                </a:ext>
              </a:extLst>
            </p:cNvPr>
            <p:cNvGrpSpPr/>
            <p:nvPr/>
          </p:nvGrpSpPr>
          <p:grpSpPr>
            <a:xfrm>
              <a:off x="4823820" y="2551061"/>
              <a:ext cx="371159" cy="172653"/>
              <a:chOff x="11526838" y="1495425"/>
              <a:chExt cx="638175" cy="296863"/>
            </a:xfrm>
          </p:grpSpPr>
          <p:sp>
            <p:nvSpPr>
              <p:cNvPr id="374" name="Rectangle 5">
                <a:extLst>
                  <a:ext uri="{FF2B5EF4-FFF2-40B4-BE49-F238E27FC236}">
                    <a16:creationId xmlns:a16="http://schemas.microsoft.com/office/drawing/2014/main" id="{33304600-0173-4F74-B5FF-EE6A25E997AE}"/>
                  </a:ext>
                </a:extLst>
              </p:cNvPr>
              <p:cNvSpPr>
                <a:spLocks noChangeArrowheads="1"/>
              </p:cNvSpPr>
              <p:nvPr/>
            </p:nvSpPr>
            <p:spPr bwMode="auto">
              <a:xfrm>
                <a:off x="11526838" y="1530350"/>
                <a:ext cx="638175" cy="261938"/>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5" name="Rectangle 6">
                <a:extLst>
                  <a:ext uri="{FF2B5EF4-FFF2-40B4-BE49-F238E27FC236}">
                    <a16:creationId xmlns:a16="http://schemas.microsoft.com/office/drawing/2014/main" id="{952B3C08-1EEA-4DF9-8D58-331C0FB00057}"/>
                  </a:ext>
                </a:extLst>
              </p:cNvPr>
              <p:cNvSpPr>
                <a:spLocks noChangeArrowheads="1"/>
              </p:cNvSpPr>
              <p:nvPr/>
            </p:nvSpPr>
            <p:spPr bwMode="auto">
              <a:xfrm>
                <a:off x="11550650" y="1495425"/>
                <a:ext cx="173038" cy="20638"/>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6" name="Rectangle 7">
                <a:extLst>
                  <a:ext uri="{FF2B5EF4-FFF2-40B4-BE49-F238E27FC236}">
                    <a16:creationId xmlns:a16="http://schemas.microsoft.com/office/drawing/2014/main" id="{DE79940B-D497-475E-9E52-BB560F75E334}"/>
                  </a:ext>
                </a:extLst>
              </p:cNvPr>
              <p:cNvSpPr>
                <a:spLocks noChangeArrowheads="1"/>
              </p:cNvSpPr>
              <p:nvPr/>
            </p:nvSpPr>
            <p:spPr bwMode="auto">
              <a:xfrm>
                <a:off x="12109450" y="1495425"/>
                <a:ext cx="38100" cy="20638"/>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7" name="Rectangle 8">
                <a:extLst>
                  <a:ext uri="{FF2B5EF4-FFF2-40B4-BE49-F238E27FC236}">
                    <a16:creationId xmlns:a16="http://schemas.microsoft.com/office/drawing/2014/main" id="{F258CC44-EF4F-4AE9-B656-771BA69CFDA5}"/>
                  </a:ext>
                </a:extLst>
              </p:cNvPr>
              <p:cNvSpPr>
                <a:spLocks noChangeArrowheads="1"/>
              </p:cNvSpPr>
              <p:nvPr/>
            </p:nvSpPr>
            <p:spPr bwMode="auto">
              <a:xfrm>
                <a:off x="12042775" y="1495425"/>
                <a:ext cx="42863" cy="20638"/>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8" name="Rectangle 9">
                <a:extLst>
                  <a:ext uri="{FF2B5EF4-FFF2-40B4-BE49-F238E27FC236}">
                    <a16:creationId xmlns:a16="http://schemas.microsoft.com/office/drawing/2014/main" id="{935B3AC5-F42B-42AA-9F6C-F5E61F51CC01}"/>
                  </a:ext>
                </a:extLst>
              </p:cNvPr>
              <p:cNvSpPr>
                <a:spLocks noChangeArrowheads="1"/>
              </p:cNvSpPr>
              <p:nvPr/>
            </p:nvSpPr>
            <p:spPr bwMode="auto">
              <a:xfrm>
                <a:off x="11558588" y="1560513"/>
                <a:ext cx="571500" cy="1968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9" name="Freeform 10">
                <a:extLst>
                  <a:ext uri="{FF2B5EF4-FFF2-40B4-BE49-F238E27FC236}">
                    <a16:creationId xmlns:a16="http://schemas.microsoft.com/office/drawing/2014/main" id="{7A92437A-D218-4DF9-8757-D29B84327604}"/>
                  </a:ext>
                </a:extLst>
              </p:cNvPr>
              <p:cNvSpPr>
                <a:spLocks noEditPoints="1"/>
              </p:cNvSpPr>
              <p:nvPr/>
            </p:nvSpPr>
            <p:spPr bwMode="auto">
              <a:xfrm>
                <a:off x="11585575" y="1585913"/>
                <a:ext cx="87313" cy="144463"/>
              </a:xfrm>
              <a:custGeom>
                <a:avLst/>
                <a:gdLst>
                  <a:gd name="T0" fmla="*/ 9 w 55"/>
                  <a:gd name="T1" fmla="*/ 39 h 91"/>
                  <a:gd name="T2" fmla="*/ 4 w 55"/>
                  <a:gd name="T3" fmla="*/ 43 h 91"/>
                  <a:gd name="T4" fmla="*/ 0 w 55"/>
                  <a:gd name="T5" fmla="*/ 41 h 91"/>
                  <a:gd name="T6" fmla="*/ 0 w 55"/>
                  <a:gd name="T7" fmla="*/ 2 h 91"/>
                  <a:gd name="T8" fmla="*/ 9 w 55"/>
                  <a:gd name="T9" fmla="*/ 11 h 91"/>
                  <a:gd name="T10" fmla="*/ 9 w 55"/>
                  <a:gd name="T11" fmla="*/ 39 h 91"/>
                  <a:gd name="T12" fmla="*/ 9 w 55"/>
                  <a:gd name="T13" fmla="*/ 80 h 91"/>
                  <a:gd name="T14" fmla="*/ 0 w 55"/>
                  <a:gd name="T15" fmla="*/ 91 h 91"/>
                  <a:gd name="T16" fmla="*/ 0 w 55"/>
                  <a:gd name="T17" fmla="*/ 52 h 91"/>
                  <a:gd name="T18" fmla="*/ 4 w 55"/>
                  <a:gd name="T19" fmla="*/ 48 h 91"/>
                  <a:gd name="T20" fmla="*/ 9 w 55"/>
                  <a:gd name="T21" fmla="*/ 54 h 91"/>
                  <a:gd name="T22" fmla="*/ 9 w 55"/>
                  <a:gd name="T23" fmla="*/ 80 h 91"/>
                  <a:gd name="T24" fmla="*/ 53 w 55"/>
                  <a:gd name="T25" fmla="*/ 0 h 91"/>
                  <a:gd name="T26" fmla="*/ 44 w 55"/>
                  <a:gd name="T27" fmla="*/ 11 h 91"/>
                  <a:gd name="T28" fmla="*/ 11 w 55"/>
                  <a:gd name="T29" fmla="*/ 11 h 91"/>
                  <a:gd name="T30" fmla="*/ 2 w 55"/>
                  <a:gd name="T31" fmla="*/ 0 h 91"/>
                  <a:gd name="T32" fmla="*/ 53 w 55"/>
                  <a:gd name="T33" fmla="*/ 0 h 91"/>
                  <a:gd name="T34" fmla="*/ 53 w 55"/>
                  <a:gd name="T35" fmla="*/ 91 h 91"/>
                  <a:gd name="T36" fmla="*/ 2 w 55"/>
                  <a:gd name="T37" fmla="*/ 91 h 91"/>
                  <a:gd name="T38" fmla="*/ 11 w 55"/>
                  <a:gd name="T39" fmla="*/ 82 h 91"/>
                  <a:gd name="T40" fmla="*/ 44 w 55"/>
                  <a:gd name="T41" fmla="*/ 82 h 91"/>
                  <a:gd name="T42" fmla="*/ 53 w 55"/>
                  <a:gd name="T43" fmla="*/ 91 h 91"/>
                  <a:gd name="T44" fmla="*/ 55 w 55"/>
                  <a:gd name="T45" fmla="*/ 41 h 91"/>
                  <a:gd name="T46" fmla="*/ 53 w 55"/>
                  <a:gd name="T47" fmla="*/ 43 h 91"/>
                  <a:gd name="T48" fmla="*/ 46 w 55"/>
                  <a:gd name="T49" fmla="*/ 39 h 91"/>
                  <a:gd name="T50" fmla="*/ 46 w 55"/>
                  <a:gd name="T51" fmla="*/ 11 h 91"/>
                  <a:gd name="T52" fmla="*/ 55 w 55"/>
                  <a:gd name="T53" fmla="*/ 2 h 91"/>
                  <a:gd name="T54" fmla="*/ 55 w 55"/>
                  <a:gd name="T55" fmla="*/ 41 h 91"/>
                  <a:gd name="T56" fmla="*/ 55 w 55"/>
                  <a:gd name="T57" fmla="*/ 91 h 91"/>
                  <a:gd name="T58" fmla="*/ 46 w 55"/>
                  <a:gd name="T59" fmla="*/ 80 h 91"/>
                  <a:gd name="T60" fmla="*/ 46 w 55"/>
                  <a:gd name="T61" fmla="*/ 54 h 91"/>
                  <a:gd name="T62" fmla="*/ 53 w 55"/>
                  <a:gd name="T63" fmla="*/ 48 h 91"/>
                  <a:gd name="T64" fmla="*/ 55 w 55"/>
                  <a:gd name="T65" fmla="*/ 52 h 91"/>
                  <a:gd name="T66" fmla="*/ 55 w 55"/>
                  <a:gd name="T6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91">
                    <a:moveTo>
                      <a:pt x="9" y="39"/>
                    </a:moveTo>
                    <a:lnTo>
                      <a:pt x="4" y="43"/>
                    </a:lnTo>
                    <a:lnTo>
                      <a:pt x="0" y="41"/>
                    </a:lnTo>
                    <a:lnTo>
                      <a:pt x="0" y="2"/>
                    </a:lnTo>
                    <a:lnTo>
                      <a:pt x="9" y="11"/>
                    </a:lnTo>
                    <a:lnTo>
                      <a:pt x="9" y="39"/>
                    </a:lnTo>
                    <a:close/>
                    <a:moveTo>
                      <a:pt x="9" y="80"/>
                    </a:moveTo>
                    <a:lnTo>
                      <a:pt x="0" y="91"/>
                    </a:lnTo>
                    <a:lnTo>
                      <a:pt x="0" y="52"/>
                    </a:lnTo>
                    <a:lnTo>
                      <a:pt x="4" y="48"/>
                    </a:lnTo>
                    <a:lnTo>
                      <a:pt x="9" y="54"/>
                    </a:lnTo>
                    <a:lnTo>
                      <a:pt x="9" y="80"/>
                    </a:lnTo>
                    <a:close/>
                    <a:moveTo>
                      <a:pt x="53" y="0"/>
                    </a:moveTo>
                    <a:lnTo>
                      <a:pt x="44" y="11"/>
                    </a:lnTo>
                    <a:lnTo>
                      <a:pt x="11" y="11"/>
                    </a:lnTo>
                    <a:lnTo>
                      <a:pt x="2" y="0"/>
                    </a:lnTo>
                    <a:lnTo>
                      <a:pt x="53" y="0"/>
                    </a:lnTo>
                    <a:close/>
                    <a:moveTo>
                      <a:pt x="53" y="91"/>
                    </a:moveTo>
                    <a:lnTo>
                      <a:pt x="2" y="91"/>
                    </a:lnTo>
                    <a:lnTo>
                      <a:pt x="11" y="82"/>
                    </a:lnTo>
                    <a:lnTo>
                      <a:pt x="44" y="82"/>
                    </a:lnTo>
                    <a:lnTo>
                      <a:pt x="53" y="91"/>
                    </a:lnTo>
                    <a:close/>
                    <a:moveTo>
                      <a:pt x="55" y="41"/>
                    </a:moveTo>
                    <a:lnTo>
                      <a:pt x="53" y="43"/>
                    </a:lnTo>
                    <a:lnTo>
                      <a:pt x="46" y="39"/>
                    </a:lnTo>
                    <a:lnTo>
                      <a:pt x="46" y="11"/>
                    </a:lnTo>
                    <a:lnTo>
                      <a:pt x="55" y="2"/>
                    </a:lnTo>
                    <a:lnTo>
                      <a:pt x="55" y="41"/>
                    </a:lnTo>
                    <a:close/>
                    <a:moveTo>
                      <a:pt x="55" y="91"/>
                    </a:moveTo>
                    <a:lnTo>
                      <a:pt x="46" y="80"/>
                    </a:lnTo>
                    <a:lnTo>
                      <a:pt x="46" y="54"/>
                    </a:lnTo>
                    <a:lnTo>
                      <a:pt x="53" y="48"/>
                    </a:lnTo>
                    <a:lnTo>
                      <a:pt x="55" y="52"/>
                    </a:lnTo>
                    <a:lnTo>
                      <a:pt x="55" y="9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0" name="Freeform 11">
                <a:extLst>
                  <a:ext uri="{FF2B5EF4-FFF2-40B4-BE49-F238E27FC236}">
                    <a16:creationId xmlns:a16="http://schemas.microsoft.com/office/drawing/2014/main" id="{866E0D00-2635-4F0B-9843-9C2F3BE5D662}"/>
                  </a:ext>
                </a:extLst>
              </p:cNvPr>
              <p:cNvSpPr>
                <a:spLocks noEditPoints="1"/>
              </p:cNvSpPr>
              <p:nvPr/>
            </p:nvSpPr>
            <p:spPr bwMode="auto">
              <a:xfrm>
                <a:off x="11699875" y="1585913"/>
                <a:ext cx="84138" cy="144463"/>
              </a:xfrm>
              <a:custGeom>
                <a:avLst/>
                <a:gdLst>
                  <a:gd name="T0" fmla="*/ 50 w 53"/>
                  <a:gd name="T1" fmla="*/ 0 h 91"/>
                  <a:gd name="T2" fmla="*/ 42 w 53"/>
                  <a:gd name="T3" fmla="*/ 11 h 91"/>
                  <a:gd name="T4" fmla="*/ 9 w 53"/>
                  <a:gd name="T5" fmla="*/ 11 h 91"/>
                  <a:gd name="T6" fmla="*/ 0 w 53"/>
                  <a:gd name="T7" fmla="*/ 0 h 91"/>
                  <a:gd name="T8" fmla="*/ 50 w 53"/>
                  <a:gd name="T9" fmla="*/ 0 h 91"/>
                  <a:gd name="T10" fmla="*/ 50 w 53"/>
                  <a:gd name="T11" fmla="*/ 91 h 91"/>
                  <a:gd name="T12" fmla="*/ 0 w 53"/>
                  <a:gd name="T13" fmla="*/ 91 h 91"/>
                  <a:gd name="T14" fmla="*/ 9 w 53"/>
                  <a:gd name="T15" fmla="*/ 82 h 91"/>
                  <a:gd name="T16" fmla="*/ 42 w 53"/>
                  <a:gd name="T17" fmla="*/ 82 h 91"/>
                  <a:gd name="T18" fmla="*/ 50 w 53"/>
                  <a:gd name="T19" fmla="*/ 91 h 91"/>
                  <a:gd name="T20" fmla="*/ 42 w 53"/>
                  <a:gd name="T21" fmla="*/ 41 h 91"/>
                  <a:gd name="T22" fmla="*/ 48 w 53"/>
                  <a:gd name="T23" fmla="*/ 45 h 91"/>
                  <a:gd name="T24" fmla="*/ 42 w 53"/>
                  <a:gd name="T25" fmla="*/ 52 h 91"/>
                  <a:gd name="T26" fmla="*/ 7 w 53"/>
                  <a:gd name="T27" fmla="*/ 52 h 91"/>
                  <a:gd name="T28" fmla="*/ 2 w 53"/>
                  <a:gd name="T29" fmla="*/ 45 h 91"/>
                  <a:gd name="T30" fmla="*/ 7 w 53"/>
                  <a:gd name="T31" fmla="*/ 41 h 91"/>
                  <a:gd name="T32" fmla="*/ 42 w 53"/>
                  <a:gd name="T33" fmla="*/ 41 h 91"/>
                  <a:gd name="T34" fmla="*/ 44 w 53"/>
                  <a:gd name="T35" fmla="*/ 39 h 91"/>
                  <a:gd name="T36" fmla="*/ 44 w 53"/>
                  <a:gd name="T37" fmla="*/ 11 h 91"/>
                  <a:gd name="T38" fmla="*/ 53 w 53"/>
                  <a:gd name="T39" fmla="*/ 2 h 91"/>
                  <a:gd name="T40" fmla="*/ 53 w 53"/>
                  <a:gd name="T41" fmla="*/ 41 h 91"/>
                  <a:gd name="T42" fmla="*/ 48 w 53"/>
                  <a:gd name="T43" fmla="*/ 43 h 91"/>
                  <a:gd name="T44" fmla="*/ 44 w 53"/>
                  <a:gd name="T45" fmla="*/ 39 h 91"/>
                  <a:gd name="T46" fmla="*/ 53 w 53"/>
                  <a:gd name="T47" fmla="*/ 52 h 91"/>
                  <a:gd name="T48" fmla="*/ 53 w 53"/>
                  <a:gd name="T49" fmla="*/ 91 h 91"/>
                  <a:gd name="T50" fmla="*/ 44 w 53"/>
                  <a:gd name="T51" fmla="*/ 80 h 91"/>
                  <a:gd name="T52" fmla="*/ 44 w 53"/>
                  <a:gd name="T53" fmla="*/ 54 h 91"/>
                  <a:gd name="T54" fmla="*/ 48 w 53"/>
                  <a:gd name="T55" fmla="*/ 48 h 91"/>
                  <a:gd name="T56" fmla="*/ 53 w 53"/>
                  <a:gd name="T5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 h="91">
                    <a:moveTo>
                      <a:pt x="50" y="0"/>
                    </a:moveTo>
                    <a:lnTo>
                      <a:pt x="42" y="11"/>
                    </a:lnTo>
                    <a:lnTo>
                      <a:pt x="9" y="11"/>
                    </a:lnTo>
                    <a:lnTo>
                      <a:pt x="0" y="0"/>
                    </a:lnTo>
                    <a:lnTo>
                      <a:pt x="50" y="0"/>
                    </a:lnTo>
                    <a:close/>
                    <a:moveTo>
                      <a:pt x="50" y="91"/>
                    </a:moveTo>
                    <a:lnTo>
                      <a:pt x="0" y="91"/>
                    </a:lnTo>
                    <a:lnTo>
                      <a:pt x="9" y="82"/>
                    </a:lnTo>
                    <a:lnTo>
                      <a:pt x="42" y="82"/>
                    </a:lnTo>
                    <a:lnTo>
                      <a:pt x="50" y="91"/>
                    </a:lnTo>
                    <a:close/>
                    <a:moveTo>
                      <a:pt x="42" y="41"/>
                    </a:moveTo>
                    <a:lnTo>
                      <a:pt x="48" y="45"/>
                    </a:lnTo>
                    <a:lnTo>
                      <a:pt x="42" y="52"/>
                    </a:lnTo>
                    <a:lnTo>
                      <a:pt x="7" y="52"/>
                    </a:lnTo>
                    <a:lnTo>
                      <a:pt x="2" y="45"/>
                    </a:lnTo>
                    <a:lnTo>
                      <a:pt x="7" y="41"/>
                    </a:lnTo>
                    <a:lnTo>
                      <a:pt x="42" y="41"/>
                    </a:lnTo>
                    <a:close/>
                    <a:moveTo>
                      <a:pt x="44" y="39"/>
                    </a:moveTo>
                    <a:lnTo>
                      <a:pt x="44" y="11"/>
                    </a:lnTo>
                    <a:lnTo>
                      <a:pt x="53" y="2"/>
                    </a:lnTo>
                    <a:lnTo>
                      <a:pt x="53" y="41"/>
                    </a:lnTo>
                    <a:lnTo>
                      <a:pt x="48" y="43"/>
                    </a:lnTo>
                    <a:lnTo>
                      <a:pt x="44" y="39"/>
                    </a:lnTo>
                    <a:close/>
                    <a:moveTo>
                      <a:pt x="53" y="52"/>
                    </a:moveTo>
                    <a:lnTo>
                      <a:pt x="53" y="91"/>
                    </a:lnTo>
                    <a:lnTo>
                      <a:pt x="44" y="80"/>
                    </a:lnTo>
                    <a:lnTo>
                      <a:pt x="44" y="54"/>
                    </a:lnTo>
                    <a:lnTo>
                      <a:pt x="48" y="48"/>
                    </a:lnTo>
                    <a:lnTo>
                      <a:pt x="53" y="5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1" name="Freeform 12">
                <a:extLst>
                  <a:ext uri="{FF2B5EF4-FFF2-40B4-BE49-F238E27FC236}">
                    <a16:creationId xmlns:a16="http://schemas.microsoft.com/office/drawing/2014/main" id="{A7210D25-6321-4833-9624-1C2AF8313C70}"/>
                  </a:ext>
                </a:extLst>
              </p:cNvPr>
              <p:cNvSpPr>
                <a:spLocks noEditPoints="1"/>
              </p:cNvSpPr>
              <p:nvPr/>
            </p:nvSpPr>
            <p:spPr bwMode="auto">
              <a:xfrm>
                <a:off x="11811000" y="1609725"/>
                <a:ext cx="14288" cy="120650"/>
              </a:xfrm>
              <a:custGeom>
                <a:avLst/>
                <a:gdLst>
                  <a:gd name="T0" fmla="*/ 0 w 9"/>
                  <a:gd name="T1" fmla="*/ 11 h 76"/>
                  <a:gd name="T2" fmla="*/ 0 w 9"/>
                  <a:gd name="T3" fmla="*/ 0 h 76"/>
                  <a:gd name="T4" fmla="*/ 9 w 9"/>
                  <a:gd name="T5" fmla="*/ 0 h 76"/>
                  <a:gd name="T6" fmla="*/ 9 w 9"/>
                  <a:gd name="T7" fmla="*/ 11 h 76"/>
                  <a:gd name="T8" fmla="*/ 0 w 9"/>
                  <a:gd name="T9" fmla="*/ 11 h 76"/>
                  <a:gd name="T10" fmla="*/ 0 w 9"/>
                  <a:gd name="T11" fmla="*/ 76 h 76"/>
                  <a:gd name="T12" fmla="*/ 0 w 9"/>
                  <a:gd name="T13" fmla="*/ 67 h 76"/>
                  <a:gd name="T14" fmla="*/ 9 w 9"/>
                  <a:gd name="T15" fmla="*/ 67 h 76"/>
                  <a:gd name="T16" fmla="*/ 9 w 9"/>
                  <a:gd name="T17" fmla="*/ 76 h 76"/>
                  <a:gd name="T18" fmla="*/ 0 w 9"/>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6">
                    <a:moveTo>
                      <a:pt x="0" y="11"/>
                    </a:moveTo>
                    <a:lnTo>
                      <a:pt x="0" y="0"/>
                    </a:lnTo>
                    <a:lnTo>
                      <a:pt x="9" y="0"/>
                    </a:lnTo>
                    <a:lnTo>
                      <a:pt x="9" y="11"/>
                    </a:lnTo>
                    <a:lnTo>
                      <a:pt x="0" y="11"/>
                    </a:lnTo>
                    <a:close/>
                    <a:moveTo>
                      <a:pt x="0" y="76"/>
                    </a:moveTo>
                    <a:lnTo>
                      <a:pt x="0" y="67"/>
                    </a:lnTo>
                    <a:lnTo>
                      <a:pt x="9" y="67"/>
                    </a:lnTo>
                    <a:lnTo>
                      <a:pt x="9" y="76"/>
                    </a:lnTo>
                    <a:lnTo>
                      <a:pt x="0" y="7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2" name="Freeform 13">
                <a:extLst>
                  <a:ext uri="{FF2B5EF4-FFF2-40B4-BE49-F238E27FC236}">
                    <a16:creationId xmlns:a16="http://schemas.microsoft.com/office/drawing/2014/main" id="{46C30148-78DC-497E-BDDF-8B2406763A36}"/>
                  </a:ext>
                </a:extLst>
              </p:cNvPr>
              <p:cNvSpPr>
                <a:spLocks noEditPoints="1"/>
              </p:cNvSpPr>
              <p:nvPr/>
            </p:nvSpPr>
            <p:spPr bwMode="auto">
              <a:xfrm>
                <a:off x="11855450" y="1589088"/>
                <a:ext cx="14288" cy="141288"/>
              </a:xfrm>
              <a:custGeom>
                <a:avLst/>
                <a:gdLst>
                  <a:gd name="T0" fmla="*/ 0 w 9"/>
                  <a:gd name="T1" fmla="*/ 37 h 89"/>
                  <a:gd name="T2" fmla="*/ 0 w 9"/>
                  <a:gd name="T3" fmla="*/ 9 h 89"/>
                  <a:gd name="T4" fmla="*/ 9 w 9"/>
                  <a:gd name="T5" fmla="*/ 0 h 89"/>
                  <a:gd name="T6" fmla="*/ 9 w 9"/>
                  <a:gd name="T7" fmla="*/ 39 h 89"/>
                  <a:gd name="T8" fmla="*/ 7 w 9"/>
                  <a:gd name="T9" fmla="*/ 41 h 89"/>
                  <a:gd name="T10" fmla="*/ 0 w 9"/>
                  <a:gd name="T11" fmla="*/ 37 h 89"/>
                  <a:gd name="T12" fmla="*/ 9 w 9"/>
                  <a:gd name="T13" fmla="*/ 50 h 89"/>
                  <a:gd name="T14" fmla="*/ 9 w 9"/>
                  <a:gd name="T15" fmla="*/ 89 h 89"/>
                  <a:gd name="T16" fmla="*/ 0 w 9"/>
                  <a:gd name="T17" fmla="*/ 78 h 89"/>
                  <a:gd name="T18" fmla="*/ 0 w 9"/>
                  <a:gd name="T19" fmla="*/ 52 h 89"/>
                  <a:gd name="T20" fmla="*/ 7 w 9"/>
                  <a:gd name="T21" fmla="*/ 46 h 89"/>
                  <a:gd name="T22" fmla="*/ 9 w 9"/>
                  <a:gd name="T23" fmla="*/ 5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9">
                    <a:moveTo>
                      <a:pt x="0" y="37"/>
                    </a:moveTo>
                    <a:lnTo>
                      <a:pt x="0" y="9"/>
                    </a:lnTo>
                    <a:lnTo>
                      <a:pt x="9" y="0"/>
                    </a:lnTo>
                    <a:lnTo>
                      <a:pt x="9" y="39"/>
                    </a:lnTo>
                    <a:lnTo>
                      <a:pt x="7" y="41"/>
                    </a:lnTo>
                    <a:lnTo>
                      <a:pt x="0" y="37"/>
                    </a:lnTo>
                    <a:close/>
                    <a:moveTo>
                      <a:pt x="9" y="50"/>
                    </a:moveTo>
                    <a:lnTo>
                      <a:pt x="9" y="89"/>
                    </a:lnTo>
                    <a:lnTo>
                      <a:pt x="0" y="78"/>
                    </a:lnTo>
                    <a:lnTo>
                      <a:pt x="0" y="52"/>
                    </a:lnTo>
                    <a:lnTo>
                      <a:pt x="7" y="46"/>
                    </a:lnTo>
                    <a:lnTo>
                      <a:pt x="9" y="5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3" name="Freeform 14">
                <a:extLst>
                  <a:ext uri="{FF2B5EF4-FFF2-40B4-BE49-F238E27FC236}">
                    <a16:creationId xmlns:a16="http://schemas.microsoft.com/office/drawing/2014/main" id="{00702679-2178-45A5-96C0-EA0735A20528}"/>
                  </a:ext>
                </a:extLst>
              </p:cNvPr>
              <p:cNvSpPr>
                <a:spLocks noEditPoints="1"/>
              </p:cNvSpPr>
              <p:nvPr/>
            </p:nvSpPr>
            <p:spPr bwMode="auto">
              <a:xfrm>
                <a:off x="11901488" y="1585913"/>
                <a:ext cx="85725" cy="144463"/>
              </a:xfrm>
              <a:custGeom>
                <a:avLst/>
                <a:gdLst>
                  <a:gd name="T0" fmla="*/ 0 w 54"/>
                  <a:gd name="T1" fmla="*/ 41 h 91"/>
                  <a:gd name="T2" fmla="*/ 0 w 54"/>
                  <a:gd name="T3" fmla="*/ 2 h 91"/>
                  <a:gd name="T4" fmla="*/ 9 w 54"/>
                  <a:gd name="T5" fmla="*/ 11 h 91"/>
                  <a:gd name="T6" fmla="*/ 9 w 54"/>
                  <a:gd name="T7" fmla="*/ 39 h 91"/>
                  <a:gd name="T8" fmla="*/ 2 w 54"/>
                  <a:gd name="T9" fmla="*/ 43 h 91"/>
                  <a:gd name="T10" fmla="*/ 0 w 54"/>
                  <a:gd name="T11" fmla="*/ 41 h 91"/>
                  <a:gd name="T12" fmla="*/ 52 w 54"/>
                  <a:gd name="T13" fmla="*/ 0 h 91"/>
                  <a:gd name="T14" fmla="*/ 43 w 54"/>
                  <a:gd name="T15" fmla="*/ 11 h 91"/>
                  <a:gd name="T16" fmla="*/ 11 w 54"/>
                  <a:gd name="T17" fmla="*/ 11 h 91"/>
                  <a:gd name="T18" fmla="*/ 0 w 54"/>
                  <a:gd name="T19" fmla="*/ 0 h 91"/>
                  <a:gd name="T20" fmla="*/ 52 w 54"/>
                  <a:gd name="T21" fmla="*/ 0 h 91"/>
                  <a:gd name="T22" fmla="*/ 52 w 54"/>
                  <a:gd name="T23" fmla="*/ 91 h 91"/>
                  <a:gd name="T24" fmla="*/ 0 w 54"/>
                  <a:gd name="T25" fmla="*/ 91 h 91"/>
                  <a:gd name="T26" fmla="*/ 11 w 54"/>
                  <a:gd name="T27" fmla="*/ 82 h 91"/>
                  <a:gd name="T28" fmla="*/ 43 w 54"/>
                  <a:gd name="T29" fmla="*/ 82 h 91"/>
                  <a:gd name="T30" fmla="*/ 52 w 54"/>
                  <a:gd name="T31" fmla="*/ 91 h 91"/>
                  <a:gd name="T32" fmla="*/ 43 w 54"/>
                  <a:gd name="T33" fmla="*/ 41 h 91"/>
                  <a:gd name="T34" fmla="*/ 50 w 54"/>
                  <a:gd name="T35" fmla="*/ 45 h 91"/>
                  <a:gd name="T36" fmla="*/ 43 w 54"/>
                  <a:gd name="T37" fmla="*/ 52 h 91"/>
                  <a:gd name="T38" fmla="*/ 9 w 54"/>
                  <a:gd name="T39" fmla="*/ 52 h 91"/>
                  <a:gd name="T40" fmla="*/ 4 w 54"/>
                  <a:gd name="T41" fmla="*/ 45 h 91"/>
                  <a:gd name="T42" fmla="*/ 9 w 54"/>
                  <a:gd name="T43" fmla="*/ 41 h 91"/>
                  <a:gd name="T44" fmla="*/ 43 w 54"/>
                  <a:gd name="T45" fmla="*/ 41 h 91"/>
                  <a:gd name="T46" fmla="*/ 54 w 54"/>
                  <a:gd name="T47" fmla="*/ 52 h 91"/>
                  <a:gd name="T48" fmla="*/ 54 w 54"/>
                  <a:gd name="T49" fmla="*/ 91 h 91"/>
                  <a:gd name="T50" fmla="*/ 46 w 54"/>
                  <a:gd name="T51" fmla="*/ 80 h 91"/>
                  <a:gd name="T52" fmla="*/ 46 w 54"/>
                  <a:gd name="T53" fmla="*/ 54 h 91"/>
                  <a:gd name="T54" fmla="*/ 50 w 54"/>
                  <a:gd name="T55" fmla="*/ 48 h 91"/>
                  <a:gd name="T56" fmla="*/ 54 w 54"/>
                  <a:gd name="T57" fmla="*/ 5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91">
                    <a:moveTo>
                      <a:pt x="0" y="41"/>
                    </a:moveTo>
                    <a:lnTo>
                      <a:pt x="0" y="2"/>
                    </a:lnTo>
                    <a:lnTo>
                      <a:pt x="9" y="11"/>
                    </a:lnTo>
                    <a:lnTo>
                      <a:pt x="9" y="39"/>
                    </a:lnTo>
                    <a:lnTo>
                      <a:pt x="2" y="43"/>
                    </a:lnTo>
                    <a:lnTo>
                      <a:pt x="0" y="41"/>
                    </a:lnTo>
                    <a:close/>
                    <a:moveTo>
                      <a:pt x="52" y="0"/>
                    </a:moveTo>
                    <a:lnTo>
                      <a:pt x="43" y="11"/>
                    </a:lnTo>
                    <a:lnTo>
                      <a:pt x="11" y="11"/>
                    </a:lnTo>
                    <a:lnTo>
                      <a:pt x="0" y="0"/>
                    </a:lnTo>
                    <a:lnTo>
                      <a:pt x="52" y="0"/>
                    </a:lnTo>
                    <a:close/>
                    <a:moveTo>
                      <a:pt x="52" y="91"/>
                    </a:moveTo>
                    <a:lnTo>
                      <a:pt x="0" y="91"/>
                    </a:lnTo>
                    <a:lnTo>
                      <a:pt x="11" y="82"/>
                    </a:lnTo>
                    <a:lnTo>
                      <a:pt x="43" y="82"/>
                    </a:lnTo>
                    <a:lnTo>
                      <a:pt x="52" y="91"/>
                    </a:lnTo>
                    <a:close/>
                    <a:moveTo>
                      <a:pt x="43" y="41"/>
                    </a:moveTo>
                    <a:lnTo>
                      <a:pt x="50" y="45"/>
                    </a:lnTo>
                    <a:lnTo>
                      <a:pt x="43" y="52"/>
                    </a:lnTo>
                    <a:lnTo>
                      <a:pt x="9" y="52"/>
                    </a:lnTo>
                    <a:lnTo>
                      <a:pt x="4" y="45"/>
                    </a:lnTo>
                    <a:lnTo>
                      <a:pt x="9" y="41"/>
                    </a:lnTo>
                    <a:lnTo>
                      <a:pt x="43" y="41"/>
                    </a:lnTo>
                    <a:close/>
                    <a:moveTo>
                      <a:pt x="54" y="52"/>
                    </a:moveTo>
                    <a:lnTo>
                      <a:pt x="54" y="91"/>
                    </a:lnTo>
                    <a:lnTo>
                      <a:pt x="46" y="80"/>
                    </a:lnTo>
                    <a:lnTo>
                      <a:pt x="46" y="54"/>
                    </a:lnTo>
                    <a:lnTo>
                      <a:pt x="50" y="48"/>
                    </a:lnTo>
                    <a:lnTo>
                      <a:pt x="54" y="5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4" name="Freeform 15">
                <a:extLst>
                  <a:ext uri="{FF2B5EF4-FFF2-40B4-BE49-F238E27FC236}">
                    <a16:creationId xmlns:a16="http://schemas.microsoft.com/office/drawing/2014/main" id="{87CF676B-88A6-4A94-AD9D-064C49D8B856}"/>
                  </a:ext>
                </a:extLst>
              </p:cNvPr>
              <p:cNvSpPr>
                <a:spLocks noEditPoints="1"/>
              </p:cNvSpPr>
              <p:nvPr/>
            </p:nvSpPr>
            <p:spPr bwMode="auto">
              <a:xfrm>
                <a:off x="12018963" y="1630363"/>
                <a:ext cx="34925" cy="58738"/>
              </a:xfrm>
              <a:custGeom>
                <a:avLst/>
                <a:gdLst>
                  <a:gd name="T0" fmla="*/ 0 w 22"/>
                  <a:gd name="T1" fmla="*/ 15 h 37"/>
                  <a:gd name="T2" fmla="*/ 0 w 22"/>
                  <a:gd name="T3" fmla="*/ 0 h 37"/>
                  <a:gd name="T4" fmla="*/ 4 w 22"/>
                  <a:gd name="T5" fmla="*/ 4 h 37"/>
                  <a:gd name="T6" fmla="*/ 4 w 22"/>
                  <a:gd name="T7" fmla="*/ 15 h 37"/>
                  <a:gd name="T8" fmla="*/ 2 w 22"/>
                  <a:gd name="T9" fmla="*/ 17 h 37"/>
                  <a:gd name="T10" fmla="*/ 0 w 22"/>
                  <a:gd name="T11" fmla="*/ 15 h 37"/>
                  <a:gd name="T12" fmla="*/ 4 w 22"/>
                  <a:gd name="T13" fmla="*/ 22 h 37"/>
                  <a:gd name="T14" fmla="*/ 4 w 22"/>
                  <a:gd name="T15" fmla="*/ 33 h 37"/>
                  <a:gd name="T16" fmla="*/ 0 w 22"/>
                  <a:gd name="T17" fmla="*/ 37 h 37"/>
                  <a:gd name="T18" fmla="*/ 0 w 22"/>
                  <a:gd name="T19" fmla="*/ 22 h 37"/>
                  <a:gd name="T20" fmla="*/ 2 w 22"/>
                  <a:gd name="T21" fmla="*/ 20 h 37"/>
                  <a:gd name="T22" fmla="*/ 4 w 22"/>
                  <a:gd name="T23" fmla="*/ 22 h 37"/>
                  <a:gd name="T24" fmla="*/ 22 w 22"/>
                  <a:gd name="T25" fmla="*/ 0 h 37"/>
                  <a:gd name="T26" fmla="*/ 18 w 22"/>
                  <a:gd name="T27" fmla="*/ 4 h 37"/>
                  <a:gd name="T28" fmla="*/ 7 w 22"/>
                  <a:gd name="T29" fmla="*/ 4 h 37"/>
                  <a:gd name="T30" fmla="*/ 2 w 22"/>
                  <a:gd name="T31" fmla="*/ 0 h 37"/>
                  <a:gd name="T32" fmla="*/ 22 w 22"/>
                  <a:gd name="T33" fmla="*/ 0 h 37"/>
                  <a:gd name="T34" fmla="*/ 20 w 22"/>
                  <a:gd name="T35" fmla="*/ 17 h 37"/>
                  <a:gd name="T36" fmla="*/ 20 w 22"/>
                  <a:gd name="T37" fmla="*/ 17 h 37"/>
                  <a:gd name="T38" fmla="*/ 20 w 22"/>
                  <a:gd name="T39" fmla="*/ 20 h 37"/>
                  <a:gd name="T40" fmla="*/ 4 w 22"/>
                  <a:gd name="T41" fmla="*/ 20 h 37"/>
                  <a:gd name="T42" fmla="*/ 2 w 22"/>
                  <a:gd name="T43" fmla="*/ 17 h 37"/>
                  <a:gd name="T44" fmla="*/ 4 w 22"/>
                  <a:gd name="T45" fmla="*/ 17 h 37"/>
                  <a:gd name="T46" fmla="*/ 20 w 22"/>
                  <a:gd name="T47" fmla="*/ 17 h 37"/>
                  <a:gd name="T48" fmla="*/ 20 w 22"/>
                  <a:gd name="T49" fmla="*/ 15 h 37"/>
                  <a:gd name="T50" fmla="*/ 20 w 22"/>
                  <a:gd name="T51" fmla="*/ 4 h 37"/>
                  <a:gd name="T52" fmla="*/ 22 w 22"/>
                  <a:gd name="T53" fmla="*/ 0 h 37"/>
                  <a:gd name="T54" fmla="*/ 22 w 22"/>
                  <a:gd name="T55" fmla="*/ 15 h 37"/>
                  <a:gd name="T56" fmla="*/ 22 w 22"/>
                  <a:gd name="T57" fmla="*/ 17 h 37"/>
                  <a:gd name="T58" fmla="*/ 20 w 22"/>
                  <a:gd name="T59" fmla="*/ 15 h 37"/>
                  <a:gd name="T60" fmla="*/ 22 w 22"/>
                  <a:gd name="T61" fmla="*/ 22 h 37"/>
                  <a:gd name="T62" fmla="*/ 22 w 22"/>
                  <a:gd name="T63" fmla="*/ 37 h 37"/>
                  <a:gd name="T64" fmla="*/ 20 w 22"/>
                  <a:gd name="T65" fmla="*/ 33 h 37"/>
                  <a:gd name="T66" fmla="*/ 20 w 22"/>
                  <a:gd name="T67" fmla="*/ 22 h 37"/>
                  <a:gd name="T68" fmla="*/ 22 w 22"/>
                  <a:gd name="T69" fmla="*/ 20 h 37"/>
                  <a:gd name="T70" fmla="*/ 22 w 22"/>
                  <a:gd name="T71"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7">
                    <a:moveTo>
                      <a:pt x="0" y="15"/>
                    </a:moveTo>
                    <a:lnTo>
                      <a:pt x="0" y="0"/>
                    </a:lnTo>
                    <a:lnTo>
                      <a:pt x="4" y="4"/>
                    </a:lnTo>
                    <a:lnTo>
                      <a:pt x="4" y="15"/>
                    </a:lnTo>
                    <a:lnTo>
                      <a:pt x="2" y="17"/>
                    </a:lnTo>
                    <a:lnTo>
                      <a:pt x="0" y="15"/>
                    </a:lnTo>
                    <a:close/>
                    <a:moveTo>
                      <a:pt x="4" y="22"/>
                    </a:moveTo>
                    <a:lnTo>
                      <a:pt x="4" y="33"/>
                    </a:lnTo>
                    <a:lnTo>
                      <a:pt x="0" y="37"/>
                    </a:lnTo>
                    <a:lnTo>
                      <a:pt x="0" y="22"/>
                    </a:lnTo>
                    <a:lnTo>
                      <a:pt x="2" y="20"/>
                    </a:lnTo>
                    <a:lnTo>
                      <a:pt x="4" y="22"/>
                    </a:lnTo>
                    <a:close/>
                    <a:moveTo>
                      <a:pt x="22" y="0"/>
                    </a:moveTo>
                    <a:lnTo>
                      <a:pt x="18" y="4"/>
                    </a:lnTo>
                    <a:lnTo>
                      <a:pt x="7" y="4"/>
                    </a:lnTo>
                    <a:lnTo>
                      <a:pt x="2" y="0"/>
                    </a:lnTo>
                    <a:lnTo>
                      <a:pt x="22" y="0"/>
                    </a:lnTo>
                    <a:close/>
                    <a:moveTo>
                      <a:pt x="20" y="17"/>
                    </a:moveTo>
                    <a:lnTo>
                      <a:pt x="20" y="17"/>
                    </a:lnTo>
                    <a:lnTo>
                      <a:pt x="20" y="20"/>
                    </a:lnTo>
                    <a:lnTo>
                      <a:pt x="4" y="20"/>
                    </a:lnTo>
                    <a:lnTo>
                      <a:pt x="2" y="17"/>
                    </a:lnTo>
                    <a:lnTo>
                      <a:pt x="4" y="17"/>
                    </a:lnTo>
                    <a:lnTo>
                      <a:pt x="20" y="17"/>
                    </a:lnTo>
                    <a:close/>
                    <a:moveTo>
                      <a:pt x="20" y="15"/>
                    </a:moveTo>
                    <a:lnTo>
                      <a:pt x="20" y="4"/>
                    </a:lnTo>
                    <a:lnTo>
                      <a:pt x="22" y="0"/>
                    </a:lnTo>
                    <a:lnTo>
                      <a:pt x="22" y="15"/>
                    </a:lnTo>
                    <a:lnTo>
                      <a:pt x="22" y="17"/>
                    </a:lnTo>
                    <a:lnTo>
                      <a:pt x="20" y="15"/>
                    </a:lnTo>
                    <a:close/>
                    <a:moveTo>
                      <a:pt x="22" y="22"/>
                    </a:moveTo>
                    <a:lnTo>
                      <a:pt x="22" y="37"/>
                    </a:lnTo>
                    <a:lnTo>
                      <a:pt x="20" y="33"/>
                    </a:lnTo>
                    <a:lnTo>
                      <a:pt x="20" y="22"/>
                    </a:lnTo>
                    <a:lnTo>
                      <a:pt x="22" y="20"/>
                    </a:lnTo>
                    <a:lnTo>
                      <a:pt x="22" y="2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5" name="Freeform 16">
                <a:extLst>
                  <a:ext uri="{FF2B5EF4-FFF2-40B4-BE49-F238E27FC236}">
                    <a16:creationId xmlns:a16="http://schemas.microsoft.com/office/drawing/2014/main" id="{C4DD3412-B4E7-4E58-82EE-0E15EBACA400}"/>
                  </a:ext>
                </a:extLst>
              </p:cNvPr>
              <p:cNvSpPr>
                <a:spLocks noEditPoints="1"/>
              </p:cNvSpPr>
              <p:nvPr/>
            </p:nvSpPr>
            <p:spPr bwMode="auto">
              <a:xfrm>
                <a:off x="12063413" y="1630363"/>
                <a:ext cx="34925" cy="58738"/>
              </a:xfrm>
              <a:custGeom>
                <a:avLst/>
                <a:gdLst>
                  <a:gd name="T0" fmla="*/ 0 w 22"/>
                  <a:gd name="T1" fmla="*/ 15 h 37"/>
                  <a:gd name="T2" fmla="*/ 0 w 22"/>
                  <a:gd name="T3" fmla="*/ 0 h 37"/>
                  <a:gd name="T4" fmla="*/ 5 w 22"/>
                  <a:gd name="T5" fmla="*/ 4 h 37"/>
                  <a:gd name="T6" fmla="*/ 5 w 22"/>
                  <a:gd name="T7" fmla="*/ 15 h 37"/>
                  <a:gd name="T8" fmla="*/ 3 w 22"/>
                  <a:gd name="T9" fmla="*/ 17 h 37"/>
                  <a:gd name="T10" fmla="*/ 0 w 22"/>
                  <a:gd name="T11" fmla="*/ 15 h 37"/>
                  <a:gd name="T12" fmla="*/ 5 w 22"/>
                  <a:gd name="T13" fmla="*/ 22 h 37"/>
                  <a:gd name="T14" fmla="*/ 5 w 22"/>
                  <a:gd name="T15" fmla="*/ 33 h 37"/>
                  <a:gd name="T16" fmla="*/ 0 w 22"/>
                  <a:gd name="T17" fmla="*/ 37 h 37"/>
                  <a:gd name="T18" fmla="*/ 0 w 22"/>
                  <a:gd name="T19" fmla="*/ 22 h 37"/>
                  <a:gd name="T20" fmla="*/ 3 w 22"/>
                  <a:gd name="T21" fmla="*/ 20 h 37"/>
                  <a:gd name="T22" fmla="*/ 5 w 22"/>
                  <a:gd name="T23" fmla="*/ 22 h 37"/>
                  <a:gd name="T24" fmla="*/ 22 w 22"/>
                  <a:gd name="T25" fmla="*/ 0 h 37"/>
                  <a:gd name="T26" fmla="*/ 18 w 22"/>
                  <a:gd name="T27" fmla="*/ 4 h 37"/>
                  <a:gd name="T28" fmla="*/ 5 w 22"/>
                  <a:gd name="T29" fmla="*/ 4 h 37"/>
                  <a:gd name="T30" fmla="*/ 3 w 22"/>
                  <a:gd name="T31" fmla="*/ 0 h 37"/>
                  <a:gd name="T32" fmla="*/ 22 w 22"/>
                  <a:gd name="T33" fmla="*/ 0 h 37"/>
                  <a:gd name="T34" fmla="*/ 9 w 22"/>
                  <a:gd name="T35" fmla="*/ 6 h 37"/>
                  <a:gd name="T36" fmla="*/ 11 w 22"/>
                  <a:gd name="T37" fmla="*/ 4 h 37"/>
                  <a:gd name="T38" fmla="*/ 14 w 22"/>
                  <a:gd name="T39" fmla="*/ 6 h 37"/>
                  <a:gd name="T40" fmla="*/ 14 w 22"/>
                  <a:gd name="T41" fmla="*/ 15 h 37"/>
                  <a:gd name="T42" fmla="*/ 11 w 22"/>
                  <a:gd name="T43" fmla="*/ 17 h 37"/>
                  <a:gd name="T44" fmla="*/ 9 w 22"/>
                  <a:gd name="T45" fmla="*/ 15 h 37"/>
                  <a:gd name="T46" fmla="*/ 9 w 22"/>
                  <a:gd name="T47" fmla="*/ 6 h 37"/>
                  <a:gd name="T48" fmla="*/ 20 w 22"/>
                  <a:gd name="T49" fmla="*/ 15 h 37"/>
                  <a:gd name="T50" fmla="*/ 20 w 22"/>
                  <a:gd name="T51" fmla="*/ 4 h 37"/>
                  <a:gd name="T52" fmla="*/ 22 w 22"/>
                  <a:gd name="T53" fmla="*/ 0 h 37"/>
                  <a:gd name="T54" fmla="*/ 22 w 22"/>
                  <a:gd name="T55" fmla="*/ 15 h 37"/>
                  <a:gd name="T56" fmla="*/ 22 w 22"/>
                  <a:gd name="T57" fmla="*/ 17 h 37"/>
                  <a:gd name="T58" fmla="*/ 20 w 22"/>
                  <a:gd name="T59" fmla="*/ 15 h 37"/>
                  <a:gd name="T60" fmla="*/ 22 w 22"/>
                  <a:gd name="T61" fmla="*/ 22 h 37"/>
                  <a:gd name="T62" fmla="*/ 22 w 22"/>
                  <a:gd name="T63" fmla="*/ 37 h 37"/>
                  <a:gd name="T64" fmla="*/ 20 w 22"/>
                  <a:gd name="T65" fmla="*/ 33 h 37"/>
                  <a:gd name="T66" fmla="*/ 20 w 22"/>
                  <a:gd name="T67" fmla="*/ 22 h 37"/>
                  <a:gd name="T68" fmla="*/ 22 w 22"/>
                  <a:gd name="T69" fmla="*/ 20 h 37"/>
                  <a:gd name="T70" fmla="*/ 22 w 22"/>
                  <a:gd name="T71"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7">
                    <a:moveTo>
                      <a:pt x="0" y="15"/>
                    </a:moveTo>
                    <a:lnTo>
                      <a:pt x="0" y="0"/>
                    </a:lnTo>
                    <a:lnTo>
                      <a:pt x="5" y="4"/>
                    </a:lnTo>
                    <a:lnTo>
                      <a:pt x="5" y="15"/>
                    </a:lnTo>
                    <a:lnTo>
                      <a:pt x="3" y="17"/>
                    </a:lnTo>
                    <a:lnTo>
                      <a:pt x="0" y="15"/>
                    </a:lnTo>
                    <a:close/>
                    <a:moveTo>
                      <a:pt x="5" y="22"/>
                    </a:moveTo>
                    <a:lnTo>
                      <a:pt x="5" y="33"/>
                    </a:lnTo>
                    <a:lnTo>
                      <a:pt x="0" y="37"/>
                    </a:lnTo>
                    <a:lnTo>
                      <a:pt x="0" y="22"/>
                    </a:lnTo>
                    <a:lnTo>
                      <a:pt x="3" y="20"/>
                    </a:lnTo>
                    <a:lnTo>
                      <a:pt x="5" y="22"/>
                    </a:lnTo>
                    <a:close/>
                    <a:moveTo>
                      <a:pt x="22" y="0"/>
                    </a:moveTo>
                    <a:lnTo>
                      <a:pt x="18" y="4"/>
                    </a:lnTo>
                    <a:lnTo>
                      <a:pt x="5" y="4"/>
                    </a:lnTo>
                    <a:lnTo>
                      <a:pt x="3" y="0"/>
                    </a:lnTo>
                    <a:lnTo>
                      <a:pt x="22" y="0"/>
                    </a:lnTo>
                    <a:close/>
                    <a:moveTo>
                      <a:pt x="9" y="6"/>
                    </a:moveTo>
                    <a:lnTo>
                      <a:pt x="11" y="4"/>
                    </a:lnTo>
                    <a:lnTo>
                      <a:pt x="14" y="6"/>
                    </a:lnTo>
                    <a:lnTo>
                      <a:pt x="14" y="15"/>
                    </a:lnTo>
                    <a:lnTo>
                      <a:pt x="11" y="17"/>
                    </a:lnTo>
                    <a:lnTo>
                      <a:pt x="9" y="15"/>
                    </a:lnTo>
                    <a:lnTo>
                      <a:pt x="9" y="6"/>
                    </a:lnTo>
                    <a:close/>
                    <a:moveTo>
                      <a:pt x="20" y="15"/>
                    </a:moveTo>
                    <a:lnTo>
                      <a:pt x="20" y="4"/>
                    </a:lnTo>
                    <a:lnTo>
                      <a:pt x="22" y="0"/>
                    </a:lnTo>
                    <a:lnTo>
                      <a:pt x="22" y="15"/>
                    </a:lnTo>
                    <a:lnTo>
                      <a:pt x="22" y="17"/>
                    </a:lnTo>
                    <a:lnTo>
                      <a:pt x="20" y="15"/>
                    </a:lnTo>
                    <a:close/>
                    <a:moveTo>
                      <a:pt x="22" y="22"/>
                    </a:moveTo>
                    <a:lnTo>
                      <a:pt x="22" y="37"/>
                    </a:lnTo>
                    <a:lnTo>
                      <a:pt x="20" y="33"/>
                    </a:lnTo>
                    <a:lnTo>
                      <a:pt x="20" y="22"/>
                    </a:lnTo>
                    <a:lnTo>
                      <a:pt x="22" y="20"/>
                    </a:lnTo>
                    <a:lnTo>
                      <a:pt x="22" y="2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73" name="Rectangle 372">
              <a:extLst>
                <a:ext uri="{FF2B5EF4-FFF2-40B4-BE49-F238E27FC236}">
                  <a16:creationId xmlns:a16="http://schemas.microsoft.com/office/drawing/2014/main" id="{057D2DA9-0B38-40D4-BACF-EB4E5331B87E}"/>
                </a:ext>
              </a:extLst>
            </p:cNvPr>
            <p:cNvSpPr/>
            <p:nvPr/>
          </p:nvSpPr>
          <p:spPr bwMode="auto">
            <a:xfrm>
              <a:off x="4526072" y="2705744"/>
              <a:ext cx="966655" cy="29560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118334" numCol="1" spcCol="0" rtlCol="0" fromWordArt="0" anchor="t"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Suportado para</a:t>
              </a:r>
            </a:p>
          </p:txBody>
        </p:sp>
      </p:grpSp>
      <p:grpSp>
        <p:nvGrpSpPr>
          <p:cNvPr id="386" name="Group 385">
            <a:extLst>
              <a:ext uri="{FF2B5EF4-FFF2-40B4-BE49-F238E27FC236}">
                <a16:creationId xmlns:a16="http://schemas.microsoft.com/office/drawing/2014/main" id="{4266DEDC-AF7E-4B66-94A0-7D53E9097B60}"/>
              </a:ext>
            </a:extLst>
          </p:cNvPr>
          <p:cNvGrpSpPr/>
          <p:nvPr/>
        </p:nvGrpSpPr>
        <p:grpSpPr>
          <a:xfrm>
            <a:off x="5617225" y="3924183"/>
            <a:ext cx="1153061" cy="695104"/>
            <a:chOff x="4543112" y="3096198"/>
            <a:chExt cx="932575" cy="562188"/>
          </a:xfrm>
        </p:grpSpPr>
        <p:grpSp>
          <p:nvGrpSpPr>
            <p:cNvPr id="387" name="Group 386">
              <a:extLst>
                <a:ext uri="{FF2B5EF4-FFF2-40B4-BE49-F238E27FC236}">
                  <a16:creationId xmlns:a16="http://schemas.microsoft.com/office/drawing/2014/main" id="{C3643DD0-CD8A-44F0-AA10-FCD427603236}"/>
                </a:ext>
              </a:extLst>
            </p:cNvPr>
            <p:cNvGrpSpPr/>
            <p:nvPr/>
          </p:nvGrpSpPr>
          <p:grpSpPr>
            <a:xfrm>
              <a:off x="4803076" y="3096198"/>
              <a:ext cx="412647" cy="228661"/>
              <a:chOff x="8882064" y="5440363"/>
              <a:chExt cx="1114425" cy="617538"/>
            </a:xfrm>
          </p:grpSpPr>
          <p:sp>
            <p:nvSpPr>
              <p:cNvPr id="389" name="Rectangle 383">
                <a:extLst>
                  <a:ext uri="{FF2B5EF4-FFF2-40B4-BE49-F238E27FC236}">
                    <a16:creationId xmlns:a16="http://schemas.microsoft.com/office/drawing/2014/main" id="{4F09120F-D464-4453-887B-9140EC53FFF5}"/>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0" name="Rectangle 384">
                <a:extLst>
                  <a:ext uri="{FF2B5EF4-FFF2-40B4-BE49-F238E27FC236}">
                    <a16:creationId xmlns:a16="http://schemas.microsoft.com/office/drawing/2014/main" id="{42450AE7-12F6-434A-AF9C-93AD1733077A}"/>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1" name="Freeform 385">
                <a:extLst>
                  <a:ext uri="{FF2B5EF4-FFF2-40B4-BE49-F238E27FC236}">
                    <a16:creationId xmlns:a16="http://schemas.microsoft.com/office/drawing/2014/main" id="{61A27D14-AE8F-4E93-BE6D-E01BF32B811F}"/>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2" name="Freeform 386">
                <a:extLst>
                  <a:ext uri="{FF2B5EF4-FFF2-40B4-BE49-F238E27FC236}">
                    <a16:creationId xmlns:a16="http://schemas.microsoft.com/office/drawing/2014/main" id="{03F0B089-ED6B-47D2-B3BC-0C1C82F9EB36}"/>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3" name="Rectangle 387">
                <a:extLst>
                  <a:ext uri="{FF2B5EF4-FFF2-40B4-BE49-F238E27FC236}">
                    <a16:creationId xmlns:a16="http://schemas.microsoft.com/office/drawing/2014/main" id="{5A3FB1A8-A083-4C2F-8C64-A151C866D446}"/>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4" name="Freeform 388">
                <a:extLst>
                  <a:ext uri="{FF2B5EF4-FFF2-40B4-BE49-F238E27FC236}">
                    <a16:creationId xmlns:a16="http://schemas.microsoft.com/office/drawing/2014/main" id="{102F848C-E416-4CBE-8AD0-3930F2A5DD5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88" name="Rectangle 387">
              <a:extLst>
                <a:ext uri="{FF2B5EF4-FFF2-40B4-BE49-F238E27FC236}">
                  <a16:creationId xmlns:a16="http://schemas.microsoft.com/office/drawing/2014/main" id="{CEBD149F-D8B7-44E3-AC62-8F31248A1B25}"/>
                </a:ext>
              </a:extLst>
            </p:cNvPr>
            <p:cNvSpPr/>
            <p:nvPr/>
          </p:nvSpPr>
          <p:spPr bwMode="auto">
            <a:xfrm>
              <a:off x="4543112" y="3322309"/>
              <a:ext cx="932575" cy="3360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118334" numCol="1" spcCol="0" rtlCol="0" fromWordArt="0" anchor="t"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Edições</a:t>
              </a:r>
            </a:p>
          </p:txBody>
        </p:sp>
      </p:grpSp>
      <p:grpSp>
        <p:nvGrpSpPr>
          <p:cNvPr id="395" name="Group 394">
            <a:extLst>
              <a:ext uri="{FF2B5EF4-FFF2-40B4-BE49-F238E27FC236}">
                <a16:creationId xmlns:a16="http://schemas.microsoft.com/office/drawing/2014/main" id="{C607595E-BD17-4640-8EDE-50A7BB765D37}"/>
              </a:ext>
            </a:extLst>
          </p:cNvPr>
          <p:cNvGrpSpPr/>
          <p:nvPr/>
        </p:nvGrpSpPr>
        <p:grpSpPr>
          <a:xfrm>
            <a:off x="5648114" y="4632723"/>
            <a:ext cx="1091284" cy="705396"/>
            <a:chOff x="4568094" y="3625910"/>
            <a:chExt cx="882611" cy="570512"/>
          </a:xfrm>
        </p:grpSpPr>
        <p:pic>
          <p:nvPicPr>
            <p:cNvPr id="396" name="Picture 395">
              <a:extLst>
                <a:ext uri="{FF2B5EF4-FFF2-40B4-BE49-F238E27FC236}">
                  <a16:creationId xmlns:a16="http://schemas.microsoft.com/office/drawing/2014/main" id="{D645D726-4BF3-48F9-9B74-E3DE36BE2231}"/>
                </a:ext>
              </a:extLst>
            </p:cNvPr>
            <p:cNvPicPr>
              <a:picLocks noChangeAspect="1"/>
            </p:cNvPicPr>
            <p:nvPr/>
          </p:nvPicPr>
          <p:blipFill>
            <a:blip r:embed="rId7"/>
            <a:stretch>
              <a:fillRect/>
            </a:stretch>
          </p:blipFill>
          <p:spPr>
            <a:xfrm>
              <a:off x="4854419" y="3625910"/>
              <a:ext cx="309960" cy="313091"/>
            </a:xfrm>
            <a:prstGeom prst="rect">
              <a:avLst/>
            </a:prstGeom>
          </p:spPr>
        </p:pic>
        <p:sp>
          <p:nvSpPr>
            <p:cNvPr id="397" name="Rectangle 396">
              <a:extLst>
                <a:ext uri="{FF2B5EF4-FFF2-40B4-BE49-F238E27FC236}">
                  <a16:creationId xmlns:a16="http://schemas.microsoft.com/office/drawing/2014/main" id="{A7E997F9-6AE4-42FC-AD07-E6B4EEF180BA}"/>
                </a:ext>
              </a:extLst>
            </p:cNvPr>
            <p:cNvSpPr/>
            <p:nvPr/>
          </p:nvSpPr>
          <p:spPr bwMode="auto">
            <a:xfrm>
              <a:off x="4568094" y="3938874"/>
              <a:ext cx="882611" cy="2575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118334" numCol="1" spcCol="0" rtlCol="0" fromWordArt="0" anchor="t"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Quem pode usar</a:t>
              </a:r>
            </a:p>
          </p:txBody>
        </p:sp>
      </p:grpSp>
      <p:grpSp>
        <p:nvGrpSpPr>
          <p:cNvPr id="398" name="Group 397">
            <a:extLst>
              <a:ext uri="{FF2B5EF4-FFF2-40B4-BE49-F238E27FC236}">
                <a16:creationId xmlns:a16="http://schemas.microsoft.com/office/drawing/2014/main" id="{FDBFD1FE-60AE-4DC2-A5B1-F877F2ADD281}"/>
              </a:ext>
            </a:extLst>
          </p:cNvPr>
          <p:cNvGrpSpPr/>
          <p:nvPr/>
        </p:nvGrpSpPr>
        <p:grpSpPr>
          <a:xfrm>
            <a:off x="5607005" y="1377732"/>
            <a:ext cx="1173500" cy="865489"/>
            <a:chOff x="4534846" y="4268146"/>
            <a:chExt cx="949106" cy="699992"/>
          </a:xfrm>
        </p:grpSpPr>
        <p:grpSp>
          <p:nvGrpSpPr>
            <p:cNvPr id="399" name="Group 398">
              <a:extLst>
                <a:ext uri="{FF2B5EF4-FFF2-40B4-BE49-F238E27FC236}">
                  <a16:creationId xmlns:a16="http://schemas.microsoft.com/office/drawing/2014/main" id="{79DFC01E-60AA-4E94-B30D-081F4873BD57}"/>
                </a:ext>
              </a:extLst>
            </p:cNvPr>
            <p:cNvGrpSpPr/>
            <p:nvPr/>
          </p:nvGrpSpPr>
          <p:grpSpPr>
            <a:xfrm>
              <a:off x="4890816" y="4268146"/>
              <a:ext cx="237166" cy="334188"/>
              <a:chOff x="4889879" y="4281062"/>
              <a:chExt cx="239040" cy="336829"/>
            </a:xfrm>
          </p:grpSpPr>
          <p:sp>
            <p:nvSpPr>
              <p:cNvPr id="401" name="Freeform 345">
                <a:extLst>
                  <a:ext uri="{FF2B5EF4-FFF2-40B4-BE49-F238E27FC236}">
                    <a16:creationId xmlns:a16="http://schemas.microsoft.com/office/drawing/2014/main" id="{60292356-D31F-48A6-8061-2341888C750A}"/>
                  </a:ext>
                </a:extLst>
              </p:cNvPr>
              <p:cNvSpPr>
                <a:spLocks/>
              </p:cNvSpPr>
              <p:nvPr/>
            </p:nvSpPr>
            <p:spPr bwMode="auto">
              <a:xfrm>
                <a:off x="4889879" y="4296681"/>
                <a:ext cx="239040" cy="321210"/>
              </a:xfrm>
              <a:custGeom>
                <a:avLst/>
                <a:gdLst>
                  <a:gd name="T0" fmla="*/ 163 w 163"/>
                  <a:gd name="T1" fmla="*/ 214 h 220"/>
                  <a:gd name="T2" fmla="*/ 156 w 163"/>
                  <a:gd name="T3" fmla="*/ 220 h 220"/>
                  <a:gd name="T4" fmla="*/ 7 w 163"/>
                  <a:gd name="T5" fmla="*/ 220 h 220"/>
                  <a:gd name="T6" fmla="*/ 0 w 163"/>
                  <a:gd name="T7" fmla="*/ 214 h 220"/>
                  <a:gd name="T8" fmla="*/ 0 w 163"/>
                  <a:gd name="T9" fmla="*/ 7 h 220"/>
                  <a:gd name="T10" fmla="*/ 7 w 163"/>
                  <a:gd name="T11" fmla="*/ 0 h 220"/>
                  <a:gd name="T12" fmla="*/ 156 w 163"/>
                  <a:gd name="T13" fmla="*/ 0 h 220"/>
                  <a:gd name="T14" fmla="*/ 163 w 163"/>
                  <a:gd name="T15" fmla="*/ 7 h 220"/>
                  <a:gd name="T16" fmla="*/ 163 w 163"/>
                  <a:gd name="T17" fmla="*/ 21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220">
                    <a:moveTo>
                      <a:pt x="163" y="214"/>
                    </a:moveTo>
                    <a:cubicBezTo>
                      <a:pt x="163" y="217"/>
                      <a:pt x="160" y="220"/>
                      <a:pt x="156" y="220"/>
                    </a:cubicBezTo>
                    <a:cubicBezTo>
                      <a:pt x="7" y="220"/>
                      <a:pt x="7" y="220"/>
                      <a:pt x="7" y="220"/>
                    </a:cubicBezTo>
                    <a:cubicBezTo>
                      <a:pt x="3" y="220"/>
                      <a:pt x="0" y="217"/>
                      <a:pt x="0" y="214"/>
                    </a:cubicBezTo>
                    <a:cubicBezTo>
                      <a:pt x="0" y="7"/>
                      <a:pt x="0" y="7"/>
                      <a:pt x="0" y="7"/>
                    </a:cubicBezTo>
                    <a:cubicBezTo>
                      <a:pt x="0" y="3"/>
                      <a:pt x="3" y="0"/>
                      <a:pt x="7" y="0"/>
                    </a:cubicBezTo>
                    <a:cubicBezTo>
                      <a:pt x="156" y="0"/>
                      <a:pt x="156" y="0"/>
                      <a:pt x="156" y="0"/>
                    </a:cubicBezTo>
                    <a:cubicBezTo>
                      <a:pt x="160" y="0"/>
                      <a:pt x="163" y="3"/>
                      <a:pt x="163" y="7"/>
                    </a:cubicBezTo>
                    <a:lnTo>
                      <a:pt x="163" y="214"/>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02" name="Freeform 349">
                <a:extLst>
                  <a:ext uri="{FF2B5EF4-FFF2-40B4-BE49-F238E27FC236}">
                    <a16:creationId xmlns:a16="http://schemas.microsoft.com/office/drawing/2014/main" id="{B3DB3727-A45F-41EC-B816-BF58FD68FA71}"/>
                  </a:ext>
                </a:extLst>
              </p:cNvPr>
              <p:cNvSpPr>
                <a:spLocks noEditPoints="1"/>
              </p:cNvSpPr>
              <p:nvPr/>
            </p:nvSpPr>
            <p:spPr bwMode="auto">
              <a:xfrm>
                <a:off x="4934699" y="4281062"/>
                <a:ext cx="149400" cy="58402"/>
              </a:xfrm>
              <a:custGeom>
                <a:avLst/>
                <a:gdLst>
                  <a:gd name="T0" fmla="*/ 84 w 102"/>
                  <a:gd name="T1" fmla="*/ 23 h 40"/>
                  <a:gd name="T2" fmla="*/ 74 w 102"/>
                  <a:gd name="T3" fmla="*/ 23 h 40"/>
                  <a:gd name="T4" fmla="*/ 75 w 102"/>
                  <a:gd name="T5" fmla="*/ 23 h 40"/>
                  <a:gd name="T6" fmla="*/ 62 w 102"/>
                  <a:gd name="T7" fmla="*/ 11 h 40"/>
                  <a:gd name="T8" fmla="*/ 62 w 102"/>
                  <a:gd name="T9" fmla="*/ 11 h 40"/>
                  <a:gd name="T10" fmla="*/ 62 w 102"/>
                  <a:gd name="T11" fmla="*/ 11 h 40"/>
                  <a:gd name="T12" fmla="*/ 51 w 102"/>
                  <a:gd name="T13" fmla="*/ 0 h 40"/>
                  <a:gd name="T14" fmla="*/ 41 w 102"/>
                  <a:gd name="T15" fmla="*/ 11 h 40"/>
                  <a:gd name="T16" fmla="*/ 41 w 102"/>
                  <a:gd name="T17" fmla="*/ 11 h 40"/>
                  <a:gd name="T18" fmla="*/ 28 w 102"/>
                  <a:gd name="T19" fmla="*/ 23 h 40"/>
                  <a:gd name="T20" fmla="*/ 29 w 102"/>
                  <a:gd name="T21" fmla="*/ 23 h 40"/>
                  <a:gd name="T22" fmla="*/ 19 w 102"/>
                  <a:gd name="T23" fmla="*/ 23 h 40"/>
                  <a:gd name="T24" fmla="*/ 0 w 102"/>
                  <a:gd name="T25" fmla="*/ 40 h 40"/>
                  <a:gd name="T26" fmla="*/ 102 w 102"/>
                  <a:gd name="T27" fmla="*/ 40 h 40"/>
                  <a:gd name="T28" fmla="*/ 84 w 102"/>
                  <a:gd name="T29" fmla="*/ 23 h 40"/>
                  <a:gd name="T30" fmla="*/ 51 w 102"/>
                  <a:gd name="T31" fmla="*/ 5 h 40"/>
                  <a:gd name="T32" fmla="*/ 57 w 102"/>
                  <a:gd name="T33" fmla="*/ 11 h 40"/>
                  <a:gd name="T34" fmla="*/ 51 w 102"/>
                  <a:gd name="T35" fmla="*/ 16 h 40"/>
                  <a:gd name="T36" fmla="*/ 46 w 102"/>
                  <a:gd name="T37" fmla="*/ 11 h 40"/>
                  <a:gd name="T38" fmla="*/ 51 w 102"/>
                  <a:gd name="T39"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40">
                    <a:moveTo>
                      <a:pt x="84" y="23"/>
                    </a:moveTo>
                    <a:cubicBezTo>
                      <a:pt x="74" y="23"/>
                      <a:pt x="74" y="23"/>
                      <a:pt x="74" y="23"/>
                    </a:cubicBezTo>
                    <a:cubicBezTo>
                      <a:pt x="75" y="23"/>
                      <a:pt x="75" y="23"/>
                      <a:pt x="75" y="23"/>
                    </a:cubicBezTo>
                    <a:cubicBezTo>
                      <a:pt x="68" y="23"/>
                      <a:pt x="62" y="18"/>
                      <a:pt x="62" y="11"/>
                    </a:cubicBezTo>
                    <a:cubicBezTo>
                      <a:pt x="62" y="11"/>
                      <a:pt x="62" y="11"/>
                      <a:pt x="62" y="11"/>
                    </a:cubicBezTo>
                    <a:cubicBezTo>
                      <a:pt x="62" y="11"/>
                      <a:pt x="62" y="11"/>
                      <a:pt x="62" y="11"/>
                    </a:cubicBezTo>
                    <a:cubicBezTo>
                      <a:pt x="62" y="5"/>
                      <a:pt x="57" y="0"/>
                      <a:pt x="51" y="0"/>
                    </a:cubicBezTo>
                    <a:cubicBezTo>
                      <a:pt x="45" y="0"/>
                      <a:pt x="41" y="5"/>
                      <a:pt x="41" y="11"/>
                    </a:cubicBezTo>
                    <a:cubicBezTo>
                      <a:pt x="41" y="11"/>
                      <a:pt x="41" y="11"/>
                      <a:pt x="41" y="11"/>
                    </a:cubicBezTo>
                    <a:cubicBezTo>
                      <a:pt x="41" y="18"/>
                      <a:pt x="35" y="23"/>
                      <a:pt x="28" y="23"/>
                    </a:cubicBezTo>
                    <a:cubicBezTo>
                      <a:pt x="29" y="23"/>
                      <a:pt x="29" y="23"/>
                      <a:pt x="29" y="23"/>
                    </a:cubicBezTo>
                    <a:cubicBezTo>
                      <a:pt x="19" y="23"/>
                      <a:pt x="19" y="23"/>
                      <a:pt x="19" y="23"/>
                    </a:cubicBezTo>
                    <a:cubicBezTo>
                      <a:pt x="9" y="23"/>
                      <a:pt x="1" y="31"/>
                      <a:pt x="0" y="40"/>
                    </a:cubicBezTo>
                    <a:cubicBezTo>
                      <a:pt x="102" y="40"/>
                      <a:pt x="102" y="40"/>
                      <a:pt x="102" y="40"/>
                    </a:cubicBezTo>
                    <a:cubicBezTo>
                      <a:pt x="102" y="31"/>
                      <a:pt x="94" y="23"/>
                      <a:pt x="84" y="23"/>
                    </a:cubicBezTo>
                    <a:close/>
                    <a:moveTo>
                      <a:pt x="51" y="5"/>
                    </a:moveTo>
                    <a:cubicBezTo>
                      <a:pt x="54" y="5"/>
                      <a:pt x="57" y="8"/>
                      <a:pt x="57" y="11"/>
                    </a:cubicBezTo>
                    <a:cubicBezTo>
                      <a:pt x="57" y="14"/>
                      <a:pt x="54" y="16"/>
                      <a:pt x="51" y="16"/>
                    </a:cubicBezTo>
                    <a:cubicBezTo>
                      <a:pt x="48" y="16"/>
                      <a:pt x="46" y="14"/>
                      <a:pt x="46" y="11"/>
                    </a:cubicBezTo>
                    <a:cubicBezTo>
                      <a:pt x="46" y="8"/>
                      <a:pt x="48" y="5"/>
                      <a:pt x="5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00" name="Rectangle 399">
              <a:extLst>
                <a:ext uri="{FF2B5EF4-FFF2-40B4-BE49-F238E27FC236}">
                  <a16:creationId xmlns:a16="http://schemas.microsoft.com/office/drawing/2014/main" id="{FE229D3E-7972-4B6C-8A9A-4C0B9823243E}"/>
                </a:ext>
              </a:extLst>
            </p:cNvPr>
            <p:cNvSpPr/>
            <p:nvPr/>
          </p:nvSpPr>
          <p:spPr bwMode="auto">
            <a:xfrm>
              <a:off x="4534846" y="4601159"/>
              <a:ext cx="949106" cy="3669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118334" numCol="1" spcCol="0" rtlCol="0" fromWordArt="0" anchor="t"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Cenários</a:t>
              </a: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1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Recomendados</a:t>
              </a:r>
              <a:endPar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03" name="Group 402">
            <a:extLst>
              <a:ext uri="{FF2B5EF4-FFF2-40B4-BE49-F238E27FC236}">
                <a16:creationId xmlns:a16="http://schemas.microsoft.com/office/drawing/2014/main" id="{B2D1456E-32A5-4E3A-ACC7-317F678DD8AE}"/>
              </a:ext>
            </a:extLst>
          </p:cNvPr>
          <p:cNvGrpSpPr/>
          <p:nvPr/>
        </p:nvGrpSpPr>
        <p:grpSpPr>
          <a:xfrm>
            <a:off x="5181865" y="5513078"/>
            <a:ext cx="2072746" cy="606859"/>
            <a:chOff x="4191000" y="5046125"/>
            <a:chExt cx="1676400" cy="490817"/>
          </a:xfrm>
        </p:grpSpPr>
        <p:pic>
          <p:nvPicPr>
            <p:cNvPr id="404" name="Picture 403">
              <a:extLst>
                <a:ext uri="{FF2B5EF4-FFF2-40B4-BE49-F238E27FC236}">
                  <a16:creationId xmlns:a16="http://schemas.microsoft.com/office/drawing/2014/main" id="{9DB4A319-68B7-4B67-9969-B0135CB8F401}"/>
                </a:ext>
              </a:extLst>
            </p:cNvPr>
            <p:cNvPicPr>
              <a:picLocks noChangeAspect="1"/>
            </p:cNvPicPr>
            <p:nvPr/>
          </p:nvPicPr>
          <p:blipFill>
            <a:blip r:embed="rId8"/>
            <a:stretch>
              <a:fillRect/>
            </a:stretch>
          </p:blipFill>
          <p:spPr>
            <a:xfrm>
              <a:off x="4810011" y="5046125"/>
              <a:ext cx="398777" cy="225973"/>
            </a:xfrm>
            <a:prstGeom prst="rect">
              <a:avLst/>
            </a:prstGeom>
          </p:spPr>
        </p:pic>
        <p:sp>
          <p:nvSpPr>
            <p:cNvPr id="405" name="Rectangle 404">
              <a:extLst>
                <a:ext uri="{FF2B5EF4-FFF2-40B4-BE49-F238E27FC236}">
                  <a16:creationId xmlns:a16="http://schemas.microsoft.com/office/drawing/2014/main" id="{2F929717-6D07-45DF-9A7D-1AED7E784B16}"/>
                </a:ext>
              </a:extLst>
            </p:cNvPr>
            <p:cNvSpPr/>
            <p:nvPr/>
          </p:nvSpPr>
          <p:spPr bwMode="auto">
            <a:xfrm>
              <a:off x="4191000" y="5263444"/>
              <a:ext cx="1676400" cy="2734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118334" numCol="1" spcCol="0" rtlCol="0" fromWordArt="0" anchor="t" anchorCtr="0" forceAA="0" compatLnSpc="1">
              <a:prstTxWarp prst="textNoShape">
                <a:avLst/>
              </a:prstTxWarp>
              <a:noAutofit/>
            </a:bodyPr>
            <a:lstStyle/>
            <a:p>
              <a:pPr marL="0" marR="0" lvl="0" indent="0" algn="ctr" defTabSz="1206593"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Opções</a:t>
              </a: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de </a:t>
              </a:r>
              <a:b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Instalação</a:t>
              </a: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t>
              </a:r>
            </a:p>
          </p:txBody>
        </p:sp>
      </p:grpSp>
    </p:spTree>
    <p:extLst>
      <p:ext uri="{BB962C8B-B14F-4D97-AF65-F5344CB8AC3E}">
        <p14:creationId xmlns:p14="http://schemas.microsoft.com/office/powerpoint/2010/main" val="89027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BEF1ED-A22D-40ED-A09F-8F06625261A1}"/>
              </a:ext>
            </a:extLst>
          </p:cNvPr>
          <p:cNvSpPr/>
          <p:nvPr/>
        </p:nvSpPr>
        <p:spPr bwMode="auto">
          <a:xfrm>
            <a:off x="6246944" y="1787478"/>
            <a:ext cx="5916416"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FD94C183-9B4A-4B52-973B-0A1CE19CC611}"/>
              </a:ext>
            </a:extLst>
          </p:cNvPr>
          <p:cNvSpPr/>
          <p:nvPr/>
        </p:nvSpPr>
        <p:spPr bwMode="auto">
          <a:xfrm>
            <a:off x="275482" y="1787479"/>
            <a:ext cx="5924520"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TextBox 29">
            <a:extLst>
              <a:ext uri="{FF2B5EF4-FFF2-40B4-BE49-F238E27FC236}">
                <a16:creationId xmlns:a16="http://schemas.microsoft.com/office/drawing/2014/main" id="{B6D8DDC8-6757-4814-974C-7BE7F7F30FA6}"/>
              </a:ext>
            </a:extLst>
          </p:cNvPr>
          <p:cNvSpPr txBox="1"/>
          <p:nvPr/>
        </p:nvSpPr>
        <p:spPr>
          <a:xfrm>
            <a:off x="1691066" y="3925123"/>
            <a:ext cx="3450653" cy="634440"/>
          </a:xfrm>
          <a:prstGeom prst="rect">
            <a:avLst/>
          </a:prstGeom>
          <a:noFill/>
        </p:spPr>
        <p:txBody>
          <a:bodyPr wrap="square" lIns="182854" tIns="146283" rIns="182854" bIns="146283" rtlCol="0" anchor="ctr" anchorCtr="0">
            <a:spAutoFit/>
          </a:bodyPr>
          <a:lstStyle/>
          <a:p>
            <a:pPr defTabSz="932509">
              <a:lnSpc>
                <a:spcPct val="90000"/>
              </a:lnSpc>
              <a:spcBef>
                <a:spcPts val="600"/>
              </a:spcBef>
              <a:defRPr/>
            </a:pPr>
            <a:r>
              <a:rPr lang="en-US" sz="2400" dirty="0">
                <a:gradFill>
                  <a:gsLst>
                    <a:gs pos="26230">
                      <a:schemeClr val="bg1"/>
                    </a:gs>
                    <a:gs pos="100000">
                      <a:schemeClr val="bg1"/>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31" name="TextBox 30">
            <a:extLst>
              <a:ext uri="{FF2B5EF4-FFF2-40B4-BE49-F238E27FC236}">
                <a16:creationId xmlns:a16="http://schemas.microsoft.com/office/drawing/2014/main" id="{CCC45097-D8B8-41FA-A356-1D977AAAAE2F}"/>
              </a:ext>
            </a:extLst>
          </p:cNvPr>
          <p:cNvSpPr txBox="1"/>
          <p:nvPr/>
        </p:nvSpPr>
        <p:spPr>
          <a:xfrm>
            <a:off x="7715002" y="3925123"/>
            <a:ext cx="4787731" cy="634440"/>
          </a:xfrm>
          <a:prstGeom prst="rect">
            <a:avLst/>
          </a:prstGeom>
          <a:noFill/>
        </p:spPr>
        <p:txBody>
          <a:bodyPr wrap="square" lIns="182854" tIns="146283" rIns="182854" bIns="146283" rtlCol="0" anchor="ctr" anchorCtr="0">
            <a:spAutoFit/>
          </a:bodyPr>
          <a:lstStyle/>
          <a:p>
            <a:pPr defTabSz="932509">
              <a:lnSpc>
                <a:spcPct val="90000"/>
              </a:lnSpc>
              <a:spcBef>
                <a:spcPts val="600"/>
              </a:spcBef>
              <a:defRPr/>
            </a:pPr>
            <a:r>
              <a:rPr lang="en-US" sz="2400" dirty="0">
                <a:gradFill>
                  <a:gsLst>
                    <a:gs pos="26230">
                      <a:schemeClr val="bg1"/>
                    </a:gs>
                    <a:gs pos="100000">
                      <a:schemeClr val="bg1"/>
                    </a:gs>
                  </a:gsLst>
                  <a:lin ang="5400000" scaled="0"/>
                </a:gradFill>
                <a:latin typeface="Segoe UI Semilight" panose="020B0402040204020203" pitchFamily="34" charset="0"/>
                <a:cs typeface="Segoe UI Semilight" panose="020B0402040204020203" pitchFamily="34" charset="0"/>
              </a:rPr>
              <a:t>Management reimagined</a:t>
            </a:r>
          </a:p>
        </p:txBody>
      </p:sp>
      <p:sp>
        <p:nvSpPr>
          <p:cNvPr id="15" name="Freeform 13">
            <a:extLst>
              <a:ext uri="{FF2B5EF4-FFF2-40B4-BE49-F238E27FC236}">
                <a16:creationId xmlns:a16="http://schemas.microsoft.com/office/drawing/2014/main" id="{47822316-169D-46FD-9A72-EF4EEB15F6AD}"/>
              </a:ext>
            </a:extLst>
          </p:cNvPr>
          <p:cNvSpPr>
            <a:spLocks noChangeAspect="1" noEditPoints="1"/>
          </p:cNvSpPr>
          <p:nvPr/>
        </p:nvSpPr>
        <p:spPr bwMode="auto">
          <a:xfrm>
            <a:off x="1330248" y="4073977"/>
            <a:ext cx="329531" cy="33673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22" name="Rectangle 21">
            <a:extLst>
              <a:ext uri="{FF2B5EF4-FFF2-40B4-BE49-F238E27FC236}">
                <a16:creationId xmlns:a16="http://schemas.microsoft.com/office/drawing/2014/main" id="{EC9851A0-A9FF-40AC-B588-09213B100ADC}"/>
              </a:ext>
            </a:extLst>
          </p:cNvPr>
          <p:cNvSpPr/>
          <p:nvPr/>
        </p:nvSpPr>
        <p:spPr bwMode="auto">
          <a:xfrm>
            <a:off x="12697552" y="1819260"/>
            <a:ext cx="211183" cy="5174769"/>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A98497FB-D81D-41CC-93AC-D93ADCFA536E}"/>
              </a:ext>
            </a:extLst>
          </p:cNvPr>
          <p:cNvCxnSpPr>
            <a:cxnSpLocks/>
          </p:cNvCxnSpPr>
          <p:nvPr/>
        </p:nvCxnSpPr>
        <p:spPr>
          <a:xfrm>
            <a:off x="12465499" y="1819260"/>
            <a:ext cx="0" cy="517476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4B456E-511A-43BF-A719-702491D2C70B}"/>
              </a:ext>
            </a:extLst>
          </p:cNvPr>
          <p:cNvCxnSpPr>
            <a:cxnSpLocks/>
          </p:cNvCxnSpPr>
          <p:nvPr/>
        </p:nvCxnSpPr>
        <p:spPr>
          <a:xfrm>
            <a:off x="12483417" y="1819260"/>
            <a:ext cx="0" cy="517476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C4099E-C108-4D1E-ABDD-496586527D44}"/>
              </a:ext>
            </a:extLst>
          </p:cNvPr>
          <p:cNvSpPr>
            <a:spLocks noGrp="1"/>
          </p:cNvSpPr>
          <p:nvPr>
            <p:ph type="title"/>
          </p:nvPr>
        </p:nvSpPr>
        <p:spPr/>
        <p:txBody>
          <a:bodyPr/>
          <a:lstStyle/>
          <a:p>
            <a:pPr>
              <a:spcBef>
                <a:spcPts val="600"/>
              </a:spcBef>
            </a:pPr>
            <a:r>
              <a:rPr lang="en-US" dirty="0"/>
              <a:t>O que </a:t>
            </a:r>
            <a:r>
              <a:rPr lang="en-US" dirty="0" err="1"/>
              <a:t>há</a:t>
            </a:r>
            <a:r>
              <a:rPr lang="en-US" dirty="0"/>
              <a:t> de novo no fall release (1709)</a:t>
            </a:r>
          </a:p>
        </p:txBody>
      </p:sp>
      <p:sp>
        <p:nvSpPr>
          <p:cNvPr id="12" name="Trackers_EADF">
            <a:extLst>
              <a:ext uri="{FF2B5EF4-FFF2-40B4-BE49-F238E27FC236}">
                <a16:creationId xmlns:a16="http://schemas.microsoft.com/office/drawing/2014/main" id="{B0D90967-1731-4D2A-8EED-9309D6D038F2}"/>
              </a:ext>
            </a:extLst>
          </p:cNvPr>
          <p:cNvSpPr>
            <a:spLocks noChangeAspect="1" noEditPoints="1"/>
          </p:cNvSpPr>
          <p:nvPr/>
        </p:nvSpPr>
        <p:spPr bwMode="auto">
          <a:xfrm>
            <a:off x="7394768" y="4044134"/>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10890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2.55297E-8 4.24421E-6 L -2.55297E-8 0.04312 " pathEditMode="relative" rAng="0" ptsTypes="AA">
                                      <p:cBhvr>
                                        <p:cTn id="9" dur="500" spd="-100000" fill="hold"/>
                                        <p:tgtEl>
                                          <p:spTgt spid="30"/>
                                        </p:tgtEl>
                                        <p:attrNameLst>
                                          <p:attrName>ppt_x</p:attrName>
                                          <p:attrName>ppt_y</p:attrName>
                                        </p:attrNameLst>
                                      </p:cBhvr>
                                      <p:rCtr x="0" y="2156"/>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2.56319E-6 4.24421E-6 L 2.56319E-6 0.04312 " pathEditMode="relative" rAng="0" ptsTypes="AA">
                                      <p:cBhvr>
                                        <p:cTn id="14" dur="500" spd="-100000" fill="hold"/>
                                        <p:tgtEl>
                                          <p:spTgt spid="15"/>
                                        </p:tgtEl>
                                        <p:attrNameLst>
                                          <p:attrName>ppt_x</p:attrName>
                                          <p:attrName>ppt_y</p:attrName>
                                        </p:attrNameLst>
                                      </p:cBhvr>
                                      <p:rCtr x="0" y="2156"/>
                                    </p:animMotion>
                                  </p:childTnLst>
                                </p:cTn>
                              </p:par>
                              <p:par>
                                <p:cTn id="15" presetID="10"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grpId="1" nodeType="withEffect">
                                  <p:stCondLst>
                                    <p:cond delay="0"/>
                                  </p:stCondLst>
                                  <p:childTnLst>
                                    <p:animMotion origin="layout" path="M 3.00996E-6 4.24421E-6 L 3.00996E-6 0.04312 " pathEditMode="relative" rAng="0" ptsTypes="AA">
                                      <p:cBhvr>
                                        <p:cTn id="19" dur="500" spd="-100000" fill="hold"/>
                                        <p:tgtEl>
                                          <p:spTgt spid="31"/>
                                        </p:tgtEl>
                                        <p:attrNameLst>
                                          <p:attrName>ppt_x</p:attrName>
                                          <p:attrName>ppt_y</p:attrName>
                                        </p:attrNameLst>
                                      </p:cBhvr>
                                      <p:rCtr x="0" y="2156"/>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1.86367E-7 -3.0867E-6 L -1.86367E-7 0.04313 " pathEditMode="relative" rAng="0" ptsTypes="AA">
                                      <p:cBhvr>
                                        <p:cTn id="24" dur="500" spd="-100000" fill="hold"/>
                                        <p:tgtEl>
                                          <p:spTgt spid="12"/>
                                        </p:tgtEl>
                                        <p:attrNameLst>
                                          <p:attrName>ppt_x</p:attrName>
                                          <p:attrName>ppt_y</p:attrName>
                                        </p:attrNameLst>
                                      </p:cBhvr>
                                      <p:rCtr x="0" y="21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15" grpId="0" animBg="1"/>
      <p:bldP spid="15" grpId="1" animBg="1"/>
      <p:bldP spid="12" grpId="0" animBg="1"/>
      <p:bldP spid="12"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BEF1ED-A22D-40ED-A09F-8F06625261A1}"/>
              </a:ext>
            </a:extLst>
          </p:cNvPr>
          <p:cNvSpPr/>
          <p:nvPr/>
        </p:nvSpPr>
        <p:spPr bwMode="auto">
          <a:xfrm>
            <a:off x="8681196" y="1787478"/>
            <a:ext cx="3479799" cy="49097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F83E7294-B67F-489E-A502-C9B830453F6D}"/>
              </a:ext>
            </a:extLst>
          </p:cNvPr>
          <p:cNvSpPr txBox="1"/>
          <p:nvPr/>
        </p:nvSpPr>
        <p:spPr>
          <a:xfrm>
            <a:off x="9587532" y="3755617"/>
            <a:ext cx="2734684" cy="973456"/>
          </a:xfrm>
          <a:prstGeom prst="rect">
            <a:avLst/>
          </a:prstGeom>
          <a:noFill/>
        </p:spPr>
        <p:txBody>
          <a:bodyPr wrap="square" lIns="182854" tIns="146283" rIns="182854" bIns="146283" rtlCol="0" anchor="ctr" anchorCtr="0">
            <a:spAutoFit/>
          </a:bodyPr>
          <a:lstStyle/>
          <a:p>
            <a:pPr defTabSz="932509">
              <a:lnSpc>
                <a:spcPct val="90000"/>
              </a:lnSpc>
              <a:spcBef>
                <a:spcPts val="600"/>
              </a:spcBef>
              <a:defRPr/>
            </a:pPr>
            <a:r>
              <a:rPr lang="en-US" sz="2400" dirty="0">
                <a:gradFill>
                  <a:gsLst>
                    <a:gs pos="26230">
                      <a:schemeClr val="bg1"/>
                    </a:gs>
                    <a:gs pos="100000">
                      <a:schemeClr val="bg1"/>
                    </a:gs>
                  </a:gsLst>
                  <a:lin ang="5400000" scaled="0"/>
                </a:gradFill>
                <a:latin typeface="Segoe UI Semilight" panose="020B0402040204020203" pitchFamily="34" charset="0"/>
                <a:cs typeface="Segoe UI Semilight" panose="020B0402040204020203" pitchFamily="34" charset="0"/>
              </a:rPr>
              <a:t>Management reimagined</a:t>
            </a:r>
          </a:p>
        </p:txBody>
      </p:sp>
      <p:sp>
        <p:nvSpPr>
          <p:cNvPr id="20" name="Rectangle 19">
            <a:extLst>
              <a:ext uri="{FF2B5EF4-FFF2-40B4-BE49-F238E27FC236}">
                <a16:creationId xmlns:a16="http://schemas.microsoft.com/office/drawing/2014/main" id="{FD94C183-9B4A-4B52-973B-0A1CE19CC611}"/>
              </a:ext>
            </a:extLst>
          </p:cNvPr>
          <p:cNvSpPr/>
          <p:nvPr/>
        </p:nvSpPr>
        <p:spPr bwMode="auto">
          <a:xfrm>
            <a:off x="275482" y="1787479"/>
            <a:ext cx="8347519"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541C4783-705F-4321-A9A0-1522C78973BC}"/>
              </a:ext>
            </a:extLst>
          </p:cNvPr>
          <p:cNvSpPr/>
          <p:nvPr/>
        </p:nvSpPr>
        <p:spPr bwMode="auto">
          <a:xfrm>
            <a:off x="275482" y="3040129"/>
            <a:ext cx="8347519" cy="36570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B6D8DDC8-6757-4814-974C-7BE7F7F30FA6}"/>
              </a:ext>
            </a:extLst>
          </p:cNvPr>
          <p:cNvSpPr txBox="1"/>
          <p:nvPr/>
        </p:nvSpPr>
        <p:spPr>
          <a:xfrm>
            <a:off x="965955" y="2083236"/>
            <a:ext cx="3450653" cy="634440"/>
          </a:xfrm>
          <a:prstGeom prst="rect">
            <a:avLst/>
          </a:prstGeom>
          <a:noFill/>
        </p:spPr>
        <p:txBody>
          <a:bodyPr wrap="square" lIns="182854" tIns="146283" rIns="182854" bIns="146283" rtlCol="0" anchor="ctr" anchorCtr="0">
            <a:spAutoFit/>
          </a:bodyPr>
          <a:lstStyle/>
          <a:p>
            <a:pPr defTabSz="932509">
              <a:lnSpc>
                <a:spcPct val="90000"/>
              </a:lnSpc>
              <a:spcBef>
                <a:spcPts val="600"/>
              </a:spcBef>
              <a:defRPr/>
            </a:pPr>
            <a:r>
              <a:rPr lang="en-US" sz="2400" dirty="0">
                <a:gradFill>
                  <a:gsLst>
                    <a:gs pos="26230">
                      <a:schemeClr val="bg1"/>
                    </a:gs>
                    <a:gs pos="100000">
                      <a:schemeClr val="bg1"/>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15" name="Freeform 13">
            <a:extLst>
              <a:ext uri="{FF2B5EF4-FFF2-40B4-BE49-F238E27FC236}">
                <a16:creationId xmlns:a16="http://schemas.microsoft.com/office/drawing/2014/main" id="{47822316-169D-46FD-9A72-EF4EEB15F6AD}"/>
              </a:ext>
            </a:extLst>
          </p:cNvPr>
          <p:cNvSpPr>
            <a:spLocks noChangeAspect="1" noEditPoints="1"/>
          </p:cNvSpPr>
          <p:nvPr/>
        </p:nvSpPr>
        <p:spPr bwMode="auto">
          <a:xfrm>
            <a:off x="605138" y="2232089"/>
            <a:ext cx="329531" cy="33673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09">
              <a:defRPr/>
            </a:pPr>
            <a:endParaRPr lang="en-US" sz="1836">
              <a:solidFill>
                <a:srgbClr val="505050"/>
              </a:solidFill>
              <a:latin typeface="Segoe UI"/>
            </a:endParaRPr>
          </a:p>
        </p:txBody>
      </p:sp>
      <p:sp>
        <p:nvSpPr>
          <p:cNvPr id="22" name="Rectangle 21">
            <a:extLst>
              <a:ext uri="{FF2B5EF4-FFF2-40B4-BE49-F238E27FC236}">
                <a16:creationId xmlns:a16="http://schemas.microsoft.com/office/drawing/2014/main" id="{EC9851A0-A9FF-40AC-B588-09213B100ADC}"/>
              </a:ext>
            </a:extLst>
          </p:cNvPr>
          <p:cNvSpPr/>
          <p:nvPr/>
        </p:nvSpPr>
        <p:spPr bwMode="auto">
          <a:xfrm>
            <a:off x="12697552" y="1819260"/>
            <a:ext cx="211183" cy="5174769"/>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A98497FB-D81D-41CC-93AC-D93ADCFA536E}"/>
              </a:ext>
            </a:extLst>
          </p:cNvPr>
          <p:cNvCxnSpPr>
            <a:cxnSpLocks/>
          </p:cNvCxnSpPr>
          <p:nvPr/>
        </p:nvCxnSpPr>
        <p:spPr>
          <a:xfrm>
            <a:off x="12465499" y="1819260"/>
            <a:ext cx="0" cy="517476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24B456E-511A-43BF-A719-702491D2C70B}"/>
              </a:ext>
            </a:extLst>
          </p:cNvPr>
          <p:cNvCxnSpPr>
            <a:cxnSpLocks/>
          </p:cNvCxnSpPr>
          <p:nvPr/>
        </p:nvCxnSpPr>
        <p:spPr>
          <a:xfrm>
            <a:off x="12483417" y="1819260"/>
            <a:ext cx="0" cy="5174769"/>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8C4099E-C108-4D1E-ABDD-496586527D44}"/>
              </a:ext>
            </a:extLst>
          </p:cNvPr>
          <p:cNvSpPr>
            <a:spLocks noGrp="1"/>
          </p:cNvSpPr>
          <p:nvPr>
            <p:ph type="title"/>
          </p:nvPr>
        </p:nvSpPr>
        <p:spPr/>
        <p:txBody>
          <a:bodyPr/>
          <a:lstStyle/>
          <a:p>
            <a:pPr>
              <a:spcBef>
                <a:spcPts val="600"/>
              </a:spcBef>
            </a:pPr>
            <a:r>
              <a:rPr lang="en-US" dirty="0"/>
              <a:t>O que </a:t>
            </a:r>
            <a:r>
              <a:rPr lang="en-US" dirty="0" err="1"/>
              <a:t>há</a:t>
            </a:r>
            <a:r>
              <a:rPr lang="en-US" dirty="0"/>
              <a:t> de novo no fall release (1709)</a:t>
            </a:r>
          </a:p>
        </p:txBody>
      </p:sp>
      <p:grpSp>
        <p:nvGrpSpPr>
          <p:cNvPr id="12" name="Group 11">
            <a:extLst>
              <a:ext uri="{FF2B5EF4-FFF2-40B4-BE49-F238E27FC236}">
                <a16:creationId xmlns:a16="http://schemas.microsoft.com/office/drawing/2014/main" id="{1EC20316-231E-4A29-B832-A671DC9355DE}"/>
              </a:ext>
            </a:extLst>
          </p:cNvPr>
          <p:cNvGrpSpPr/>
          <p:nvPr/>
        </p:nvGrpSpPr>
        <p:grpSpPr>
          <a:xfrm>
            <a:off x="572817" y="5555657"/>
            <a:ext cx="5048608" cy="592470"/>
            <a:chOff x="914775" y="5789099"/>
            <a:chExt cx="5049325" cy="592554"/>
          </a:xfrm>
        </p:grpSpPr>
        <p:pic>
          <p:nvPicPr>
            <p:cNvPr id="13" name="Picture 12">
              <a:extLst>
                <a:ext uri="{FF2B5EF4-FFF2-40B4-BE49-F238E27FC236}">
                  <a16:creationId xmlns:a16="http://schemas.microsoft.com/office/drawing/2014/main" id="{D9165FCC-1DB1-4F52-B13C-5D58E7C91D8E}"/>
                </a:ext>
              </a:extLst>
            </p:cNvPr>
            <p:cNvPicPr>
              <a:picLocks noChangeAspect="1"/>
            </p:cNvPicPr>
            <p:nvPr/>
          </p:nvPicPr>
          <p:blipFill>
            <a:blip r:embed="rId3">
              <a:duotone>
                <a:prstClr val="black"/>
                <a:schemeClr val="accent5">
                  <a:tint val="45000"/>
                  <a:satMod val="400000"/>
                </a:schemeClr>
              </a:duotone>
              <a:lum bright="-40000" contrast="-40000"/>
            </a:blip>
            <a:stretch>
              <a:fillRect/>
            </a:stretch>
          </p:blipFill>
          <p:spPr>
            <a:xfrm>
              <a:off x="914775" y="5857702"/>
              <a:ext cx="389804" cy="455265"/>
            </a:xfrm>
            <a:prstGeom prst="rect">
              <a:avLst/>
            </a:prstGeom>
          </p:spPr>
        </p:pic>
        <p:sp>
          <p:nvSpPr>
            <p:cNvPr id="14" name="Rectangle 13">
              <a:extLst>
                <a:ext uri="{FF2B5EF4-FFF2-40B4-BE49-F238E27FC236}">
                  <a16:creationId xmlns:a16="http://schemas.microsoft.com/office/drawing/2014/main" id="{978D2D86-CB64-4456-8BB3-03132577AAF8}"/>
                </a:ext>
              </a:extLst>
            </p:cNvPr>
            <p:cNvSpPr/>
            <p:nvPr/>
          </p:nvSpPr>
          <p:spPr>
            <a:xfrm>
              <a:off x="1463409" y="5789099"/>
              <a:ext cx="4500691" cy="592554"/>
            </a:xfrm>
            <a:prstGeom prst="rect">
              <a:avLst/>
            </a:prstGeom>
          </p:spPr>
          <p:txBody>
            <a:bodyPr wrap="none" lIns="182854" tIns="0" rIns="0" bIns="0">
              <a:spAutoFit/>
            </a:bodyPr>
            <a:lstStyle/>
            <a:p>
              <a:pPr defTabSz="950791">
                <a:lnSpc>
                  <a:spcPct val="90000"/>
                </a:lnSpc>
                <a:spcBef>
                  <a:spcPts val="300"/>
                </a:spcBef>
                <a:defRPr/>
              </a:pP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Linux containers com Hyper-V isolation</a:t>
              </a:r>
            </a:p>
            <a:p>
              <a:pPr defTabSz="950791">
                <a:lnSpc>
                  <a:spcPct val="90000"/>
                </a:lnSpc>
                <a:spcBef>
                  <a:spcPts val="300"/>
                </a:spcBef>
                <a:defRPr/>
              </a:pP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Windows Subsystem for Linux</a:t>
              </a:r>
            </a:p>
          </p:txBody>
        </p:sp>
      </p:grpSp>
      <p:grpSp>
        <p:nvGrpSpPr>
          <p:cNvPr id="16" name="Group 15">
            <a:extLst>
              <a:ext uri="{FF2B5EF4-FFF2-40B4-BE49-F238E27FC236}">
                <a16:creationId xmlns:a16="http://schemas.microsoft.com/office/drawing/2014/main" id="{63C167C9-834A-41DB-8C52-D511D76465FC}"/>
              </a:ext>
            </a:extLst>
          </p:cNvPr>
          <p:cNvGrpSpPr/>
          <p:nvPr/>
        </p:nvGrpSpPr>
        <p:grpSpPr>
          <a:xfrm>
            <a:off x="600587" y="3409022"/>
            <a:ext cx="7522651" cy="592470"/>
            <a:chOff x="942549" y="3642166"/>
            <a:chExt cx="7523717" cy="592555"/>
          </a:xfrm>
        </p:grpSpPr>
        <p:grpSp>
          <p:nvGrpSpPr>
            <p:cNvPr id="17" name="Group 16">
              <a:extLst>
                <a:ext uri="{FF2B5EF4-FFF2-40B4-BE49-F238E27FC236}">
                  <a16:creationId xmlns:a16="http://schemas.microsoft.com/office/drawing/2014/main" id="{08C88B12-280B-4861-A663-EC1142A153DE}"/>
                </a:ext>
              </a:extLst>
            </p:cNvPr>
            <p:cNvGrpSpPr>
              <a:grpSpLocks noChangeAspect="1"/>
            </p:cNvGrpSpPr>
            <p:nvPr/>
          </p:nvGrpSpPr>
          <p:grpSpPr>
            <a:xfrm>
              <a:off x="942549" y="3746596"/>
              <a:ext cx="334257" cy="383610"/>
              <a:chOff x="5867401" y="3052763"/>
              <a:chExt cx="709613" cy="814388"/>
            </a:xfrm>
          </p:grpSpPr>
          <p:sp>
            <p:nvSpPr>
              <p:cNvPr id="21" name="Freeform 5">
                <a:extLst>
                  <a:ext uri="{FF2B5EF4-FFF2-40B4-BE49-F238E27FC236}">
                    <a16:creationId xmlns:a16="http://schemas.microsoft.com/office/drawing/2014/main" id="{12A84F74-CCB4-4B39-AEB4-ECAB94462A37}"/>
                  </a:ext>
                </a:extLst>
              </p:cNvPr>
              <p:cNvSpPr>
                <a:spLocks/>
              </p:cNvSpPr>
              <p:nvPr/>
            </p:nvSpPr>
            <p:spPr bwMode="auto">
              <a:xfrm>
                <a:off x="5867401" y="3255963"/>
                <a:ext cx="355600" cy="611188"/>
              </a:xfrm>
              <a:custGeom>
                <a:avLst/>
                <a:gdLst>
                  <a:gd name="T0" fmla="*/ 224 w 224"/>
                  <a:gd name="T1" fmla="*/ 129 h 385"/>
                  <a:gd name="T2" fmla="*/ 224 w 224"/>
                  <a:gd name="T3" fmla="*/ 385 h 385"/>
                  <a:gd name="T4" fmla="*/ 0 w 224"/>
                  <a:gd name="T5" fmla="*/ 256 h 385"/>
                  <a:gd name="T6" fmla="*/ 0 w 224"/>
                  <a:gd name="T7" fmla="*/ 0 h 385"/>
                  <a:gd name="T8" fmla="*/ 224 w 224"/>
                  <a:gd name="T9" fmla="*/ 129 h 385"/>
                </a:gdLst>
                <a:ahLst/>
                <a:cxnLst>
                  <a:cxn ang="0">
                    <a:pos x="T0" y="T1"/>
                  </a:cxn>
                  <a:cxn ang="0">
                    <a:pos x="T2" y="T3"/>
                  </a:cxn>
                  <a:cxn ang="0">
                    <a:pos x="T4" y="T5"/>
                  </a:cxn>
                  <a:cxn ang="0">
                    <a:pos x="T6" y="T7"/>
                  </a:cxn>
                  <a:cxn ang="0">
                    <a:pos x="T8" y="T9"/>
                  </a:cxn>
                </a:cxnLst>
                <a:rect l="0" t="0" r="r" b="b"/>
                <a:pathLst>
                  <a:path w="224" h="385">
                    <a:moveTo>
                      <a:pt x="224" y="129"/>
                    </a:moveTo>
                    <a:lnTo>
                      <a:pt x="224" y="385"/>
                    </a:lnTo>
                    <a:lnTo>
                      <a:pt x="0" y="256"/>
                    </a:lnTo>
                    <a:lnTo>
                      <a:pt x="0" y="0"/>
                    </a:lnTo>
                    <a:lnTo>
                      <a:pt x="224" y="129"/>
                    </a:lnTo>
                    <a:close/>
                  </a:path>
                </a:pathLst>
              </a:custGeom>
              <a:noFill/>
              <a:ln w="25400">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gradFill>
                    <a:gsLst>
                      <a:gs pos="26230">
                        <a:schemeClr val="tx1"/>
                      </a:gs>
                      <a:gs pos="100000">
                        <a:schemeClr val="tx1"/>
                      </a:gs>
                    </a:gsLst>
                    <a:lin ang="5400000" scaled="0"/>
                  </a:gradFill>
                  <a:latin typeface="Calibri" panose="020F0502020204030204"/>
                </a:endParaRPr>
              </a:p>
            </p:txBody>
          </p:sp>
          <p:sp>
            <p:nvSpPr>
              <p:cNvPr id="23" name="Freeform 6">
                <a:extLst>
                  <a:ext uri="{FF2B5EF4-FFF2-40B4-BE49-F238E27FC236}">
                    <a16:creationId xmlns:a16="http://schemas.microsoft.com/office/drawing/2014/main" id="{130EECEE-8C32-4CE2-85E0-6232CD78C07B}"/>
                  </a:ext>
                </a:extLst>
              </p:cNvPr>
              <p:cNvSpPr>
                <a:spLocks/>
              </p:cNvSpPr>
              <p:nvPr/>
            </p:nvSpPr>
            <p:spPr bwMode="auto">
              <a:xfrm>
                <a:off x="6223001" y="3255963"/>
                <a:ext cx="354013" cy="611188"/>
              </a:xfrm>
              <a:custGeom>
                <a:avLst/>
                <a:gdLst>
                  <a:gd name="T0" fmla="*/ 0 w 223"/>
                  <a:gd name="T1" fmla="*/ 129 h 385"/>
                  <a:gd name="T2" fmla="*/ 0 w 223"/>
                  <a:gd name="T3" fmla="*/ 385 h 385"/>
                  <a:gd name="T4" fmla="*/ 223 w 223"/>
                  <a:gd name="T5" fmla="*/ 256 h 385"/>
                  <a:gd name="T6" fmla="*/ 223 w 223"/>
                  <a:gd name="T7" fmla="*/ 0 h 385"/>
                  <a:gd name="T8" fmla="*/ 0 w 223"/>
                  <a:gd name="T9" fmla="*/ 129 h 385"/>
                </a:gdLst>
                <a:ahLst/>
                <a:cxnLst>
                  <a:cxn ang="0">
                    <a:pos x="T0" y="T1"/>
                  </a:cxn>
                  <a:cxn ang="0">
                    <a:pos x="T2" y="T3"/>
                  </a:cxn>
                  <a:cxn ang="0">
                    <a:pos x="T4" y="T5"/>
                  </a:cxn>
                  <a:cxn ang="0">
                    <a:pos x="T6" y="T7"/>
                  </a:cxn>
                  <a:cxn ang="0">
                    <a:pos x="T8" y="T9"/>
                  </a:cxn>
                </a:cxnLst>
                <a:rect l="0" t="0" r="r" b="b"/>
                <a:pathLst>
                  <a:path w="223" h="385">
                    <a:moveTo>
                      <a:pt x="0" y="129"/>
                    </a:moveTo>
                    <a:lnTo>
                      <a:pt x="0" y="385"/>
                    </a:lnTo>
                    <a:lnTo>
                      <a:pt x="223" y="256"/>
                    </a:lnTo>
                    <a:lnTo>
                      <a:pt x="223" y="0"/>
                    </a:lnTo>
                    <a:lnTo>
                      <a:pt x="0" y="129"/>
                    </a:lnTo>
                    <a:close/>
                  </a:path>
                </a:pathLst>
              </a:custGeom>
              <a:noFill/>
              <a:ln w="25400">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gradFill>
                    <a:gsLst>
                      <a:gs pos="26230">
                        <a:schemeClr val="tx1"/>
                      </a:gs>
                      <a:gs pos="100000">
                        <a:schemeClr val="tx1"/>
                      </a:gs>
                    </a:gsLst>
                    <a:lin ang="5400000" scaled="0"/>
                  </a:gradFill>
                  <a:latin typeface="Calibri" panose="020F0502020204030204"/>
                </a:endParaRPr>
              </a:p>
            </p:txBody>
          </p:sp>
          <p:sp>
            <p:nvSpPr>
              <p:cNvPr id="24" name="Freeform 7">
                <a:extLst>
                  <a:ext uri="{FF2B5EF4-FFF2-40B4-BE49-F238E27FC236}">
                    <a16:creationId xmlns:a16="http://schemas.microsoft.com/office/drawing/2014/main" id="{054590E0-2714-4E34-BA29-9FDE1448FB3F}"/>
                  </a:ext>
                </a:extLst>
              </p:cNvPr>
              <p:cNvSpPr>
                <a:spLocks/>
              </p:cNvSpPr>
              <p:nvPr/>
            </p:nvSpPr>
            <p:spPr bwMode="auto">
              <a:xfrm>
                <a:off x="5867401" y="3052763"/>
                <a:ext cx="709613" cy="406400"/>
              </a:xfrm>
              <a:custGeom>
                <a:avLst/>
                <a:gdLst>
                  <a:gd name="T0" fmla="*/ 223 w 447"/>
                  <a:gd name="T1" fmla="*/ 256 h 256"/>
                  <a:gd name="T2" fmla="*/ 0 w 447"/>
                  <a:gd name="T3" fmla="*/ 127 h 256"/>
                  <a:gd name="T4" fmla="*/ 223 w 447"/>
                  <a:gd name="T5" fmla="*/ 0 h 256"/>
                  <a:gd name="T6" fmla="*/ 447 w 447"/>
                  <a:gd name="T7" fmla="*/ 127 h 256"/>
                  <a:gd name="T8" fmla="*/ 223 w 447"/>
                  <a:gd name="T9" fmla="*/ 256 h 256"/>
                </a:gdLst>
                <a:ahLst/>
                <a:cxnLst>
                  <a:cxn ang="0">
                    <a:pos x="T0" y="T1"/>
                  </a:cxn>
                  <a:cxn ang="0">
                    <a:pos x="T2" y="T3"/>
                  </a:cxn>
                  <a:cxn ang="0">
                    <a:pos x="T4" y="T5"/>
                  </a:cxn>
                  <a:cxn ang="0">
                    <a:pos x="T6" y="T7"/>
                  </a:cxn>
                  <a:cxn ang="0">
                    <a:pos x="T8" y="T9"/>
                  </a:cxn>
                </a:cxnLst>
                <a:rect l="0" t="0" r="r" b="b"/>
                <a:pathLst>
                  <a:path w="447" h="256">
                    <a:moveTo>
                      <a:pt x="223" y="256"/>
                    </a:moveTo>
                    <a:lnTo>
                      <a:pt x="0" y="127"/>
                    </a:lnTo>
                    <a:lnTo>
                      <a:pt x="223" y="0"/>
                    </a:lnTo>
                    <a:lnTo>
                      <a:pt x="447" y="127"/>
                    </a:lnTo>
                    <a:lnTo>
                      <a:pt x="223" y="256"/>
                    </a:lnTo>
                    <a:close/>
                  </a:path>
                </a:pathLst>
              </a:custGeom>
              <a:noFill/>
              <a:ln w="25400">
                <a:solidFill>
                  <a:schemeClr val="tx1"/>
                </a:solidFill>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a:gradFill>
                    <a:gsLst>
                      <a:gs pos="26230">
                        <a:schemeClr val="tx1"/>
                      </a:gs>
                      <a:gs pos="100000">
                        <a:schemeClr val="tx1"/>
                      </a:gs>
                    </a:gsLst>
                    <a:lin ang="5400000" scaled="0"/>
                  </a:gradFill>
                  <a:latin typeface="Calibri" panose="020F0502020204030204"/>
                </a:endParaRPr>
              </a:p>
            </p:txBody>
          </p:sp>
        </p:grpSp>
        <p:sp>
          <p:nvSpPr>
            <p:cNvPr id="18" name="Rectangle 17">
              <a:extLst>
                <a:ext uri="{FF2B5EF4-FFF2-40B4-BE49-F238E27FC236}">
                  <a16:creationId xmlns:a16="http://schemas.microsoft.com/office/drawing/2014/main" id="{BDF59296-F051-400A-AD64-4559FAD271D1}"/>
                </a:ext>
              </a:extLst>
            </p:cNvPr>
            <p:cNvSpPr/>
            <p:nvPr/>
          </p:nvSpPr>
          <p:spPr>
            <a:xfrm>
              <a:off x="1463409" y="3642166"/>
              <a:ext cx="7002857" cy="592555"/>
            </a:xfrm>
            <a:prstGeom prst="rect">
              <a:avLst/>
            </a:prstGeom>
          </p:spPr>
          <p:txBody>
            <a:bodyPr wrap="square" lIns="182854" tIns="0" rIns="0" bIns="0">
              <a:spAutoFit/>
            </a:bodyPr>
            <a:lstStyle/>
            <a:p>
              <a:pPr defTabSz="950791">
                <a:lnSpc>
                  <a:spcPct val="90000"/>
                </a:lnSpc>
                <a:spcBef>
                  <a:spcPts val="300"/>
                </a:spcBef>
                <a:defRPr/>
              </a:pPr>
              <a:r>
                <a:rPr lang="en-US" sz="2000" dirty="0" err="1">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Imagem</a:t>
              </a: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 de Nano Server </a:t>
              </a:r>
              <a:r>
                <a:rPr lang="en-US" sz="2000" dirty="0" err="1">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otimizada</a:t>
              </a: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 para container</a:t>
              </a:r>
            </a:p>
            <a:p>
              <a:pPr defTabSz="950791">
                <a:lnSpc>
                  <a:spcPct val="90000"/>
                </a:lnSpc>
                <a:spcBef>
                  <a:spcPts val="300"/>
                </a:spcBef>
                <a:defRPr/>
              </a:pPr>
              <a:r>
                <a:rPr lang="en-US" sz="2000" dirty="0" err="1">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Aumento</a:t>
              </a: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 em </a:t>
              </a:r>
              <a:r>
                <a:rPr lang="en-US" sz="2000" dirty="0" err="1">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densidade</a:t>
              </a: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 de containers e performance</a:t>
              </a:r>
            </a:p>
          </p:txBody>
        </p:sp>
      </p:grpSp>
      <p:grpSp>
        <p:nvGrpSpPr>
          <p:cNvPr id="25" name="Group 24">
            <a:extLst>
              <a:ext uri="{FF2B5EF4-FFF2-40B4-BE49-F238E27FC236}">
                <a16:creationId xmlns:a16="http://schemas.microsoft.com/office/drawing/2014/main" id="{FC14E18B-796E-4F62-9507-3101FB1F97E1}"/>
              </a:ext>
            </a:extLst>
          </p:cNvPr>
          <p:cNvGrpSpPr/>
          <p:nvPr/>
        </p:nvGrpSpPr>
        <p:grpSpPr>
          <a:xfrm>
            <a:off x="621686" y="4482343"/>
            <a:ext cx="3913134" cy="592470"/>
            <a:chOff x="928918" y="4715632"/>
            <a:chExt cx="3913689" cy="592554"/>
          </a:xfrm>
        </p:grpSpPr>
        <p:sp>
          <p:nvSpPr>
            <p:cNvPr id="27" name="Frame 5">
              <a:extLst>
                <a:ext uri="{FF2B5EF4-FFF2-40B4-BE49-F238E27FC236}">
                  <a16:creationId xmlns:a16="http://schemas.microsoft.com/office/drawing/2014/main" id="{96D798A3-A2AE-4EE5-8E46-37509614D2A9}"/>
                </a:ext>
              </a:extLst>
            </p:cNvPr>
            <p:cNvSpPr>
              <a:spLocks noChangeAspect="1"/>
            </p:cNvSpPr>
            <p:nvPr/>
          </p:nvSpPr>
          <p:spPr bwMode="auto">
            <a:xfrm>
              <a:off x="928918" y="4827507"/>
              <a:ext cx="361519" cy="36872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3098" tIns="36547" rIns="73098" bIns="36547" numCol="1" anchor="t" anchorCtr="0" compatLnSpc="1">
              <a:prstTxWarp prst="textNoShape">
                <a:avLst/>
              </a:prstTxWarp>
            </a:bodyPr>
            <a:lstStyle/>
            <a:p>
              <a:pPr defTabSz="745493">
                <a:lnSpc>
                  <a:spcPct val="90000"/>
                </a:lnSpc>
                <a:defRPr/>
              </a:pPr>
              <a:endParaRPr lang="en-US" sz="1632" kern="0">
                <a:gradFill>
                  <a:gsLst>
                    <a:gs pos="26230">
                      <a:schemeClr val="tx1"/>
                    </a:gs>
                    <a:gs pos="100000">
                      <a:schemeClr val="tx1"/>
                    </a:gs>
                  </a:gsLst>
                  <a:lin ang="5400000" scaled="0"/>
                </a:gradFill>
                <a:latin typeface="Calibri" panose="020F0502020204030204"/>
                <a:ea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E20E4522-E86C-4D85-B6BD-17E4AF076122}"/>
                </a:ext>
              </a:extLst>
            </p:cNvPr>
            <p:cNvSpPr/>
            <p:nvPr/>
          </p:nvSpPr>
          <p:spPr>
            <a:xfrm>
              <a:off x="1463409" y="4715632"/>
              <a:ext cx="3379198" cy="592554"/>
            </a:xfrm>
            <a:prstGeom prst="rect">
              <a:avLst/>
            </a:prstGeom>
          </p:spPr>
          <p:txBody>
            <a:bodyPr wrap="none" lIns="182854" tIns="0" rIns="0" bIns="0">
              <a:spAutoFit/>
            </a:bodyPr>
            <a:lstStyle/>
            <a:p>
              <a:pPr defTabSz="950791">
                <a:lnSpc>
                  <a:spcPct val="90000"/>
                </a:lnSpc>
                <a:spcBef>
                  <a:spcPts val="300"/>
                </a:spcBef>
                <a:defRPr/>
              </a:pP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.NET Core 2.0</a:t>
              </a:r>
            </a:p>
            <a:p>
              <a:pPr defTabSz="950791">
                <a:lnSpc>
                  <a:spcPct val="90000"/>
                </a:lnSpc>
                <a:spcBef>
                  <a:spcPts val="300"/>
                </a:spcBef>
                <a:defRPr/>
              </a:pPr>
              <a:r>
                <a:rPr lang="en-US" sz="2000" dirty="0">
                  <a:gradFill>
                    <a:gsLst>
                      <a:gs pos="26230">
                        <a:schemeClr val="tx1"/>
                      </a:gs>
                      <a:gs pos="100000">
                        <a:schemeClr val="tx1"/>
                      </a:gs>
                    </a:gsLst>
                    <a:lin ang="5400000" scaled="0"/>
                  </a:gradFill>
                  <a:latin typeface="Segoe UI Semilight" panose="020B0402040204020203" pitchFamily="34" charset="0"/>
                  <a:cs typeface="Segoe UI Semilight" panose="020B0402040204020203" pitchFamily="34" charset="0"/>
                </a:rPr>
                <a:t>SMB support para containers</a:t>
              </a:r>
            </a:p>
          </p:txBody>
        </p:sp>
      </p:grpSp>
      <p:sp>
        <p:nvSpPr>
          <p:cNvPr id="31" name="Trackers_EADF">
            <a:extLst>
              <a:ext uri="{FF2B5EF4-FFF2-40B4-BE49-F238E27FC236}">
                <a16:creationId xmlns:a16="http://schemas.microsoft.com/office/drawing/2014/main" id="{5B8ACE6A-F2F4-46BA-8354-7EA2EEF1E67A}"/>
              </a:ext>
            </a:extLst>
          </p:cNvPr>
          <p:cNvSpPr>
            <a:spLocks noChangeAspect="1" noEditPoints="1"/>
          </p:cNvSpPr>
          <p:nvPr/>
        </p:nvSpPr>
        <p:spPr bwMode="auto">
          <a:xfrm>
            <a:off x="9237909" y="4044134"/>
            <a:ext cx="268204" cy="3657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7865893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3"/>
                                        </p:tgtEl>
                                      </p:cBhvr>
                                      <p:by x="0" y="100000"/>
                                    </p:animScale>
                                  </p:childTnLst>
                                </p:cTn>
                              </p:par>
                              <p:par>
                                <p:cTn id="9" presetID="42" presetClass="path" presetSubtype="0" accel="100000" autoRev="1" fill="hold" grpId="2" nodeType="withEffect">
                                  <p:stCondLst>
                                    <p:cond delay="0"/>
                                  </p:stCondLst>
                                  <p:childTnLst>
                                    <p:animMotion origin="layout" path="M 3.66607E-6 3.76759E-6 L -0.34019 3.76759E-6 " pathEditMode="relative" rAng="0" ptsTypes="AA">
                                      <p:cBhvr>
                                        <p:cTn id="10" dur="500" fill="hold"/>
                                        <p:tgtEl>
                                          <p:spTgt spid="3"/>
                                        </p:tgtEl>
                                        <p:attrNameLst>
                                          <p:attrName>ppt_x</p:attrName>
                                          <p:attrName>ppt_y</p:attrName>
                                        </p:attrNameLst>
                                      </p:cBhvr>
                                      <p:rCtr x="-17016" y="0"/>
                                    </p:animMotion>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42" presetClass="path" presetSubtype="0" decel="100000" fill="hold" nodeType="withEffect">
                                  <p:stCondLst>
                                    <p:cond delay="0"/>
                                  </p:stCondLst>
                                  <p:childTnLst>
                                    <p:animMotion origin="layout" path="M 3.40311E-6 -2.18339E-6 L 3.40311E-6 0.04313 " pathEditMode="relative" rAng="0" ptsTypes="AA">
                                      <p:cBhvr>
                                        <p:cTn id="16" dur="500" spd="-100000" fill="hold"/>
                                        <p:tgtEl>
                                          <p:spTgt spid="16"/>
                                        </p:tgtEl>
                                        <p:attrNameLst>
                                          <p:attrName>ppt_x</p:attrName>
                                          <p:attrName>ppt_y</p:attrName>
                                        </p:attrNameLst>
                                      </p:cBhvr>
                                      <p:rCtr x="0" y="2156"/>
                                    </p:animMotion>
                                  </p:childTnLst>
                                </p:cTn>
                              </p:par>
                              <p:par>
                                <p:cTn id="17" presetID="10" presetClass="entr" presetSubtype="0" fill="hold" nodeType="withEffect">
                                  <p:stCondLst>
                                    <p:cond delay="1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100000" fill="hold" nodeType="withEffect">
                                  <p:stCondLst>
                                    <p:cond delay="100"/>
                                  </p:stCondLst>
                                  <p:childTnLst>
                                    <p:animMotion origin="layout" path="M 4.47026E-6 6.71811E-7 L 4.47026E-6 0.04312 " pathEditMode="relative" rAng="0" ptsTypes="AA">
                                      <p:cBhvr>
                                        <p:cTn id="21" dur="500" spd="-100000" fill="hold"/>
                                        <p:tgtEl>
                                          <p:spTgt spid="25"/>
                                        </p:tgtEl>
                                        <p:attrNameLst>
                                          <p:attrName>ppt_x</p:attrName>
                                          <p:attrName>ppt_y</p:attrName>
                                        </p:attrNameLst>
                                      </p:cBhvr>
                                      <p:rCtr x="0" y="2156"/>
                                    </p:animMotion>
                                  </p:childTnLst>
                                </p:cTn>
                              </p:par>
                              <p:par>
                                <p:cTn id="22" presetID="10" presetClass="entr" presetSubtype="0" fill="hold" nodeType="withEffect">
                                  <p:stCondLst>
                                    <p:cond delay="2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42" presetClass="path" presetSubtype="0" decel="100000" fill="hold" nodeType="withEffect">
                                  <p:stCondLst>
                                    <p:cond delay="200"/>
                                  </p:stCondLst>
                                  <p:childTnLst>
                                    <p:animMotion origin="layout" path="M 3.82436E-6 3.52701E-6 L 3.82436E-6 0.04312 " pathEditMode="relative" rAng="0" ptsTypes="AA">
                                      <p:cBhvr>
                                        <p:cTn id="26" dur="500" spd="-100000" fill="hold"/>
                                        <p:tgtEl>
                                          <p:spTgt spid="12"/>
                                        </p:tgtEl>
                                        <p:attrNameLst>
                                          <p:attrName>ppt_x</p:attrName>
                                          <p:attrName>ppt_y</p:attrName>
                                        </p:attrNameLst>
                                      </p:cBhvr>
                                      <p:rCtr x="0" y="21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4CC46B-4CC2-465D-84BB-1C648B95EF62}"/>
              </a:ext>
            </a:extLst>
          </p:cNvPr>
          <p:cNvSpPr/>
          <p:nvPr/>
        </p:nvSpPr>
        <p:spPr>
          <a:xfrm>
            <a:off x="42053" y="1845699"/>
            <a:ext cx="12434710" cy="519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14" fontAlgn="base">
              <a:spcBef>
                <a:spcPct val="0"/>
              </a:spcBef>
              <a:spcAft>
                <a:spcPts val="600"/>
              </a:spcAft>
            </a:pPr>
            <a:endParaRPr lang="en-US" b="1" kern="0" dirty="0">
              <a:solidFill>
                <a:srgbClr val="FFFFFF"/>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0C6A3598-02F8-481C-A6A1-05BE5D52C594}"/>
              </a:ext>
            </a:extLst>
          </p:cNvPr>
          <p:cNvGrpSpPr/>
          <p:nvPr/>
        </p:nvGrpSpPr>
        <p:grpSpPr>
          <a:xfrm>
            <a:off x="883" y="1797289"/>
            <a:ext cx="12434711" cy="936375"/>
            <a:chOff x="0" y="1797048"/>
            <a:chExt cx="12436475" cy="936508"/>
          </a:xfrm>
        </p:grpSpPr>
        <p:sp>
          <p:nvSpPr>
            <p:cNvPr id="11" name="Rectangle 10">
              <a:extLst>
                <a:ext uri="{FF2B5EF4-FFF2-40B4-BE49-F238E27FC236}">
                  <a16:creationId xmlns:a16="http://schemas.microsoft.com/office/drawing/2014/main" id="{02FC6DF0-3F0D-4C91-A3C1-CF46C7F0F206}"/>
                </a:ext>
              </a:extLst>
            </p:cNvPr>
            <p:cNvSpPr/>
            <p:nvPr/>
          </p:nvSpPr>
          <p:spPr bwMode="auto">
            <a:xfrm>
              <a:off x="0" y="1797049"/>
              <a:ext cx="6217920" cy="9365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D86622F-BF43-4822-876F-33171AA722DA}"/>
                </a:ext>
              </a:extLst>
            </p:cNvPr>
            <p:cNvSpPr/>
            <p:nvPr/>
          </p:nvSpPr>
          <p:spPr bwMode="auto">
            <a:xfrm>
              <a:off x="6218555" y="1797048"/>
              <a:ext cx="6217920" cy="9365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994CF32-2867-4A73-8E3F-ACC2B3ACA3ED}"/>
              </a:ext>
            </a:extLst>
          </p:cNvPr>
          <p:cNvSpPr>
            <a:spLocks noGrp="1"/>
          </p:cNvSpPr>
          <p:nvPr>
            <p:ph type="title"/>
          </p:nvPr>
        </p:nvSpPr>
        <p:spPr/>
        <p:txBody>
          <a:bodyPr/>
          <a:lstStyle/>
          <a:p>
            <a:r>
              <a:rPr lang="en-US" dirty="0"/>
              <a:t>Windows Server v1709 – </a:t>
            </a:r>
            <a:r>
              <a:rPr lang="en-US" dirty="0" err="1"/>
              <a:t>principais</a:t>
            </a:r>
            <a:r>
              <a:rPr lang="en-US" dirty="0"/>
              <a:t> </a:t>
            </a:r>
            <a:r>
              <a:rPr lang="en-US" dirty="0" err="1"/>
              <a:t>melhorias</a:t>
            </a:r>
            <a:endParaRPr lang="en-US" dirty="0"/>
          </a:p>
        </p:txBody>
      </p:sp>
      <p:graphicFrame>
        <p:nvGraphicFramePr>
          <p:cNvPr id="4" name="Table 3">
            <a:extLst>
              <a:ext uri="{FF2B5EF4-FFF2-40B4-BE49-F238E27FC236}">
                <a16:creationId xmlns:a16="http://schemas.microsoft.com/office/drawing/2014/main" id="{3D58971F-CA3A-41A7-B988-9719AEC4255E}"/>
              </a:ext>
            </a:extLst>
          </p:cNvPr>
          <p:cNvGraphicFramePr>
            <a:graphicFrameLocks noGrp="1"/>
          </p:cNvGraphicFramePr>
          <p:nvPr>
            <p:extLst/>
          </p:nvPr>
        </p:nvGraphicFramePr>
        <p:xfrm>
          <a:off x="1379945" y="2921838"/>
          <a:ext cx="10159422" cy="1894597"/>
        </p:xfrm>
        <a:graphic>
          <a:graphicData uri="http://schemas.openxmlformats.org/drawingml/2006/table">
            <a:tbl>
              <a:tblPr firstRow="1" bandRow="1">
                <a:tableStyleId>{5C22544A-7EE6-4342-B048-85BDC9FD1C3A}</a:tableStyleId>
              </a:tblPr>
              <a:tblGrid>
                <a:gridCol w="3386474">
                  <a:extLst>
                    <a:ext uri="{9D8B030D-6E8A-4147-A177-3AD203B41FA5}">
                      <a16:colId xmlns:a16="http://schemas.microsoft.com/office/drawing/2014/main" val="2326263902"/>
                    </a:ext>
                  </a:extLst>
                </a:gridCol>
                <a:gridCol w="3386474">
                  <a:extLst>
                    <a:ext uri="{9D8B030D-6E8A-4147-A177-3AD203B41FA5}">
                      <a16:colId xmlns:a16="http://schemas.microsoft.com/office/drawing/2014/main" val="1105586613"/>
                    </a:ext>
                  </a:extLst>
                </a:gridCol>
                <a:gridCol w="3386474">
                  <a:extLst>
                    <a:ext uri="{9D8B030D-6E8A-4147-A177-3AD203B41FA5}">
                      <a16:colId xmlns:a16="http://schemas.microsoft.com/office/drawing/2014/main" val="3914161758"/>
                    </a:ext>
                  </a:extLst>
                </a:gridCol>
              </a:tblGrid>
              <a:tr h="411721">
                <a:tc>
                  <a:txBody>
                    <a:bodyPr/>
                    <a:lstStyle/>
                    <a:p>
                      <a:endParaRPr lang="en-US" sz="1700" dirty="0"/>
                    </a:p>
                  </a:txBody>
                  <a:tcPr marL="91427" marR="91427" marT="45713" marB="45713"/>
                </a:tc>
                <a:tc>
                  <a:txBody>
                    <a:bodyPr/>
                    <a:lstStyle/>
                    <a:p>
                      <a:pPr algn="ctr"/>
                      <a:r>
                        <a:rPr lang="en-US" sz="1700" b="0" dirty="0">
                          <a:gradFill>
                            <a:gsLst>
                              <a:gs pos="1250">
                                <a:schemeClr val="bg1"/>
                              </a:gs>
                              <a:gs pos="100000">
                                <a:schemeClr val="bg1"/>
                              </a:gs>
                            </a:gsLst>
                            <a:lin ang="5400000" scaled="0"/>
                          </a:gradFill>
                        </a:rPr>
                        <a:t>ISO image</a:t>
                      </a:r>
                    </a:p>
                  </a:txBody>
                  <a:tcPr marL="91427" marR="91427" marT="45713" marB="45713"/>
                </a:tc>
                <a:tc>
                  <a:txBody>
                    <a:bodyPr/>
                    <a:lstStyle/>
                    <a:p>
                      <a:pPr algn="ctr"/>
                      <a:r>
                        <a:rPr lang="en-US" sz="1700" b="0" dirty="0">
                          <a:gradFill>
                            <a:gsLst>
                              <a:gs pos="1250">
                                <a:schemeClr val="bg1"/>
                              </a:gs>
                              <a:gs pos="100000">
                                <a:schemeClr val="bg1"/>
                              </a:gs>
                            </a:gsLst>
                            <a:lin ang="5400000" scaled="0"/>
                          </a:gradFill>
                        </a:rPr>
                        <a:t>Clean Install</a:t>
                      </a:r>
                    </a:p>
                  </a:txBody>
                  <a:tcPr marL="91427" marR="91427" marT="45713" marB="45713"/>
                </a:tc>
                <a:extLst>
                  <a:ext uri="{0D108BD9-81ED-4DB2-BD59-A6C34878D82A}">
                    <a16:rowId xmlns:a16="http://schemas.microsoft.com/office/drawing/2014/main" val="1562572566"/>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2016</a:t>
                      </a:r>
                    </a:p>
                    <a:p>
                      <a:r>
                        <a:rPr lang="en-US" sz="1700" dirty="0">
                          <a:gradFill>
                            <a:gsLst>
                              <a:gs pos="85246">
                                <a:schemeClr val="tx1">
                                  <a:lumMod val="50000"/>
                                </a:schemeClr>
                              </a:gs>
                              <a:gs pos="76503">
                                <a:schemeClr val="tx1">
                                  <a:lumMod val="50000"/>
                                </a:schemeClr>
                              </a:gs>
                            </a:gsLst>
                            <a:lin ang="5400000" scaled="0"/>
                          </a:gradFill>
                        </a:rPr>
                        <a:t>Server with Desktop Experience</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5.75 GB</a:t>
                      </a:r>
                    </a:p>
                  </a:txBody>
                  <a:tcPr marL="91427" marR="91427" marT="45713" marB="45713">
                    <a:solidFill>
                      <a:schemeClr val="bg1">
                        <a:lumMod val="9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14.9 GB</a:t>
                      </a:r>
                    </a:p>
                  </a:txBody>
                  <a:tcPr marL="91427" marR="91427" marT="45713" marB="45713">
                    <a:solidFill>
                      <a:schemeClr val="bg1">
                        <a:lumMod val="95000"/>
                      </a:schemeClr>
                    </a:solidFill>
                  </a:tcPr>
                </a:tc>
                <a:extLst>
                  <a:ext uri="{0D108BD9-81ED-4DB2-BD59-A6C34878D82A}">
                    <a16:rowId xmlns:a16="http://schemas.microsoft.com/office/drawing/2014/main" val="937153017"/>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2016</a:t>
                      </a:r>
                    </a:p>
                    <a:p>
                      <a:r>
                        <a:rPr lang="en-US" sz="1700" dirty="0">
                          <a:gradFill>
                            <a:gsLst>
                              <a:gs pos="85246">
                                <a:schemeClr val="tx1">
                                  <a:lumMod val="50000"/>
                                </a:schemeClr>
                              </a:gs>
                              <a:gs pos="76503">
                                <a:schemeClr val="tx1">
                                  <a:lumMod val="50000"/>
                                </a:schemeClr>
                              </a:gs>
                            </a:gsLst>
                            <a:lin ang="5400000" scaled="0"/>
                          </a:gradFill>
                        </a:rPr>
                        <a:t>Server Core</a:t>
                      </a:r>
                    </a:p>
                  </a:txBody>
                  <a:tcPr marL="91427" marR="91427" marT="45713" marB="45713">
                    <a:solidFill>
                      <a:schemeClr val="bg1">
                        <a:lumMod val="8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700" dirty="0">
                          <a:gradFill>
                            <a:gsLst>
                              <a:gs pos="85246">
                                <a:schemeClr val="tx1">
                                  <a:lumMod val="50000"/>
                                </a:schemeClr>
                              </a:gs>
                              <a:gs pos="76503">
                                <a:schemeClr val="tx1">
                                  <a:lumMod val="50000"/>
                                </a:schemeClr>
                              </a:gs>
                            </a:gsLst>
                            <a:lin ang="5400000" scaled="0"/>
                          </a:gradFill>
                        </a:rPr>
                        <a:t>5.75 GB</a:t>
                      </a:r>
                    </a:p>
                    <a:p>
                      <a:pPr algn="ctr"/>
                      <a:endParaRPr lang="en-US" sz="1700" dirty="0">
                        <a:gradFill>
                          <a:gsLst>
                            <a:gs pos="85246">
                              <a:schemeClr val="tx1">
                                <a:lumMod val="50000"/>
                              </a:schemeClr>
                            </a:gs>
                            <a:gs pos="76503">
                              <a:schemeClr val="tx1">
                                <a:lumMod val="50000"/>
                              </a:schemeClr>
                            </a:gs>
                          </a:gsLst>
                          <a:lin ang="5400000" scaled="0"/>
                        </a:gradFill>
                      </a:endParaRP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11.15 GB</a:t>
                      </a:r>
                    </a:p>
                  </a:txBody>
                  <a:tcPr marL="91427" marR="91427" marT="45713" marB="45713">
                    <a:solidFill>
                      <a:schemeClr val="bg1">
                        <a:lumMod val="85000"/>
                      </a:schemeClr>
                    </a:solidFill>
                  </a:tcPr>
                </a:tc>
                <a:extLst>
                  <a:ext uri="{0D108BD9-81ED-4DB2-BD59-A6C34878D82A}">
                    <a16:rowId xmlns:a16="http://schemas.microsoft.com/office/drawing/2014/main" val="3172801612"/>
                  </a:ext>
                </a:extLst>
              </a:tr>
            </a:tbl>
          </a:graphicData>
        </a:graphic>
      </p:graphicFrame>
      <p:sp>
        <p:nvSpPr>
          <p:cNvPr id="8" name="Arrow: Right 7">
            <a:extLst>
              <a:ext uri="{FF2B5EF4-FFF2-40B4-BE49-F238E27FC236}">
                <a16:creationId xmlns:a16="http://schemas.microsoft.com/office/drawing/2014/main" id="{D3CCE1E0-9062-424B-A055-B472B7AD3800}"/>
              </a:ext>
            </a:extLst>
          </p:cNvPr>
          <p:cNvSpPr/>
          <p:nvPr/>
        </p:nvSpPr>
        <p:spPr bwMode="auto">
          <a:xfrm>
            <a:off x="1105049" y="5472718"/>
            <a:ext cx="274896" cy="3458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FECE4F17-D6C6-43E3-94B0-4E9FEC22580C}"/>
              </a:ext>
            </a:extLst>
          </p:cNvPr>
          <p:cNvSpPr/>
          <p:nvPr/>
        </p:nvSpPr>
        <p:spPr bwMode="auto">
          <a:xfrm>
            <a:off x="12477326" y="1787478"/>
            <a:ext cx="8451068" cy="490973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4B67183-EA84-416D-BA07-A45ED51BC101}"/>
              </a:ext>
            </a:extLst>
          </p:cNvPr>
          <p:cNvSpPr/>
          <p:nvPr/>
        </p:nvSpPr>
        <p:spPr bwMode="auto">
          <a:xfrm>
            <a:off x="-3661996" y="1787479"/>
            <a:ext cx="3620510" cy="490973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aphicFrame>
        <p:nvGraphicFramePr>
          <p:cNvPr id="20" name="Table 19">
            <a:extLst>
              <a:ext uri="{FF2B5EF4-FFF2-40B4-BE49-F238E27FC236}">
                <a16:creationId xmlns:a16="http://schemas.microsoft.com/office/drawing/2014/main" id="{5E3A0D70-0D86-4A63-A81E-B94D2D5A039C}"/>
              </a:ext>
            </a:extLst>
          </p:cNvPr>
          <p:cNvGraphicFramePr>
            <a:graphicFrameLocks noGrp="1"/>
          </p:cNvGraphicFramePr>
          <p:nvPr>
            <p:extLst/>
          </p:nvPr>
        </p:nvGraphicFramePr>
        <p:xfrm>
          <a:off x="1379945" y="4896139"/>
          <a:ext cx="10159422" cy="1153159"/>
        </p:xfrm>
        <a:graphic>
          <a:graphicData uri="http://schemas.openxmlformats.org/drawingml/2006/table">
            <a:tbl>
              <a:tblPr firstRow="1" bandRow="1">
                <a:tableStyleId>{5C22544A-7EE6-4342-B048-85BDC9FD1C3A}</a:tableStyleId>
              </a:tblPr>
              <a:tblGrid>
                <a:gridCol w="3386474">
                  <a:extLst>
                    <a:ext uri="{9D8B030D-6E8A-4147-A177-3AD203B41FA5}">
                      <a16:colId xmlns:a16="http://schemas.microsoft.com/office/drawing/2014/main" val="2326263902"/>
                    </a:ext>
                  </a:extLst>
                </a:gridCol>
                <a:gridCol w="3386474">
                  <a:extLst>
                    <a:ext uri="{9D8B030D-6E8A-4147-A177-3AD203B41FA5}">
                      <a16:colId xmlns:a16="http://schemas.microsoft.com/office/drawing/2014/main" val="1105586613"/>
                    </a:ext>
                  </a:extLst>
                </a:gridCol>
                <a:gridCol w="3386474">
                  <a:extLst>
                    <a:ext uri="{9D8B030D-6E8A-4147-A177-3AD203B41FA5}">
                      <a16:colId xmlns:a16="http://schemas.microsoft.com/office/drawing/2014/main" val="3914161758"/>
                    </a:ext>
                  </a:extLst>
                </a:gridCol>
              </a:tblGrid>
              <a:tr h="411721">
                <a:tc>
                  <a:txBody>
                    <a:bodyPr/>
                    <a:lstStyle/>
                    <a:p>
                      <a:endParaRPr lang="en-US" sz="1700" dirty="0"/>
                    </a:p>
                  </a:txBody>
                  <a:tcPr marL="91427" marR="91427" marT="45713" marB="45713"/>
                </a:tc>
                <a:tc>
                  <a:txBody>
                    <a:bodyPr/>
                    <a:lstStyle/>
                    <a:p>
                      <a:pPr algn="ctr"/>
                      <a:r>
                        <a:rPr lang="en-US" sz="1700" b="0" dirty="0">
                          <a:gradFill>
                            <a:gsLst>
                              <a:gs pos="1250">
                                <a:schemeClr val="bg1"/>
                              </a:gs>
                              <a:gs pos="100000">
                                <a:schemeClr val="bg1"/>
                              </a:gs>
                            </a:gsLst>
                            <a:lin ang="5400000" scaled="0"/>
                          </a:gradFill>
                        </a:rPr>
                        <a:t>ISO image</a:t>
                      </a:r>
                    </a:p>
                  </a:txBody>
                  <a:tcPr marL="91427" marR="91427" marT="45713" marB="45713"/>
                </a:tc>
                <a:tc>
                  <a:txBody>
                    <a:bodyPr/>
                    <a:lstStyle/>
                    <a:p>
                      <a:pPr algn="ctr"/>
                      <a:r>
                        <a:rPr lang="en-US" sz="1700" b="0" dirty="0">
                          <a:gradFill>
                            <a:gsLst>
                              <a:gs pos="1250">
                                <a:schemeClr val="bg1"/>
                              </a:gs>
                              <a:gs pos="100000">
                                <a:schemeClr val="bg1"/>
                              </a:gs>
                            </a:gsLst>
                            <a:lin ang="5400000" scaled="0"/>
                          </a:gradFill>
                        </a:rPr>
                        <a:t>Clean Install</a:t>
                      </a:r>
                    </a:p>
                  </a:txBody>
                  <a:tcPr marL="91427" marR="91427" marT="45713" marB="45713"/>
                </a:tc>
                <a:extLst>
                  <a:ext uri="{0D108BD9-81ED-4DB2-BD59-A6C34878D82A}">
                    <a16:rowId xmlns:a16="http://schemas.microsoft.com/office/drawing/2014/main" val="1562572566"/>
                  </a:ext>
                </a:extLst>
              </a:tr>
              <a:tr h="741438">
                <a:tc>
                  <a:txBody>
                    <a:bodyPr/>
                    <a:lstStyle/>
                    <a:p>
                      <a:r>
                        <a:rPr lang="en-US" sz="1700" dirty="0">
                          <a:gradFill>
                            <a:gsLst>
                              <a:gs pos="85246">
                                <a:schemeClr val="tx1">
                                  <a:lumMod val="50000"/>
                                </a:schemeClr>
                              </a:gs>
                              <a:gs pos="76503">
                                <a:schemeClr val="tx1">
                                  <a:lumMod val="50000"/>
                                </a:schemeClr>
                              </a:gs>
                            </a:gsLst>
                            <a:lin ang="5400000" scaled="0"/>
                          </a:gradFill>
                        </a:rPr>
                        <a:t>Windows Server version 1709</a:t>
                      </a:r>
                    </a:p>
                    <a:p>
                      <a:r>
                        <a:rPr lang="en-US" sz="1700" dirty="0">
                          <a:gradFill>
                            <a:gsLst>
                              <a:gs pos="85246">
                                <a:schemeClr val="tx1">
                                  <a:lumMod val="50000"/>
                                </a:schemeClr>
                              </a:gs>
                              <a:gs pos="76503">
                                <a:schemeClr val="tx1">
                                  <a:lumMod val="50000"/>
                                </a:schemeClr>
                              </a:gs>
                            </a:gsLst>
                            <a:lin ang="5400000" scaled="0"/>
                          </a:gradFill>
                        </a:rPr>
                        <a:t>Server Core</a:t>
                      </a:r>
                    </a:p>
                  </a:txBody>
                  <a:tcPr marL="91427" marR="91427" marT="45713" marB="45713">
                    <a:solidFill>
                      <a:schemeClr val="bg1">
                        <a:lumMod val="85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700" dirty="0">
                          <a:gradFill>
                            <a:gsLst>
                              <a:gs pos="85246">
                                <a:schemeClr val="tx1">
                                  <a:lumMod val="50000"/>
                                </a:schemeClr>
                              </a:gs>
                              <a:gs pos="76503">
                                <a:schemeClr val="tx1">
                                  <a:lumMod val="50000"/>
                                </a:schemeClr>
                              </a:gs>
                            </a:gsLst>
                            <a:lin ang="5400000" scaled="0"/>
                          </a:gradFill>
                        </a:rPr>
                        <a:t>2.77 GB</a:t>
                      </a:r>
                    </a:p>
                    <a:p>
                      <a:pPr algn="ctr"/>
                      <a:endParaRPr lang="en-US" sz="1700" dirty="0">
                        <a:gradFill>
                          <a:gsLst>
                            <a:gs pos="85246">
                              <a:schemeClr val="tx1">
                                <a:lumMod val="50000"/>
                              </a:schemeClr>
                            </a:gs>
                            <a:gs pos="76503">
                              <a:schemeClr val="tx1">
                                <a:lumMod val="50000"/>
                              </a:schemeClr>
                            </a:gs>
                          </a:gsLst>
                          <a:lin ang="5400000" scaled="0"/>
                        </a:gradFill>
                      </a:endParaRPr>
                    </a:p>
                  </a:txBody>
                  <a:tcPr marL="91427" marR="91427" marT="45713" marB="45713">
                    <a:solidFill>
                      <a:schemeClr val="bg1">
                        <a:lumMod val="85000"/>
                      </a:schemeClr>
                    </a:solidFill>
                  </a:tcPr>
                </a:tc>
                <a:tc>
                  <a:txBody>
                    <a:bodyPr/>
                    <a:lstStyle/>
                    <a:p>
                      <a:pPr algn="ctr"/>
                      <a:r>
                        <a:rPr lang="en-US" sz="1700" dirty="0">
                          <a:gradFill>
                            <a:gsLst>
                              <a:gs pos="85246">
                                <a:schemeClr val="tx1">
                                  <a:lumMod val="50000"/>
                                </a:schemeClr>
                              </a:gs>
                              <a:gs pos="76503">
                                <a:schemeClr val="tx1">
                                  <a:lumMod val="50000"/>
                                </a:schemeClr>
                              </a:gs>
                            </a:gsLst>
                            <a:lin ang="5400000" scaled="0"/>
                          </a:gradFill>
                        </a:rPr>
                        <a:t>6.6 GB</a:t>
                      </a:r>
                    </a:p>
                  </a:txBody>
                  <a:tcPr marL="91427" marR="91427" marT="45713" marB="45713">
                    <a:solidFill>
                      <a:schemeClr val="bg1">
                        <a:lumMod val="85000"/>
                      </a:schemeClr>
                    </a:solidFill>
                  </a:tcPr>
                </a:tc>
                <a:extLst>
                  <a:ext uri="{0D108BD9-81ED-4DB2-BD59-A6C34878D82A}">
                    <a16:rowId xmlns:a16="http://schemas.microsoft.com/office/drawing/2014/main" val="3172801612"/>
                  </a:ext>
                </a:extLst>
              </a:tr>
            </a:tbl>
          </a:graphicData>
        </a:graphic>
      </p:graphicFrame>
    </p:spTree>
    <p:extLst>
      <p:ext uri="{BB962C8B-B14F-4D97-AF65-F5344CB8AC3E}">
        <p14:creationId xmlns:p14="http://schemas.microsoft.com/office/powerpoint/2010/main" val="327646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2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2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4.xml><?xml version="1.0" encoding="utf-8"?>
<a:theme xmlns:a="http://schemas.openxmlformats.org/drawingml/2006/main" name="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5.xml><?xml version="1.0" encoding="utf-8"?>
<a:theme xmlns:a="http://schemas.openxmlformats.org/drawingml/2006/main" name="1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9.potx" id="{7E2F68A1-F520-4F55-B5B9-C9A60145C52F}" vid="{D05FA9D3-85A6-42E9-8724-87581E495A9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BRK3147</Session_x0020_Code>
    <LikesCount xmlns="http://schemas.microsoft.com/sharepoint/v3" xsi:nil="true"/>
    <_x0062_bc8 xmlns="e889e55c-35cf-43c7-aaf4-cf2500919dd8">
      <UserInfo>
        <DisplayName/>
        <AccountId xsi:nil="true"/>
        <AccountType/>
      </UserInfo>
    </_x0062_bc8>
    <External_x0020_Speaker xmlns="04e01bb1-6d80-42e9-ae53-416b1e8aa845">Jim Zimmerman; Patrick Lang</External_x0020_Speaker>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2017-09-23T04:00:00+00:00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Ignite 2017</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2017-10-01T04:00:00+00:00</Event_x0020_End_x0020_Date>
    <c2f1b796fca04ddbb48af271e99c8750 xmlns="04e01bb1-6d80-42e9-ae53-416b1e8aa845">
      <Terms xmlns="http://schemas.microsoft.com/office/infopath/2007/PartnerControls"/>
    </c2f1b796fca04ddbb48af271e99c8750>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04e01bb1-6d80-42e9-ae53-416b1e8aa845"/>
    <ds:schemaRef ds:uri="http://schemas.microsoft.com/office/2006/documentManagement/types"/>
    <ds:schemaRef ds:uri="http://schemas.microsoft.com/office/2006/metadata/properties"/>
    <ds:schemaRef ds:uri="http://purl.org/dc/terms/"/>
    <ds:schemaRef ds:uri="230e9df3-be65-4c73-a93b-d1236ebd677e"/>
    <ds:schemaRef ds:uri="http://schemas.microsoft.com/sharepoint/v3"/>
    <ds:schemaRef ds:uri="http://purl.org/dc/dcmitype/"/>
    <ds:schemaRef ds:uri="http://schemas.microsoft.com/office/infopath/2007/PartnerControls"/>
    <ds:schemaRef ds:uri="http://purl.org/dc/elements/1.1/"/>
    <ds:schemaRef ds:uri="http://schemas.openxmlformats.org/package/2006/metadata/core-properties"/>
    <ds:schemaRef ds:uri="e889e55c-35cf-43c7-aaf4-cf2500919dd8"/>
    <ds:schemaRef ds:uri="http://www.w3.org/XML/1998/namespace"/>
  </ds:schemaRefs>
</ds:datastoreItem>
</file>

<file path=customXml/itemProps3.xml><?xml version="1.0" encoding="utf-8"?>
<ds:datastoreItem xmlns:ds="http://schemas.openxmlformats.org/officeDocument/2006/customXml" ds:itemID="{2F943B8F-C3B1-406A-9DAD-B2BD694306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7299</TotalTime>
  <Words>17251</Words>
  <Application>Microsoft Office PowerPoint</Application>
  <PresentationFormat>Custom</PresentationFormat>
  <Paragraphs>2010</Paragraphs>
  <Slides>151</Slides>
  <Notes>151</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151</vt:i4>
      </vt:variant>
    </vt:vector>
  </HeadingPairs>
  <TitlesOfParts>
    <vt:vector size="170" baseType="lpstr">
      <vt:lpstr>MS PGothic</vt:lpstr>
      <vt:lpstr>Arial</vt:lpstr>
      <vt:lpstr>Calibri</vt:lpstr>
      <vt:lpstr>Consolas</vt:lpstr>
      <vt:lpstr>Droid Sans</vt:lpstr>
      <vt:lpstr>Proxima Nova</vt:lpstr>
      <vt:lpstr>Quattrocento Sans</vt:lpstr>
      <vt:lpstr>Segoe</vt:lpstr>
      <vt:lpstr>Segoe UI</vt:lpstr>
      <vt:lpstr>Segoe UI Light</vt:lpstr>
      <vt:lpstr>Segoe UI Semibold</vt:lpstr>
      <vt:lpstr>Segoe UI Semilight</vt:lpstr>
      <vt:lpstr>Symbol</vt:lpstr>
      <vt:lpstr>Wingdings</vt:lpstr>
      <vt:lpstr>5-50109_Microsoft_Light_Template</vt:lpstr>
      <vt:lpstr>5-50109_Microsoft_Dark_Template</vt:lpstr>
      <vt:lpstr>2_WHITE TEMPLATE</vt:lpstr>
      <vt:lpstr>Connect_2016_Template_Light</vt:lpstr>
      <vt:lpstr>1_WHITE TEMPLATE</vt:lpstr>
      <vt:lpstr>Windows Containers</vt:lpstr>
      <vt:lpstr>Agenda</vt:lpstr>
      <vt:lpstr>Intelligent Cloud – Intelligent Edge</vt:lpstr>
      <vt:lpstr>Conceitos básicos de Containers.</vt:lpstr>
      <vt:lpstr>Containers Uma nova forma de construir, distribuir, implantar para instâncias de aplicações</vt:lpstr>
      <vt:lpstr>Por que Containers? Aplicações com alta inovação para um mundo móvel baseado em Cloud</vt:lpstr>
      <vt:lpstr>Containers Ambiente isolado de runtime para aplicações hospedadas</vt:lpstr>
      <vt:lpstr>Containers Como diferem de maquinas virtuais?</vt:lpstr>
      <vt:lpstr>PowerPoint Presentation</vt:lpstr>
      <vt:lpstr>Máquina Virtual (VM) vs Contêiner</vt:lpstr>
      <vt:lpstr>Máquina Virtual (VM) vs Contêiner</vt:lpstr>
      <vt:lpstr>Como funcionam os contêiners?</vt:lpstr>
      <vt:lpstr>Contêineres do Windows</vt:lpstr>
      <vt:lpstr>Contêineres do Windows</vt:lpstr>
      <vt:lpstr>Contêineres do Windows</vt:lpstr>
      <vt:lpstr>Contêineres do Windows</vt:lpstr>
      <vt:lpstr>Contêineres do Windows</vt:lpstr>
      <vt:lpstr>Contêineres do Windows</vt:lpstr>
      <vt:lpstr>Contêineres do Windows</vt:lpstr>
      <vt:lpstr>Contêineres do Windows</vt:lpstr>
      <vt:lpstr>Contêineres do Windows</vt:lpstr>
      <vt:lpstr>Contêineres do Windows</vt:lpstr>
      <vt:lpstr>Ecossistema de Container</vt:lpstr>
      <vt:lpstr>Que problemas os Conteiners resolvem?</vt:lpstr>
      <vt:lpstr>PowerPoint Presentation</vt:lpstr>
      <vt:lpstr>Integrando com Docker.</vt:lpstr>
      <vt:lpstr>Integração com Docker União de investimentos estratégicos para direcionar o futuro dos containers</vt:lpstr>
      <vt:lpstr>Integração com Docker União de investimentos estratégicos para direcionar o futuro dos containers</vt:lpstr>
      <vt:lpstr>Ambientes de SO de Container</vt:lpstr>
      <vt:lpstr>Runtime do Microsoft Container.</vt:lpstr>
      <vt:lpstr>Tipos de Containers Windows</vt:lpstr>
      <vt:lpstr>Fundamentos de Container</vt:lpstr>
      <vt:lpstr>Runtime do Microsoft Container</vt:lpstr>
      <vt:lpstr>Windows container 101</vt:lpstr>
      <vt:lpstr>Windows container 101</vt:lpstr>
      <vt:lpstr>Windows container 101</vt:lpstr>
      <vt:lpstr>Windows container 101</vt:lpstr>
      <vt:lpstr>Windows container 101</vt:lpstr>
      <vt:lpstr>Windows container 101</vt:lpstr>
      <vt:lpstr>Windows container 101</vt:lpstr>
      <vt:lpstr>Windows container 101</vt:lpstr>
      <vt:lpstr>Docker time! - High Level Architecture</vt:lpstr>
      <vt:lpstr>Como instalar</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Criação de Imagem</vt:lpstr>
      <vt:lpstr>Desenvolvimento com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 de Desenvolvimento usando Containers</vt:lpstr>
      <vt:lpstr>Processos de DevOps com Containers</vt:lpstr>
      <vt:lpstr>A conexão com Azure</vt:lpstr>
      <vt:lpstr>Suporte mais amplo para contêineres em Azure</vt:lpstr>
      <vt:lpstr>Sem tocar em um única linha de código  ou envolvimento do desenvolvedor </vt:lpstr>
      <vt:lpstr>Kubernetes no Windows</vt:lpstr>
      <vt:lpstr>Onde os desenvolvedores gastam tempo...</vt:lpstr>
      <vt:lpstr>Onde os App Admins gastam tempo...</vt:lpstr>
      <vt:lpstr>“Reciclando” o que já existe</vt:lpstr>
      <vt:lpstr>Por onde começar?</vt:lpstr>
      <vt:lpstr>PowerPoint Presentation</vt:lpstr>
      <vt:lpstr>Container Orchestration</vt:lpstr>
      <vt:lpstr>PowerPoint Presentation</vt:lpstr>
      <vt:lpstr>Por que kubernetes?</vt:lpstr>
      <vt:lpstr>Desafios de um mundo container</vt:lpstr>
      <vt:lpstr>Características do kubernetes</vt:lpstr>
      <vt:lpstr>PowerPoint Presentation</vt:lpstr>
      <vt:lpstr>Construindo kubernetes no Windows </vt:lpstr>
      <vt:lpstr>Demo  Cargas de trabalho mistas no ACS</vt:lpstr>
      <vt:lpstr>Como é que funciona?</vt:lpstr>
      <vt:lpstr>Como é que funciona?</vt:lpstr>
      <vt:lpstr>Como é que funciona?</vt:lpstr>
      <vt:lpstr>Como é que funciona?</vt:lpstr>
      <vt:lpstr>PowerPoint Presentation</vt:lpstr>
      <vt:lpstr>Diagrama de implantação do Windows</vt:lpstr>
      <vt:lpstr>OpenShift = Kubernetes nível Enterprise</vt:lpstr>
      <vt:lpstr>Demo</vt:lpstr>
      <vt:lpstr>Kubernetes no Windows - Futuro</vt:lpstr>
      <vt:lpstr>Onde os App Admin's gastam tempo...</vt:lpstr>
      <vt:lpstr>Windows Server version 1709</vt:lpstr>
      <vt:lpstr>PowerPoint Presentation</vt:lpstr>
      <vt:lpstr>O que há de novo no fall release (1709)</vt:lpstr>
      <vt:lpstr>O que há de novo no fall release (1709)</vt:lpstr>
      <vt:lpstr>Windows Server v1709 – principais melhorias</vt:lpstr>
      <vt:lpstr>Nano Server, version 1709</vt:lpstr>
      <vt:lpstr>PowerPoint Presentation</vt:lpstr>
      <vt:lpstr>PowerPoint Presentation</vt:lpstr>
      <vt:lpstr>Laboratórios práticos</vt:lpstr>
      <vt:lpstr>Laboratórios práticos </vt:lpstr>
      <vt:lpstr>Lab 1</vt:lpstr>
      <vt:lpstr>Instalar serviço de container e Docker</vt:lpstr>
      <vt:lpstr>Instalar imagens de base</vt:lpstr>
      <vt:lpstr>Verificando imagens instaladas</vt:lpstr>
      <vt:lpstr>Preparando imagens</vt:lpstr>
      <vt:lpstr>Implantando Containers</vt:lpstr>
      <vt:lpstr>Visualisando Web Site</vt:lpstr>
      <vt:lpstr>Desligando container</vt:lpstr>
      <vt:lpstr>Executando containers “por demanda”</vt:lpstr>
      <vt:lpstr>Editando conteúdo de container</vt:lpstr>
      <vt:lpstr>Editando conteúdo de container (cont...)</vt:lpstr>
      <vt:lpstr>Lab extra</vt:lpstr>
      <vt:lpstr>Sintaxe (exemplos)</vt:lpstr>
      <vt:lpstr>Sintaxe (exemplos)(cont...)</vt:lpstr>
      <vt:lpstr>Sintaxe (exemplos)(cont...)</vt:lpstr>
      <vt:lpstr>Sintaxe (exemplos)(cont...)</vt:lpstr>
      <vt:lpstr>Sintaxe (exemplos)(cont...)</vt:lpstr>
      <vt:lpstr>Sintaxe (exemplos)(cont...)</vt:lpstr>
      <vt:lpstr>Criando imagems via Dockerfile</vt:lpstr>
      <vt:lpstr>Criando imagens via Dockerfile (cont...)</vt:lpstr>
      <vt:lpstr>Lab 2</vt:lpstr>
      <vt:lpstr>Baixando imagem do Docker Hub</vt:lpstr>
      <vt:lpstr>Lab extra</vt:lpstr>
      <vt:lpstr>Habilitar Hyper-V Container em uma VM do Hyper-V</vt:lpstr>
      <vt:lpstr>Lab 3</vt:lpstr>
      <vt:lpstr>Preparar Host</vt:lpstr>
      <vt:lpstr>(Opcional) Habilitar Hyper-V Container em uma VM do Hyper-V</vt:lpstr>
      <vt:lpstr>Usando VM Nano Server como host de Containers</vt:lpstr>
      <vt:lpstr>Criar VM Nano no Hyper-V</vt:lpstr>
      <vt:lpstr>Criando Container Hyper-V</vt:lpstr>
      <vt:lpstr>Criando Container Hyper-V (cont...)</vt:lpstr>
      <vt:lpstr>Lab 4</vt:lpstr>
      <vt:lpstr>Criando volumes de dados</vt:lpstr>
      <vt:lpstr>Montando volume de dados</vt:lpstr>
      <vt:lpstr>Montando um único arquivo</vt:lpstr>
      <vt:lpstr>Lab extra</vt:lpstr>
      <vt:lpstr>Gerenciando recursos</vt:lpstr>
      <vt:lpstr>Lab extra</vt:lpstr>
      <vt:lpstr>Opcional – VM Nano com Hyper-V containers</vt:lpstr>
      <vt:lpstr>Habilitando regras de Firewall no Nano Server</vt:lpstr>
      <vt:lpstr>Instalar Docker na VM Nano Server</vt:lpstr>
      <vt:lpstr>Instalar Docker na VM Nano Server (cont..)</vt:lpstr>
      <vt:lpstr>Lab extra</vt:lpstr>
      <vt:lpstr>Configurando Docker no Windows</vt:lpstr>
      <vt:lpstr>Lab extra</vt:lpstr>
      <vt:lpstr>Removendo imagens instaladas</vt:lpstr>
      <vt:lpstr>Links adicionais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Windows</dc:title>
  <dc:subject>&lt;Speech title here&gt;</dc:subject>
  <dc:creator>Patrick Lang</dc:creator>
  <cp:keywords>Microsoft Ignite 2017</cp:keywords>
  <dc:description>Template: Mitchell Derrey, Silver Fox Productions_x000d_
Formatting: _x000d_
Audience Type:</dc:description>
  <cp:lastModifiedBy>Fabio Hara</cp:lastModifiedBy>
  <cp:revision>18</cp:revision>
  <dcterms:created xsi:type="dcterms:W3CDTF">2017-09-22T21:28:58Z</dcterms:created>
  <dcterms:modified xsi:type="dcterms:W3CDTF">2017-12-20T11:46:57Z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16;#Ignite 2017|9323c522-fe4b-4922-816b-10a1920d7afb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fabioh@microsoft.com</vt:lpwstr>
  </property>
  <property fmtid="{D5CDD505-2E9C-101B-9397-08002B2CF9AE}" pid="18" name="MSIP_Label_f42aa342-8706-4288-bd11-ebb85995028c_SetDate">
    <vt:lpwstr>2017-10-05T21:15:22.8482272-03:00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